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nan%20mudhalvan%20project%20(employee%20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[nan mudhalvan project (employee analysis).xlsx]Sheet3!PivotTable3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6580927384076991E-2"/>
          <c:y val="0.22944006999125111"/>
          <c:w val="0.62786351706036747"/>
          <c:h val="0.56695902595508896"/>
        </c:manualLayout>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7E-403C-96EE-A86CF5CB3028}"/>
            </c:ext>
          </c:extLst>
        </c:ser>
        <c:ser>
          <c:idx val="1"/>
          <c:order val="1"/>
          <c:tx>
            <c:strRef>
              <c:f>Sheet3!$C$3:$C$4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7E-403C-96EE-A86CF5CB3028}"/>
            </c:ext>
          </c:extLst>
        </c:ser>
        <c:ser>
          <c:idx val="2"/>
          <c:order val="2"/>
          <c:tx>
            <c:strRef>
              <c:f>Sheet3!$D$3:$D$4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7E-403C-96EE-A86CF5CB3028}"/>
            </c:ext>
          </c:extLst>
        </c:ser>
        <c:ser>
          <c:idx val="3"/>
          <c:order val="3"/>
          <c:tx>
            <c:strRef>
              <c:f>Sheet3!$E$3:$E$4</c:f>
              <c:strCache>
                <c:ptCount val="1"/>
                <c:pt idx="0">
                  <c:v>VERY HIGH</c:v>
                </c:pt>
              </c:strCache>
            </c:strRef>
          </c:tx>
          <c:spPr>
            <a:solidFill>
              <a:schemeClr val="accent4"/>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7E-403C-96EE-A86CF5CB3028}"/>
            </c:ext>
          </c:extLst>
        </c:ser>
        <c:dLbls>
          <c:showLegendKey val="0"/>
          <c:showVal val="0"/>
          <c:showCatName val="0"/>
          <c:showSerName val="0"/>
          <c:showPercent val="0"/>
          <c:showBubbleSize val="0"/>
        </c:dLbls>
        <c:gapWidth val="219"/>
        <c:overlap val="-27"/>
        <c:axId val="457993800"/>
        <c:axId val="457995960"/>
      </c:barChart>
      <c:catAx>
        <c:axId val="457993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995960"/>
        <c:crosses val="autoZero"/>
        <c:auto val="1"/>
        <c:lblAlgn val="ctr"/>
        <c:lblOffset val="100"/>
        <c:noMultiLvlLbl val="0"/>
      </c:catAx>
      <c:valAx>
        <c:axId val="457995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9938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HARINI A</a:t>
            </a:r>
          </a:p>
          <a:p>
            <a:r>
              <a:rPr lang="en-US" sz="2400" dirty="0"/>
              <a:t>REGISTER NO: 122202009</a:t>
            </a:r>
          </a:p>
          <a:p>
            <a:r>
              <a:rPr lang="en-US" sz="2400" dirty="0"/>
              <a:t>DEPARTMENT: B.COM (CORPORATE SECRETARYSHIP)</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62000" y="212725"/>
            <a:ext cx="8480425" cy="5938805"/>
          </a:xfrm>
          <a:prstGeom prst="rect">
            <a:avLst/>
          </a:prstGeom>
        </p:spPr>
        <p:txBody>
          <a:bodyPr vert="horz" wrap="square" lIns="0" tIns="13335" rIns="0" bIns="0" rtlCol="0">
            <a:spAutoFit/>
          </a:bodyPr>
          <a:lstStyle/>
          <a:p>
            <a:pPr>
              <a:lnSpc>
                <a:spcPct val="150000"/>
              </a:lnSpc>
            </a:pPr>
            <a:endParaRPr lang="en-US" dirty="0"/>
          </a:p>
          <a:p>
            <a:pPr marL="12700">
              <a:lnSpc>
                <a:spcPct val="100000"/>
              </a:lnSpc>
              <a:spcBef>
                <a:spcPts val="105"/>
              </a:spcBef>
            </a:pPr>
            <a:r>
              <a:rPr lang="en-US" sz="3600" b="1" spc="15" dirty="0">
                <a:latin typeface="+mj-lt"/>
                <a:cs typeface="Trebuchet MS"/>
              </a:rPr>
              <a:t>M</a:t>
            </a:r>
            <a:r>
              <a:rPr lang="en-US" sz="3600" b="1" dirty="0">
                <a:latin typeface="+mj-lt"/>
                <a:cs typeface="Trebuchet MS"/>
              </a:rPr>
              <a:t>O</a:t>
            </a:r>
            <a:r>
              <a:rPr lang="en-US" sz="3600" b="1" spc="-15" dirty="0">
                <a:latin typeface="+mj-lt"/>
                <a:cs typeface="Trebuchet MS"/>
              </a:rPr>
              <a:t>D</a:t>
            </a:r>
            <a:r>
              <a:rPr lang="en-US" sz="3600" b="1" spc="-35" dirty="0">
                <a:latin typeface="+mj-lt"/>
                <a:cs typeface="Trebuchet MS"/>
              </a:rPr>
              <a:t>E</a:t>
            </a:r>
            <a:r>
              <a:rPr lang="en-US" sz="3600" b="1" spc="-30" dirty="0">
                <a:latin typeface="+mj-lt"/>
                <a:cs typeface="Trebuchet MS"/>
              </a:rPr>
              <a:t>LL</a:t>
            </a:r>
            <a:r>
              <a:rPr lang="en-US" sz="3600" b="1" spc="-5" dirty="0">
                <a:latin typeface="+mj-lt"/>
                <a:cs typeface="Trebuchet MS"/>
              </a:rPr>
              <a:t>I</a:t>
            </a:r>
            <a:r>
              <a:rPr lang="en-US" sz="3600" b="1" spc="30" dirty="0">
                <a:latin typeface="+mj-lt"/>
                <a:cs typeface="Trebuchet MS"/>
              </a:rPr>
              <a:t>N</a:t>
            </a:r>
            <a:r>
              <a:rPr lang="en-US" sz="3600" b="1" spc="5" dirty="0">
                <a:latin typeface="+mj-lt"/>
                <a:cs typeface="Trebuchet MS"/>
              </a:rPr>
              <a:t>G</a:t>
            </a:r>
            <a:endParaRPr lang="en-US" sz="3600" dirty="0">
              <a:latin typeface="+mj-lt"/>
              <a:cs typeface="Trebuchet MS"/>
            </a:endParaRPr>
          </a:p>
          <a:p>
            <a:pPr>
              <a:lnSpc>
                <a:spcPct val="150000"/>
              </a:lnSpc>
            </a:pPr>
            <a:r>
              <a:rPr lang="en-US" dirty="0"/>
              <a:t>DATA COLLECTION:</a:t>
            </a:r>
          </a:p>
          <a:p>
            <a:pPr marL="457200" indent="-457200">
              <a:lnSpc>
                <a:spcPct val="150000"/>
              </a:lnSpc>
              <a:buFont typeface="+mj-lt"/>
              <a:buAutoNum type="arabicPeriod"/>
            </a:pPr>
            <a:r>
              <a:rPr lang="en-US" dirty="0"/>
              <a:t>Downloaded the dataset from </a:t>
            </a:r>
            <a:r>
              <a:rPr lang="en-US" dirty="0" err="1"/>
              <a:t>edunet</a:t>
            </a:r>
            <a:r>
              <a:rPr lang="en-US" dirty="0"/>
              <a:t> dashboard</a:t>
            </a:r>
          </a:p>
          <a:p>
            <a:pPr marL="457200" indent="-457200">
              <a:lnSpc>
                <a:spcPct val="150000"/>
              </a:lnSpc>
              <a:buFont typeface="+mj-lt"/>
              <a:buAutoNum type="arabicPeriod"/>
            </a:pPr>
            <a:r>
              <a:rPr lang="en-US" dirty="0"/>
              <a:t>Opened the data in excel</a:t>
            </a:r>
          </a:p>
          <a:p>
            <a:pPr marL="457200" indent="-457200">
              <a:lnSpc>
                <a:spcPct val="150000"/>
              </a:lnSpc>
              <a:buFont typeface="+mj-lt"/>
              <a:buAutoNum type="arabicPeriod"/>
            </a:pPr>
            <a:r>
              <a:rPr lang="en-US" dirty="0"/>
              <a:t>Saved the file in desktop as an(.</a:t>
            </a:r>
            <a:r>
              <a:rPr lang="en-US" dirty="0" err="1"/>
              <a:t>xls</a:t>
            </a:r>
            <a:r>
              <a:rPr lang="en-US" dirty="0"/>
              <a:t>) file</a:t>
            </a:r>
          </a:p>
          <a:p>
            <a:pPr>
              <a:lnSpc>
                <a:spcPct val="150000"/>
              </a:lnSpc>
            </a:pPr>
            <a:r>
              <a:rPr lang="en-US" dirty="0"/>
              <a:t>FEATURE COLLECTION</a:t>
            </a:r>
          </a:p>
          <a:p>
            <a:pPr marL="457200" indent="-457200">
              <a:lnSpc>
                <a:spcPct val="150000"/>
              </a:lnSpc>
              <a:buFont typeface="+mj-lt"/>
              <a:buAutoNum type="arabicPeriod"/>
            </a:pPr>
            <a:r>
              <a:rPr lang="en-US" dirty="0"/>
              <a:t>Used conditional formatting</a:t>
            </a:r>
          </a:p>
          <a:p>
            <a:pPr marL="457200" indent="-457200">
              <a:lnSpc>
                <a:spcPct val="150000"/>
              </a:lnSpc>
              <a:buFont typeface="+mj-lt"/>
              <a:buAutoNum type="arabicPeriod"/>
            </a:pPr>
            <a:r>
              <a:rPr lang="en-US" dirty="0"/>
              <a:t>Used fill color option</a:t>
            </a:r>
          </a:p>
          <a:p>
            <a:pPr marL="457200" indent="-457200">
              <a:lnSpc>
                <a:spcPct val="150000"/>
              </a:lnSpc>
              <a:buFont typeface="+mj-lt"/>
              <a:buAutoNum type="arabicPeriod"/>
            </a:pPr>
            <a:r>
              <a:rPr lang="en-US" dirty="0"/>
              <a:t>Used  filter option to separate blanks in the column</a:t>
            </a:r>
          </a:p>
          <a:p>
            <a:pPr>
              <a:lnSpc>
                <a:spcPct val="150000"/>
              </a:lnSpc>
            </a:pPr>
            <a:r>
              <a:rPr lang="en-US" dirty="0"/>
              <a:t>DATA CLEANING</a:t>
            </a:r>
          </a:p>
          <a:p>
            <a:pPr marL="457200" indent="-457200">
              <a:lnSpc>
                <a:spcPct val="150000"/>
              </a:lnSpc>
              <a:buFont typeface="+mj-lt"/>
              <a:buAutoNum type="arabicPeriod"/>
            </a:pPr>
            <a:r>
              <a:rPr lang="en-US" dirty="0"/>
              <a:t>Filtering the data according to our needs</a:t>
            </a:r>
          </a:p>
          <a:p>
            <a:pPr marL="457200" indent="-457200">
              <a:lnSpc>
                <a:spcPct val="150000"/>
              </a:lnSpc>
              <a:buFont typeface="+mj-lt"/>
              <a:buAutoNum type="arabicPeriod"/>
            </a:pPr>
            <a:r>
              <a:rPr lang="en-US" dirty="0"/>
              <a:t>Making the data into a structured data</a:t>
            </a:r>
          </a:p>
          <a:p>
            <a:pPr marL="457200" indent="-457200">
              <a:lnSpc>
                <a:spcPct val="150000"/>
              </a:lnSpc>
              <a:buFont typeface="+mj-lt"/>
              <a:buAutoNum type="arabicPeriod"/>
            </a:pPr>
            <a:r>
              <a:rPr lang="en-US" dirty="0"/>
              <a:t>Separating the important columns</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 name="Chart 3">
            <a:extLst>
              <a:ext uri="{FF2B5EF4-FFF2-40B4-BE49-F238E27FC236}">
                <a16:creationId xmlns:a16="http://schemas.microsoft.com/office/drawing/2014/main" id="{F3FB98A2-A110-443A-5ED4-1A9C29E317BB}"/>
              </a:ext>
            </a:extLst>
          </p:cNvPr>
          <p:cNvGraphicFramePr>
            <a:graphicFrameLocks/>
          </p:cNvGraphicFramePr>
          <p:nvPr>
            <p:extLst>
              <p:ext uri="{D42A27DB-BD31-4B8C-83A1-F6EECF244321}">
                <p14:modId xmlns:p14="http://schemas.microsoft.com/office/powerpoint/2010/main" val="2770652843"/>
              </p:ext>
            </p:extLst>
          </p:nvPr>
        </p:nvGraphicFramePr>
        <p:xfrm>
          <a:off x="755332" y="1295400"/>
          <a:ext cx="7626668" cy="4953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3966727"/>
          </a:xfrm>
        </p:spPr>
        <p:txBody>
          <a:bodyPr/>
          <a:lstStyle/>
          <a:p>
            <a:pPr>
              <a:lnSpc>
                <a:spcPct val="150000"/>
              </a:lnSpc>
            </a:pPr>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1800" b="0" dirty="0"/>
              <a:t>In any organization, the main task is people handling because the main task is to manage people who are the main assets of the organization as they are the person to fulfil the ultimate goal of the company.</a:t>
            </a:r>
            <a:br>
              <a:rPr lang="en-US" sz="1800" b="0" dirty="0"/>
            </a:br>
            <a:r>
              <a:rPr lang="en-US" sz="1800" b="0" dirty="0"/>
              <a:t>There is a saying that “when you are an employee, success definition for you to grow yourself but at the time when you become a leader the definition of success is to grow others. And that is where employee performance analysis plays a huge role”.</a:t>
            </a:r>
            <a:br>
              <a:rPr lang="en-US" sz="1800" b="0" dirty="0"/>
            </a:br>
            <a:endParaRPr lang="en-IN"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000" y="381000"/>
            <a:ext cx="10680700" cy="9896299"/>
          </a:xfrm>
        </p:spPr>
        <p:txBody>
          <a:bodyPr vert="horz" wrap="square" lIns="0" tIns="16510" rIns="0" bIns="0" rtlCol="0">
            <a:spAutoFit/>
          </a:bodyPr>
          <a:lstStyle/>
          <a:p>
            <a:r>
              <a:rPr lang="en-US" dirty="0"/>
              <a:t>PROBLEM	 STATEMENT</a:t>
            </a:r>
            <a:br>
              <a:rPr lang="en-US" dirty="0"/>
            </a:br>
            <a:br>
              <a:rPr lang="en-US" dirty="0"/>
            </a:br>
            <a:r>
              <a:rPr lang="en-US" sz="1800" b="0" dirty="0"/>
              <a:t>Employee Performance Analysis Is Conducted For Several Key Reasons:</a:t>
            </a:r>
            <a:br>
              <a:rPr lang="en-US" sz="1800" b="0" dirty="0"/>
            </a:br>
            <a:br>
              <a:rPr lang="en-US" sz="1800" b="0" dirty="0"/>
            </a:br>
            <a:r>
              <a:rPr lang="en-US" sz="1800" b="0" dirty="0"/>
              <a:t>Analyzing employee performance helps organizations identify top </a:t>
            </a:r>
            <a:br>
              <a:rPr lang="en-US" sz="1800" b="0" dirty="0"/>
            </a:br>
            <a:r>
              <a:rPr lang="en-US" sz="1800" b="0" dirty="0"/>
              <a:t>performers, those who may need additional support or training, and</a:t>
            </a:r>
            <a:br>
              <a:rPr lang="en-US" sz="1800" b="0" dirty="0"/>
            </a:br>
            <a:r>
              <a:rPr lang="en-US" sz="1800" b="0" dirty="0"/>
              <a:t> overall workforce productivity.</a:t>
            </a:r>
            <a:br>
              <a:rPr lang="en-US" sz="1800" b="0" dirty="0"/>
            </a:br>
            <a:br>
              <a:rPr lang="en-US" sz="1800" b="0" dirty="0"/>
            </a:br>
            <a:r>
              <a:rPr lang="en-US" sz="1800" b="0" dirty="0"/>
              <a:t>Employee analysis can identify inefficiencies or areas where costs can</a:t>
            </a:r>
            <a:br>
              <a:rPr lang="en-US" sz="1800" b="0" dirty="0"/>
            </a:br>
            <a:r>
              <a:rPr lang="en-US" sz="1800" b="0" dirty="0"/>
              <a:t> be reduced, such as through optimizing staffing levels or improving </a:t>
            </a:r>
            <a:br>
              <a:rPr lang="en-US" sz="1800" b="0" dirty="0"/>
            </a:br>
            <a:r>
              <a:rPr lang="en-US" sz="1800" b="0" dirty="0"/>
              <a:t>employee productivity.</a:t>
            </a:r>
            <a:br>
              <a:rPr lang="en-US" sz="1800" b="0" dirty="0"/>
            </a:br>
            <a:br>
              <a:rPr lang="en-US" sz="1800" b="0" dirty="0"/>
            </a:br>
            <a:r>
              <a:rPr lang="en-US" sz="1800" b="0" dirty="0"/>
              <a:t> Regular analysis helps ensure that the organization complies with </a:t>
            </a:r>
            <a:br>
              <a:rPr lang="en-US" sz="1800" b="0" dirty="0"/>
            </a:br>
            <a:r>
              <a:rPr lang="en-US" sz="1800" b="0" dirty="0"/>
              <a:t>labor laws and regulations, such as those related to equal employment</a:t>
            </a:r>
            <a:br>
              <a:rPr lang="en-US" sz="1800" b="0" dirty="0"/>
            </a:br>
            <a:r>
              <a:rPr lang="en-US" sz="1800" b="0" dirty="0"/>
              <a:t> opportunities, wage laws, and workplace safety.</a:t>
            </a:r>
            <a:br>
              <a:rPr lang="en-US" sz="1800" b="0" dirty="0"/>
            </a:br>
            <a:br>
              <a:rPr lang="en-US" sz="1800" b="0" dirty="0"/>
            </a:br>
            <a:r>
              <a:rPr lang="en-US" sz="1800" b="0" dirty="0"/>
              <a:t>Overall, employee analysis is a critical tool for managing and improving</a:t>
            </a:r>
            <a:br>
              <a:rPr lang="en-US" sz="1800" b="0" dirty="0"/>
            </a:br>
            <a:r>
              <a:rPr lang="en-US" sz="1800" b="0" dirty="0"/>
              <a:t> the workforce, ensuring that the organization is positioned for long-term </a:t>
            </a:r>
            <a:br>
              <a:rPr lang="en-US" sz="1800" b="0" dirty="0"/>
            </a:br>
            <a:r>
              <a:rPr lang="en-US" sz="1800" b="0" dirty="0"/>
              <a:t> success.</a:t>
            </a:r>
            <a:br>
              <a:rPr lang="en-US" sz="1800" b="0" dirty="0"/>
            </a:br>
            <a:br>
              <a:rPr lang="en-US" sz="1800" b="0" dirty="0"/>
            </a:br>
            <a:br>
              <a:rPr lang="en-US" sz="1800" b="0" dirty="0"/>
            </a:br>
            <a:br>
              <a:rPr lang="en-US" sz="1800" b="0" dirty="0"/>
            </a:br>
            <a:br>
              <a:rPr lang="en-US" sz="1800" b="0" dirty="0"/>
            </a:br>
            <a:br>
              <a:rPr lang="en-US" sz="1800" b="0" dirty="0"/>
            </a:br>
            <a:br>
              <a:rPr lang="en-US" sz="1800" b="0" dirty="0"/>
            </a:br>
            <a:br>
              <a:rPr lang="en-US" sz="1800" b="0" dirty="0"/>
            </a:br>
            <a:br>
              <a:rPr lang="en-US" sz="1800" b="0" dirty="0"/>
            </a:br>
            <a:br>
              <a:rPr lang="en-US" dirty="0"/>
            </a:br>
            <a:endParaRPr lang="en-US" dirty="0"/>
          </a:p>
        </p:txBody>
      </p:sp>
      <p:sp>
        <p:nvSpPr>
          <p:cNvPr id="10" name="object 10"/>
          <p:cNvSpPr txBox="1">
            <a:spLocks noGrp="1"/>
          </p:cNvSpPr>
          <p:nvPr>
            <p:ph type="sldNum" sz="quarter" idx="7"/>
          </p:nvPr>
        </p:nvSpPr>
        <p:spPr>
          <a:xfrm>
            <a:off x="11353418" y="6473337"/>
            <a:ext cx="151129" cy="191770"/>
          </a:xfrm>
        </p:spPr>
        <p:txBody>
          <a:bodyPr vert="horz" wrap="square" lIns="0" tIns="6985" rIns="0" bIns="0" rtlCol="0">
            <a:spAutoFit/>
          </a:bodyPr>
          <a:lstStyle/>
          <a:p>
            <a:fld id="{81D60167-4931-47E6-BA6A-407CBD079E47}" type="slidenum">
              <a:rPr lang="en-US" dirty="0"/>
              <a:pPr/>
              <a:t>4</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832486" y="609600"/>
            <a:ext cx="7825740" cy="467179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US" sz="2000" spc="-20" dirty="0"/>
            </a:br>
            <a:r>
              <a:rPr lang="en-US" sz="2000" spc="-20" dirty="0"/>
              <a:t>objectives:</a:t>
            </a:r>
            <a:br>
              <a:rPr lang="en-US" sz="2000" spc="-20" dirty="0"/>
            </a:br>
            <a:br>
              <a:rPr lang="en-US" sz="2000" spc="-20" dirty="0"/>
            </a:br>
            <a:r>
              <a:rPr lang="en-US" sz="2000" b="0" spc="-20" dirty="0"/>
              <a:t>An employee performance analysis project aims to evaluate </a:t>
            </a:r>
            <a:br>
              <a:rPr lang="en-US" sz="2000" b="0" spc="-20" dirty="0"/>
            </a:br>
            <a:r>
              <a:rPr lang="en-US" sz="2000" b="0" spc="-20" dirty="0"/>
              <a:t>employee productivity, identify strengths and areas for improvement, and implement strategies to enhance overall performance.</a:t>
            </a:r>
            <a:br>
              <a:rPr lang="en-US" sz="2000" b="0" spc="-20" dirty="0"/>
            </a:br>
            <a:r>
              <a:rPr lang="en-US" sz="2000" b="0" spc="-20" dirty="0"/>
              <a:t> It involves collecting and analyzing data on key performance indicators, generating reports, and making actionable recommendations for employee development. The project seeks to align employee efforts with organizational goals, improve engagement and retention, and support informed decision-making in workforce management.</a:t>
            </a:r>
            <a:endParaRPr sz="20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14400" y="316466"/>
            <a:ext cx="7757795" cy="654153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2000" b="0" spc="5" dirty="0"/>
              <a:t>The End Users Of Employee Data Analysis Typically Include:</a:t>
            </a:r>
            <a:br>
              <a:rPr lang="en-US" sz="2000" b="0" spc="5" dirty="0"/>
            </a:br>
            <a:br>
              <a:rPr lang="en-US" sz="2000" b="0" spc="5" dirty="0"/>
            </a:br>
            <a:r>
              <a:rPr lang="en-US" sz="2000" b="0" spc="5" dirty="0"/>
              <a:t>*Human Resource Professionals</a:t>
            </a:r>
            <a:br>
              <a:rPr lang="en-US" sz="2000" b="0" spc="5" dirty="0"/>
            </a:br>
            <a:br>
              <a:rPr lang="en-US" sz="2000" b="0" spc="5" dirty="0"/>
            </a:br>
            <a:r>
              <a:rPr lang="en-US" sz="2000" b="0" spc="5" dirty="0"/>
              <a:t>*Managers And Team Leaders</a:t>
            </a:r>
            <a:br>
              <a:rPr lang="en-US" sz="2000" b="0" spc="5" dirty="0"/>
            </a:br>
            <a:br>
              <a:rPr lang="en-US" sz="2000" b="0" spc="5" dirty="0"/>
            </a:br>
            <a:r>
              <a:rPr lang="en-US" sz="2000" b="0" spc="5" dirty="0"/>
              <a:t>*Executives And Senior Management</a:t>
            </a:r>
            <a:br>
              <a:rPr lang="en-US" sz="2000" b="0" spc="5" dirty="0"/>
            </a:br>
            <a:br>
              <a:rPr lang="en-US" sz="2000" b="0" spc="5" dirty="0"/>
            </a:br>
            <a:r>
              <a:rPr lang="en-US" sz="2000" b="0" spc="5" dirty="0"/>
              <a:t>*Employees</a:t>
            </a:r>
            <a:br>
              <a:rPr lang="en-US" sz="2000" b="0" spc="5" dirty="0"/>
            </a:br>
            <a:br>
              <a:rPr lang="en-US" sz="2000" b="0" spc="5" dirty="0"/>
            </a:br>
            <a:r>
              <a:rPr lang="en-US" sz="2000" b="0" spc="5" dirty="0"/>
              <a:t>*Data Analysts</a:t>
            </a:r>
            <a:br>
              <a:rPr lang="en-US" sz="2000" b="0" spc="5" dirty="0"/>
            </a:br>
            <a:br>
              <a:rPr lang="en-US" sz="2000" b="0" spc="5" dirty="0"/>
            </a:br>
            <a:r>
              <a:rPr lang="en-US" sz="2000" b="0" spc="5" dirty="0"/>
              <a:t>*Industries</a:t>
            </a:r>
            <a:br>
              <a:rPr lang="en-US" sz="2000" b="0" spc="5" dirty="0"/>
            </a:br>
            <a:br>
              <a:rPr lang="en-US" sz="2000" b="0" spc="5" dirty="0"/>
            </a:br>
            <a:br>
              <a:rPr lang="en-US" sz="2000" b="0" spc="5" dirty="0"/>
            </a:br>
            <a:br>
              <a:rPr lang="en-US" sz="2000" b="0" spc="5" dirty="0"/>
            </a:br>
            <a:r>
              <a:rPr lang="en-US" sz="2000" b="0" spc="5" dirty="0"/>
              <a:t> </a:t>
            </a:r>
            <a:br>
              <a:rPr lang="en-US" sz="2000" b="0" spc="5" dirty="0"/>
            </a:br>
            <a:endParaRPr sz="20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276444"/>
          </a:xfrm>
          <a:prstGeom prst="rect">
            <a:avLst/>
          </a:prstGeom>
        </p:spPr>
        <p:txBody>
          <a:bodyPr vert="horz" wrap="square" lIns="0" tIns="13335" rIns="0" bIns="0" rtlCol="0">
            <a:spAutoFit/>
          </a:bodyPr>
          <a:lstStyle/>
          <a:p>
            <a:pPr marL="12700">
              <a:lnSpc>
                <a:spcPct val="100000"/>
              </a:lnSpc>
              <a:spcBef>
                <a:spcPts val="105"/>
              </a:spcBef>
            </a:pPr>
            <a:r>
              <a:rPr lang="en-US" sz="3600" spc="10" dirty="0"/>
              <a:t>O</a:t>
            </a:r>
            <a:r>
              <a:rPr lang="en-US" sz="3600" spc="25" dirty="0"/>
              <a:t>U</a:t>
            </a:r>
            <a:r>
              <a:rPr lang="en-US" sz="3600" dirty="0"/>
              <a:t>R</a:t>
            </a:r>
            <a:r>
              <a:rPr lang="en-US" sz="3600" spc="5" dirty="0"/>
              <a:t> </a:t>
            </a:r>
            <a:r>
              <a:rPr lang="en-US" sz="3600" spc="25" dirty="0"/>
              <a:t>S</a:t>
            </a:r>
            <a:r>
              <a:rPr lang="en-US" sz="3600" spc="10" dirty="0"/>
              <a:t>O</a:t>
            </a:r>
            <a:r>
              <a:rPr lang="en-US" sz="3600" spc="25" dirty="0"/>
              <a:t>LU</a:t>
            </a:r>
            <a:r>
              <a:rPr lang="en-US" sz="3600" spc="-35" dirty="0"/>
              <a:t>T</a:t>
            </a:r>
            <a:r>
              <a:rPr lang="en-US" sz="3600" spc="-30" dirty="0"/>
              <a:t>I</a:t>
            </a:r>
            <a:r>
              <a:rPr lang="en-US" sz="3600" spc="10" dirty="0"/>
              <a:t>O</a:t>
            </a:r>
            <a:r>
              <a:rPr lang="en-US" sz="3600" dirty="0"/>
              <a:t>N</a:t>
            </a:r>
            <a:r>
              <a:rPr lang="en-US" sz="3600" spc="-345" dirty="0"/>
              <a:t> </a:t>
            </a:r>
            <a:r>
              <a:rPr lang="en-US" sz="3600" spc="-35" dirty="0"/>
              <a:t>A</a:t>
            </a:r>
            <a:r>
              <a:rPr lang="en-US" sz="3600" spc="-5" dirty="0"/>
              <a:t>N</a:t>
            </a:r>
            <a:r>
              <a:rPr lang="en-US" sz="3600" dirty="0"/>
              <a:t>D</a:t>
            </a:r>
            <a:r>
              <a:rPr lang="en-US" sz="3600" spc="35" dirty="0"/>
              <a:t> </a:t>
            </a:r>
            <a:r>
              <a:rPr lang="en-US" sz="3600" spc="-30" dirty="0"/>
              <a:t>I</a:t>
            </a:r>
            <a:r>
              <a:rPr lang="en-US" sz="3600" spc="-35" dirty="0"/>
              <a:t>T</a:t>
            </a:r>
            <a:r>
              <a:rPr lang="en-US" sz="3600" dirty="0"/>
              <a:t>S</a:t>
            </a:r>
            <a:r>
              <a:rPr lang="en-US" sz="3600" spc="60" dirty="0"/>
              <a:t> </a:t>
            </a:r>
            <a:r>
              <a:rPr lang="en-US" sz="3600" spc="-295" dirty="0"/>
              <a:t>V</a:t>
            </a:r>
            <a:r>
              <a:rPr lang="en-US" sz="3600" spc="-35" dirty="0"/>
              <a:t>A</a:t>
            </a:r>
            <a:r>
              <a:rPr lang="en-US" sz="3600" spc="25" dirty="0"/>
              <a:t>LU</a:t>
            </a:r>
            <a:r>
              <a:rPr lang="en-US" sz="3600" dirty="0"/>
              <a:t>E</a:t>
            </a:r>
            <a:r>
              <a:rPr lang="en-US" sz="3600" spc="-65" dirty="0"/>
              <a:t> </a:t>
            </a:r>
            <a:r>
              <a:rPr lang="en-US" sz="3600" spc="-15" dirty="0"/>
              <a:t>P</a:t>
            </a:r>
            <a:r>
              <a:rPr lang="en-US" sz="3600" spc="-30" dirty="0"/>
              <a:t>R</a:t>
            </a:r>
            <a:r>
              <a:rPr lang="en-US" sz="3600" spc="10" dirty="0"/>
              <a:t>O</a:t>
            </a:r>
            <a:r>
              <a:rPr lang="en-US" sz="3600" spc="-15" dirty="0"/>
              <a:t>P</a:t>
            </a:r>
            <a:r>
              <a:rPr lang="en-US" sz="3600" spc="10" dirty="0"/>
              <a:t>O</a:t>
            </a:r>
            <a:r>
              <a:rPr lang="en-US" sz="3600" spc="25" dirty="0"/>
              <a:t>S</a:t>
            </a:r>
            <a:r>
              <a:rPr lang="en-US" sz="3600" spc="-30" dirty="0"/>
              <a:t>I</a:t>
            </a:r>
            <a:r>
              <a:rPr lang="en-US" sz="3600" spc="-35" dirty="0"/>
              <a:t>T</a:t>
            </a:r>
            <a:r>
              <a:rPr lang="en-US" sz="3600" spc="-30" dirty="0"/>
              <a:t>I</a:t>
            </a:r>
            <a:r>
              <a:rPr lang="en-US" sz="3600" spc="10" dirty="0"/>
              <a:t>O</a:t>
            </a:r>
            <a:r>
              <a:rPr lang="en-US" sz="3600" dirty="0"/>
              <a:t>N</a:t>
            </a:r>
            <a:br>
              <a:rPr lang="en-US" sz="3600" dirty="0"/>
            </a:br>
            <a:r>
              <a:rPr lang="en-US" sz="3600" dirty="0"/>
              <a:t>                   </a:t>
            </a:r>
            <a:br>
              <a:rPr lang="en-US" sz="3600" dirty="0"/>
            </a:br>
            <a:r>
              <a:rPr lang="en-US" sz="3600" dirty="0"/>
              <a:t>                  </a:t>
            </a:r>
            <a:r>
              <a:rPr lang="en-US" sz="1800" dirty="0"/>
              <a:t>CONDITIONAL FORMATING</a:t>
            </a:r>
            <a:r>
              <a:rPr lang="en-US" sz="1800" b="0" dirty="0"/>
              <a:t>: It Is Used To Highlight The Bank </a:t>
            </a:r>
            <a:br>
              <a:rPr lang="en-US" sz="1800" b="0" dirty="0"/>
            </a:br>
            <a:r>
              <a:rPr lang="en-US" sz="1800" b="0" dirty="0"/>
              <a:t>                                                                             Values In Exit Date.</a:t>
            </a:r>
            <a:br>
              <a:rPr lang="en-US" sz="1800" b="0" dirty="0"/>
            </a:br>
            <a:r>
              <a:rPr lang="en-US" sz="1800" b="0" dirty="0"/>
              <a:t>                                      </a:t>
            </a:r>
            <a:br>
              <a:rPr lang="en-US" sz="1800" b="0" dirty="0"/>
            </a:br>
            <a:r>
              <a:rPr lang="en-US" sz="1800" b="0" dirty="0"/>
              <a:t>                                     </a:t>
            </a:r>
            <a:r>
              <a:rPr lang="en-US" sz="1800" dirty="0"/>
              <a:t>FILTER</a:t>
            </a:r>
            <a:r>
              <a:rPr lang="en-US" sz="1800" b="0" dirty="0"/>
              <a:t>: It Is Used To Filter The Bank Values By Using Filter By       </a:t>
            </a:r>
            <a:br>
              <a:rPr lang="en-US" sz="1800" b="0" dirty="0"/>
            </a:br>
            <a:r>
              <a:rPr lang="en-US" sz="1800" b="0" dirty="0"/>
              <a:t>                                                  Using Colors</a:t>
            </a:r>
            <a:br>
              <a:rPr lang="en-US" sz="1800" b="0" dirty="0"/>
            </a:br>
            <a:br>
              <a:rPr lang="en-US" sz="1800" b="0" dirty="0"/>
            </a:br>
            <a:r>
              <a:rPr lang="en-US" sz="1800" b="0" dirty="0"/>
              <a:t>                                      </a:t>
            </a:r>
            <a:r>
              <a:rPr lang="en-US" sz="1800" dirty="0"/>
              <a:t>PIVOT TABLE</a:t>
            </a:r>
            <a:r>
              <a:rPr lang="en-US" sz="1800" b="0" dirty="0"/>
              <a:t>: Pivot Tables In Excel Are Used To Summarize,</a:t>
            </a:r>
            <a:br>
              <a:rPr lang="en-US" sz="1800" b="0" dirty="0"/>
            </a:br>
            <a:r>
              <a:rPr lang="en-US" sz="1800" b="0" dirty="0"/>
              <a:t>                                                            Analyze, And Explore Large Datasets By </a:t>
            </a:r>
            <a:br>
              <a:rPr lang="en-US" sz="1800" b="0" dirty="0"/>
            </a:br>
            <a:r>
              <a:rPr lang="en-US" sz="1800" b="0" dirty="0"/>
              <a:t>                                                            Automatically Organizing Data Into A </a:t>
            </a:r>
            <a:br>
              <a:rPr lang="en-US" sz="1800" b="0" dirty="0"/>
            </a:br>
            <a:r>
              <a:rPr lang="en-US" sz="1800" b="0" dirty="0"/>
              <a:t>                                                             Structured Format.</a:t>
            </a:r>
            <a:br>
              <a:rPr lang="en-US" sz="1800" b="0" dirty="0"/>
            </a:br>
            <a:r>
              <a:rPr lang="en-US" sz="1800" b="0" dirty="0"/>
              <a:t>                                   </a:t>
            </a:r>
            <a:br>
              <a:rPr lang="en-US" sz="1800" b="0" dirty="0"/>
            </a:br>
            <a:r>
              <a:rPr lang="en-US" sz="1800" b="0" dirty="0"/>
              <a:t>                                      </a:t>
            </a:r>
            <a:r>
              <a:rPr lang="en-US" sz="1800" dirty="0"/>
              <a:t>CHARTS</a:t>
            </a:r>
            <a:r>
              <a:rPr lang="en-US" sz="1800" b="0" dirty="0"/>
              <a:t>: It Is Used To Show The Analysis In A Proper </a:t>
            </a:r>
            <a:br>
              <a:rPr lang="en-US" sz="1800" b="0" dirty="0"/>
            </a:br>
            <a:r>
              <a:rPr lang="en-US" sz="1800" b="0" dirty="0"/>
              <a:t>                                                    Chart Format.</a:t>
            </a:r>
            <a:br>
              <a:rPr lang="en-US" sz="1800" b="0" dirty="0"/>
            </a:br>
            <a:r>
              <a:rPr lang="en-US" sz="1800" b="0"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043129"/>
          </a:xfrm>
        </p:spPr>
        <p:txBody>
          <a:bodyPr/>
          <a:lstStyle/>
          <a:p>
            <a:pPr>
              <a:lnSpc>
                <a:spcPct val="150000"/>
              </a:lnSpc>
            </a:pPr>
            <a:r>
              <a:rPr lang="en-IN" dirty="0"/>
              <a:t>Dataset Description</a:t>
            </a:r>
            <a:br>
              <a:rPr lang="en-IN" dirty="0"/>
            </a:br>
            <a:r>
              <a:rPr lang="en-US" sz="1800" b="0" dirty="0"/>
              <a:t>Employee ID: Unique identifier for each employee in the organization</a:t>
            </a:r>
            <a:r>
              <a:rPr lang="en-IN" sz="1800" b="0" dirty="0"/>
              <a:t>. Described in numbers</a:t>
            </a:r>
            <a:br>
              <a:rPr lang="en-IN" sz="1800" b="0" dirty="0"/>
            </a:br>
            <a:r>
              <a:rPr lang="en-IN" sz="1800" b="0" dirty="0"/>
              <a:t>First name: First name of the employee in text</a:t>
            </a:r>
            <a:br>
              <a:rPr lang="en-IN" sz="1800" b="0" dirty="0"/>
            </a:br>
            <a:r>
              <a:rPr lang="en-US" sz="1800" b="0" dirty="0"/>
              <a:t>Last name: Last name of the employee in text</a:t>
            </a:r>
            <a:br>
              <a:rPr lang="en-US" sz="1800" b="0" dirty="0"/>
            </a:br>
            <a:r>
              <a:rPr lang="en-US" sz="1800" b="0" dirty="0"/>
              <a:t>Business unit: The specific business unit or department to which the employee belongs, in text.</a:t>
            </a:r>
            <a:br>
              <a:rPr lang="en-US" sz="1800" b="0" dirty="0"/>
            </a:br>
            <a:r>
              <a:rPr lang="en-US" sz="1800" b="0" dirty="0"/>
              <a:t>Employee status: The current employment status of the employee i.e. active, on leave, terminated.</a:t>
            </a:r>
            <a:br>
              <a:rPr lang="en-US" sz="1800" b="0" dirty="0"/>
            </a:br>
            <a:r>
              <a:rPr lang="en-US" sz="1800" b="0" dirty="0"/>
              <a:t>Employee type: The type of employment the employee has full-time, part-time, contract.</a:t>
            </a:r>
            <a:br>
              <a:rPr lang="en-US" sz="1800" b="0" dirty="0"/>
            </a:br>
            <a:r>
              <a:rPr lang="en-US" sz="1800" b="0" dirty="0"/>
              <a:t>Gender code: A code representing the gender of the employee, M for male, F for female, N for</a:t>
            </a:r>
            <a:br>
              <a:rPr lang="en-US" sz="1800" b="0" dirty="0"/>
            </a:br>
            <a:r>
              <a:rPr lang="en-US" sz="1800" b="0" dirty="0"/>
              <a:t> non-binary.</a:t>
            </a:r>
            <a:br>
              <a:rPr lang="en-US" sz="1800" b="0" dirty="0"/>
            </a:br>
            <a:r>
              <a:rPr lang="en-US" sz="1800" b="0" dirty="0"/>
              <a:t>Performance score: A score indicating the employee’s performance level i.e. excellent, satisfactory, needs improvement.</a:t>
            </a:r>
            <a:br>
              <a:rPr lang="en-US" sz="1800" b="0" dirty="0"/>
            </a:br>
            <a:r>
              <a:rPr lang="en-US" sz="1800" b="0" dirty="0"/>
              <a:t>Current employee rating: The current rating or evaluation of the employee’s overall performance.</a:t>
            </a:r>
            <a:br>
              <a:rPr lang="en-US" sz="1800" b="0" dirty="0"/>
            </a:br>
            <a:endParaRPr lang="en-IN" sz="1800" b="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09600" y="651420"/>
            <a:ext cx="8480425" cy="2155718"/>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br>
              <a:rPr lang="en-US" sz="4250" spc="20" dirty="0"/>
            </a:br>
            <a:r>
              <a:rPr lang="en-US" sz="1800" b="0" spc="20" dirty="0"/>
              <a:t>FORMULA USED FOR FINDING THE PERFORMANCE LEVEL OF EMPLOYEES</a:t>
            </a:r>
            <a:br>
              <a:rPr lang="en-US" sz="1800" b="0" spc="20" dirty="0"/>
            </a:br>
            <a:br>
              <a:rPr lang="en-US" sz="1800" b="0" spc="20" dirty="0"/>
            </a:br>
            <a:r>
              <a:rPr lang="en-US" sz="1800" b="0" spc="20" dirty="0"/>
              <a:t>=IFS(Z8&gt;=5,"VERY HIGH",Z8&gt;=4,"HIGH",Z8&gt;=3,"MED",TRUE,"LOW")</a:t>
            </a: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TotalTime>
  <Words>845</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Employee Performance Analysis Is Conducted For Several Key Reasons:  Analyzing employee performance helps organizations identify top  performers, those who may need additional support or training, and  overall workforce productivity.  Employee analysis can identify inefficiencies or areas where costs can  be reduced, such as through optimizing staffing levels or improving  employee productivity.   Regular analysis helps ensure that the organization complies with  labor laws and regulations, such as those related to equal employment  opportunities, wage laws, and workplace safety.  Overall, employee analysis is a critical tool for managing and improving  the workforce, ensuring that the organization is positioned for long-term   success.          </vt:lpstr>
      <vt:lpstr>PROJECT OVERVIEW  objectives:  An employee performance analysis project aims to evaluate  employee productivity, identify strengths and areas for improvement, and implement strategies to enhance overall performance.  It involves collecting and analyzing data on key performance indicators, generating reports, and making actionable recommendations for employee development. The project seeks to align employee efforts with organizational goals, improve engagement and retention, and support informed decision-making in workforce management.</vt:lpstr>
      <vt:lpstr>WHO ARE THE END USERS?  The End Users Of Employee Data Analysis Typically Include:  *Human Resource Professionals  *Managers And Team Leaders  *Executives And Senior Management  *Employees  *Data Analysts  *Industries      </vt:lpstr>
      <vt:lpstr>OUR SOLUTION AND ITS VALUE PROPOSITION                                       CONDITIONAL FORMATING: It Is Used To Highlight The Bank                                                                               Values In Exit Date.                                                                             FILTER: It Is Used To Filter The Bank Values By Using Filter By                                                          Using Colors                                        PIVOT TABLE: Pivot Tables In Excel Are Used To Summarize,                                                             Analyze, And Explore Large Datasets By                                                              Automatically Organizing Data Into A                                                               Structured Format.                                                                           CHARTS: It Is Used To Show The Analysis In A Proper                                                      Chart Format.                                                                              </vt:lpstr>
      <vt:lpstr>Dataset Description Employee ID: Unique identifier for each employee in the organization. Described in numbers First name: First name of the employee in text Last name: Last name of the employee in text Business unit: The specific business unit or department to which the employee belongs, in text. Employee status: The current employment status of the employee i.e. active, on leave, terminated. Employee type: The type of employment the employee has full-time, part-time, contract. Gender code: A code representing the gender of the employee, M for male, F for female, N for  non-binary. Performance score: A score indicating the employee’s performance level i.e. excellent, satisfactory, needs improvement. Current employee rating: The current rating or evaluation of the employee’s overall performance. </vt:lpstr>
      <vt:lpstr>THE "WOW" IN OUR SOLUTION  FORMULA USED FOR FINDING THE PERFORMANCE LEVEL OF EMPLOYEES  =IFS(Z8&gt;=5,"VERY HIGH",Z8&gt;=4,"HIGH",Z8&gt;=3,"MED",TRUE,"LOW")</vt:lpstr>
      <vt:lpstr>PowerPoint Presentation</vt:lpstr>
      <vt:lpstr>RESULTS</vt:lpstr>
      <vt:lpstr>Conclusion In any organization, the main task is people handling because the main task is to manage people who are the main assets of the organization as they are the person to fulfil the ultimate goal of the company. There is a saying that “when you are an employee, success definition for you to grow yourself but at the time when you become a leader the definition of success is to grow others. And that is where employee performance analysis plays a huge role”.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16</cp:revision>
  <dcterms:created xsi:type="dcterms:W3CDTF">2024-03-29T15:07:22Z</dcterms:created>
  <dcterms:modified xsi:type="dcterms:W3CDTF">2024-08-31T07:28:58Z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