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1FB"/>
    <a:srgbClr val="213264"/>
    <a:srgbClr val="841910"/>
    <a:srgbClr val="DFDDFB"/>
    <a:srgbClr val="213164"/>
    <a:srgbClr val="213163"/>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Harini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:au613021104030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399252" y="3694709"/>
            <a:ext cx="2323136" cy="677108"/>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       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a16="http://schemas.microsoft.com/office/drawing/2014/main" id="{DBBFA520-3E4D-260F-FF74-6268F344E467}"/>
              </a:ext>
            </a:extLst>
          </p:cNvPr>
          <p:cNvPicPr>
            <a:picLocks noChangeAspect="1"/>
          </p:cNvPicPr>
          <p:nvPr/>
        </p:nvPicPr>
        <p:blipFill>
          <a:blip r:embed="rId2"/>
          <a:stretch>
            <a:fillRect/>
          </a:stretch>
        </p:blipFill>
        <p:spPr>
          <a:xfrm>
            <a:off x="1405976" y="1389600"/>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3447FBC-7638-4434-B914-FE9BFAE2225A}"/>
              </a:ext>
            </a:extLst>
          </p:cNvPr>
          <p:cNvSpPr txBox="1"/>
          <p:nvPr/>
        </p:nvSpPr>
        <p:spPr>
          <a:xfrm>
            <a:off x="1512542" y="1267649"/>
            <a:ext cx="5527650" cy="3108543"/>
          </a:xfrm>
          <a:prstGeom prst="rect">
            <a:avLst/>
          </a:prstGeom>
          <a:noFill/>
        </p:spPr>
        <p:txBody>
          <a:bodyPr wrap="square">
            <a:spAutoFit/>
          </a:bodyPr>
          <a:lstStyle/>
          <a:p>
            <a:r>
              <a:rPr lang="en-US" sz="1400" b="1" i="0" dirty="0">
                <a:solidFill>
                  <a:srgbClr val="0D0D0D"/>
                </a:solidFill>
                <a:effectLst/>
                <a:highlight>
                  <a:srgbClr val="FFFFFF"/>
                </a:highlight>
                <a:latin typeface="Söhne"/>
              </a:rPr>
              <a:t>Real-Time Collaboration</a:t>
            </a:r>
            <a:r>
              <a:rPr lang="en-US" sz="14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Rich Media Support</a:t>
            </a:r>
            <a:r>
              <a:rPr lang="en-US" sz="14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Integration with External Services</a:t>
            </a:r>
            <a:r>
              <a:rPr lang="en-US" sz="14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Notifications and Alerts</a:t>
            </a:r>
            <a:r>
              <a:rPr lang="en-US" sz="14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400"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D543E2D2-E34E-6420-23F7-6869EB2821A8}"/>
              </a:ext>
            </a:extLst>
          </p:cNvPr>
          <p:cNvSpPr txBox="1"/>
          <p:nvPr/>
        </p:nvSpPr>
        <p:spPr>
          <a:xfrm>
            <a:off x="1093155" y="1340643"/>
            <a:ext cx="5897192" cy="3046988"/>
          </a:xfrm>
          <a:prstGeom prst="rect">
            <a:avLst/>
          </a:prstGeom>
          <a:noFill/>
        </p:spPr>
        <p:txBody>
          <a:bodyPr wrap="square">
            <a:spAutoFit/>
          </a:bodyPr>
          <a:lstStyle/>
          <a:p>
            <a:r>
              <a:rPr lang="en-US" sz="1600" b="0" i="0" dirty="0">
                <a:solidFill>
                  <a:srgbClr val="0D0D0D"/>
                </a:solidFill>
                <a:effectLst/>
                <a:highlight>
                  <a:srgbClr val="FFFFFF"/>
                </a:highlight>
                <a:latin typeface="Söhne"/>
              </a:rPr>
              <a:t>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600" b="0" i="0" dirty="0">
                <a:solidFill>
                  <a:srgbClr val="0D0D0D"/>
                </a:solidFill>
                <a:effectLst/>
                <a:highlight>
                  <a:srgbClr val="FFFFFF"/>
                </a:highlight>
                <a:latin typeface="Söhne"/>
              </a:rPr>
            </a:br>
            <a:r>
              <a:rPr lang="en-IN" sz="1600" b="0" i="0" dirty="0">
                <a:solidFill>
                  <a:srgbClr val="0D0D0D"/>
                </a:solidFill>
                <a:effectLst/>
                <a:highlight>
                  <a:srgbClr val="FFFFFF"/>
                </a:highlight>
                <a:latin typeface="Söhne"/>
              </a:rPr>
              <a:t>        </a:t>
            </a:r>
            <a:r>
              <a:rPr lang="en-US" sz="16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005F3CF-DEDE-F684-A195-4DD6DC5783A7}"/>
              </a:ext>
            </a:extLst>
          </p:cNvPr>
          <p:cNvSpPr txBox="1"/>
          <p:nvPr/>
        </p:nvSpPr>
        <p:spPr>
          <a:xfrm>
            <a:off x="990027" y="1265039"/>
            <a:ext cx="5869691" cy="2308324"/>
          </a:xfrm>
          <a:prstGeom prst="rect">
            <a:avLst/>
          </a:prstGeom>
          <a:noFill/>
        </p:spPr>
        <p:txBody>
          <a:bodyPr wrap="square">
            <a:spAutoFit/>
          </a:bodyPr>
          <a:lstStyle/>
          <a:p>
            <a:r>
              <a:rPr lang="en-US" sz="1800" dirty="0"/>
              <a:t>This project aims to develop a web application for sharing notes using Python with the Django framework. The application provides a user-friendly interface for creating, organizing, and sharing notes securely.            Users can collaborate in real-time, edit notes, and comment on shared content, facilitating seamless knowledge exchange and collaboration in academic and professional settings.</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3A48606-BB9E-C7D0-B44A-BD2FE621A8F6}"/>
              </a:ext>
            </a:extLst>
          </p:cNvPr>
          <p:cNvSpPr txBox="1"/>
          <p:nvPr/>
        </p:nvSpPr>
        <p:spPr>
          <a:xfrm>
            <a:off x="845820" y="1354411"/>
            <a:ext cx="6978144" cy="3231654"/>
          </a:xfrm>
          <a:prstGeom prst="rect">
            <a:avLst/>
          </a:prstGeom>
          <a:noFill/>
        </p:spPr>
        <p:txBody>
          <a:bodyPr wrap="square">
            <a:spAutoFit/>
          </a:bodyPr>
          <a:lstStyle/>
          <a:p>
            <a:r>
              <a:rPr lang="en-US" sz="1600" b="0" i="0" dirty="0">
                <a:solidFill>
                  <a:schemeClr val="tx1"/>
                </a:solidFill>
                <a:effectLst/>
                <a:highlight>
                  <a:srgbClr val="FFFFFF"/>
                </a:highlight>
                <a:latin typeface="Söhne"/>
              </a:rPr>
              <a:t>                Existing note-sharing platforms often lack the necessary features to support real-time collaboration and synchronization among multiple users. Many platforms also struggle with ensuring version control, leading to confusion and inefficiencies when multiple users edit the same document simultaneously. Moreover, security is a paramount concern, as sensitive information shared within notes must be protected from unauthorized access or tampering.</a:t>
            </a:r>
          </a:p>
          <a:p>
            <a:r>
              <a:rPr lang="en-US" sz="1600" b="0" i="0" dirty="0">
                <a:solidFill>
                  <a:schemeClr val="tx1"/>
                </a:solidFill>
                <a:effectLst/>
                <a:highlight>
                  <a:srgbClr val="FFFFFF"/>
                </a:highlight>
                <a:latin typeface="Söhne"/>
              </a:rPr>
              <a:t>              Additionally, the increasing prevalence of remote work and distributed teams underscores the importance of accessibility and cross-platform compatibility in note-sharing applications. Users require a solution that enables them to access and collaborate on notes from anywhere, using a diverse range of devices, without compromising usability or performance.</a:t>
            </a:r>
          </a:p>
          <a:p>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AC8FF31-4E60-6C2E-4E13-40FEA1EDFAA0}"/>
              </a:ext>
            </a:extLst>
          </p:cNvPr>
          <p:cNvSpPr txBox="1"/>
          <p:nvPr/>
        </p:nvSpPr>
        <p:spPr>
          <a:xfrm>
            <a:off x="1478338" y="1455156"/>
            <a:ext cx="6013898" cy="2308324"/>
          </a:xfrm>
          <a:prstGeom prst="rect">
            <a:avLst/>
          </a:prstGeom>
          <a:noFill/>
        </p:spPr>
        <p:txBody>
          <a:bodyPr wrap="square">
            <a:spAutoFit/>
          </a:bodyPr>
          <a:lstStyle/>
          <a:p>
            <a:r>
              <a:rPr lang="en-US" sz="1800" b="0" i="0" dirty="0">
                <a:solidFill>
                  <a:srgbClr val="0D0D0D"/>
                </a:solidFill>
                <a:effectLst/>
                <a:highlight>
                  <a:srgbClr val="FFFFFF"/>
                </a:highlight>
                <a:latin typeface="Söhne"/>
              </a:rPr>
              <a:t>         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The application aims to streamline the note-taking process, enhance collaboration, and improve productivity for users across various domains.</a:t>
            </a:r>
            <a:endParaRPr lang="en-IN"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ED893A6-3C86-BBB6-9FEF-154BFA8958E1}"/>
              </a:ext>
            </a:extLst>
          </p:cNvPr>
          <p:cNvSpPr txBox="1"/>
          <p:nvPr/>
        </p:nvSpPr>
        <p:spPr>
          <a:xfrm>
            <a:off x="1223957" y="1229792"/>
            <a:ext cx="6412658" cy="2585323"/>
          </a:xfrm>
          <a:prstGeom prst="rect">
            <a:avLst/>
          </a:prstGeom>
          <a:noFill/>
        </p:spPr>
        <p:txBody>
          <a:bodyPr wrap="square">
            <a:spAutoFit/>
          </a:bodyPr>
          <a:lstStyle/>
          <a:p>
            <a:pPr algn="l"/>
            <a:r>
              <a:rPr lang="en-US" sz="1800" b="0" i="0" u="none" strike="noStrike" baseline="0" dirty="0">
                <a:solidFill>
                  <a:srgbClr val="0D0D0D"/>
                </a:solidFill>
                <a:latin typeface="Arial" panose="020B0604020202020204" pitchFamily="34" charset="0"/>
              </a:rPr>
              <a:t>        The proposed solution aims to develop a robust notes sharing web application using Python</a:t>
            </a:r>
          </a:p>
          <a:p>
            <a:pPr algn="l"/>
            <a:r>
              <a:rPr lang="en-US" sz="1800" b="0" i="0" u="none" strike="noStrike" baseline="0" dirty="0">
                <a:solidFill>
                  <a:srgbClr val="0D0D0D"/>
                </a:solidFill>
                <a:latin typeface="Arial" panose="020B0604020202020204" pitchFamily="34" charset="0"/>
              </a:rPr>
              <a:t>with the Django framework. This application will facilitate seamless sharing and collaboration</a:t>
            </a:r>
          </a:p>
          <a:p>
            <a:pPr algn="l"/>
            <a:r>
              <a:rPr lang="en-US" sz="1800" b="0" i="0" u="none" strike="noStrike" baseline="0" dirty="0">
                <a:solidFill>
                  <a:srgbClr val="0D0D0D"/>
                </a:solidFill>
                <a:latin typeface="Arial" panose="020B0604020202020204" pitchFamily="34" charset="0"/>
              </a:rPr>
              <a:t>on notes among users, providing a user-friendly interface and robust security measures.</a:t>
            </a:r>
          </a:p>
          <a:p>
            <a:pPr algn="l"/>
            <a:r>
              <a:rPr lang="en-US" sz="1800" b="0" i="0" u="none" strike="noStrike" baseline="0" dirty="0">
                <a:solidFill>
                  <a:srgbClr val="0D0D0D"/>
                </a:solidFill>
                <a:latin typeface="Arial" panose="020B0604020202020204" pitchFamily="34" charset="0"/>
              </a:rPr>
              <a:t>         Implement a secure user authentication system allowing users to sign up, log in, and manage</a:t>
            </a:r>
          </a:p>
          <a:p>
            <a:pPr algn="l"/>
            <a:r>
              <a:rPr lang="en-IN" sz="1800" b="0" i="0" u="none" strike="noStrike" baseline="0" dirty="0">
                <a:solidFill>
                  <a:srgbClr val="0D0D0D"/>
                </a:solidFill>
                <a:latin typeface="Arial" panose="020B0604020202020204" pitchFamily="34" charset="0"/>
              </a:rPr>
              <a:t>their accounts securely.</a:t>
            </a:r>
            <a:endParaRPr lang="en-IN" sz="18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59089" y="519076"/>
            <a:ext cx="8017933" cy="3608488"/>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              User Registration and Authentication</a:t>
            </a:r>
          </a:p>
          <a:p>
            <a:pPr marL="457200" lvl="1" algn="l">
              <a:lnSpc>
                <a:spcPct val="150000"/>
              </a:lnSpc>
            </a:pPr>
            <a:r>
              <a:rPr lang="en-US" sz="1800" b="0" i="0" dirty="0">
                <a:solidFill>
                  <a:srgbClr val="0D0D0D"/>
                </a:solidFill>
                <a:effectLst/>
                <a:highlight>
                  <a:srgbClr val="FFFFFF"/>
                </a:highlight>
                <a:latin typeface="Söhne"/>
              </a:rPr>
              <a:t>              Note Creation and Management</a:t>
            </a:r>
          </a:p>
          <a:p>
            <a:pPr marL="457200" lvl="1" algn="l">
              <a:lnSpc>
                <a:spcPct val="150000"/>
              </a:lnSpc>
            </a:pPr>
            <a:r>
              <a:rPr lang="en-US" sz="1800" b="0" i="0" dirty="0">
                <a:solidFill>
                  <a:srgbClr val="0D0D0D"/>
                </a:solidFill>
                <a:effectLst/>
                <a:highlight>
                  <a:srgbClr val="FFFFFF"/>
                </a:highlight>
                <a:latin typeface="Söhne"/>
              </a:rPr>
              <a:t>              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Version Control and Revision History</a:t>
            </a:r>
          </a:p>
          <a:p>
            <a:pPr marL="457200" lvl="1" algn="l">
              <a:lnSpc>
                <a:spcPct val="150000"/>
              </a:lnSpc>
            </a:pPr>
            <a:r>
              <a:rPr lang="en-US" sz="1800" b="0" i="0" dirty="0">
                <a:solidFill>
                  <a:srgbClr val="0D0D0D"/>
                </a:solidFill>
                <a:effectLst/>
                <a:highlight>
                  <a:srgbClr val="FFFFFF"/>
                </a:highlight>
                <a:latin typeface="Söhne"/>
              </a:rPr>
              <a:t>              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Cross-Platform Accessibility</a:t>
            </a:r>
          </a:p>
          <a:p>
            <a:pPr marL="457200" lvl="1" algn="l">
              <a:lnSpc>
                <a:spcPct val="150000"/>
              </a:lnSpc>
            </a:pPr>
            <a:endParaRPr lang="en-US" sz="1400" b="1" i="0" dirty="0">
              <a:solidFill>
                <a:srgbClr val="00206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311743A-608B-1929-6CCC-45266170EB10}"/>
              </a:ext>
            </a:extLst>
          </p:cNvPr>
          <p:cNvSpPr txBox="1"/>
          <p:nvPr/>
        </p:nvSpPr>
        <p:spPr>
          <a:xfrm>
            <a:off x="1189409" y="1416688"/>
            <a:ext cx="5788908" cy="2893100"/>
          </a:xfrm>
          <a:prstGeom prst="rect">
            <a:avLst/>
          </a:prstGeom>
          <a:noFill/>
        </p:spPr>
        <p:txBody>
          <a:bodyPr wrap="square">
            <a:spAutoFit/>
          </a:bodyPr>
          <a:lstStyle/>
          <a:p>
            <a:r>
              <a:rPr lang="en-US" dirty="0">
                <a:solidFill>
                  <a:schemeClr val="tx1"/>
                </a:solidFill>
                <a:latin typeface="+mj-lt"/>
              </a:rPr>
              <a:t>Fields: 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dirty="0">
                <a:solidFill>
                  <a:schemeClr val="tx1"/>
                </a:solidFill>
                <a:latin typeface="+mj-lt"/>
              </a:rPr>
              <a:t>Relationships: 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TotalTime>
  <Words>797</Words>
  <Application>Microsoft Office PowerPoint</Application>
  <PresentationFormat>On-screen Show (16:9)</PresentationFormat>
  <Paragraphs>59</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Aptos,Bold</vt: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Harini S</cp:lastModifiedBy>
  <cp:revision>10</cp:revision>
  <dcterms:modified xsi:type="dcterms:W3CDTF">2024-04-09T12:10:27Z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