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3"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3214395"/>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Plant Disease Detection System for Sustainable Agriculture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EE042152-15B8-2A0E-E693-F9DBCE53A3DC}"/>
              </a:ext>
            </a:extLst>
          </p:cNvPr>
          <p:cNvSpPr txBox="1"/>
          <p:nvPr/>
        </p:nvSpPr>
        <p:spPr>
          <a:xfrm>
            <a:off x="1045029" y="1838131"/>
            <a:ext cx="9311951" cy="1763175"/>
          </a:xfrm>
          <a:prstGeom prst="rect">
            <a:avLst/>
          </a:prstGeom>
          <a:noFill/>
        </p:spPr>
        <p:txBody>
          <a:bodyPr wrap="square" rtlCol="0">
            <a:spAutoFit/>
          </a:bodyPr>
          <a:lstStyle/>
          <a:p>
            <a:pPr algn="just">
              <a:lnSpc>
                <a:spcPct val="150000"/>
              </a:lnSpc>
            </a:pPr>
            <a:r>
              <a:rPr lang="en-US" dirty="0"/>
              <a:t>The project successfully demonstrates the effectiveness of CNNs in detecting and classifying plant diseases in various crops such as apple, cherry, grape, and corn. The model accurately identifies both healthy and diseased leaves, offering a practical solution to aid precision agriculture and crop health monitoring.</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E268B459-E246-5713-08B5-7FD3FDAB41B5}"/>
              </a:ext>
            </a:extLst>
          </p:cNvPr>
          <p:cNvSpPr txBox="1"/>
          <p:nvPr/>
        </p:nvSpPr>
        <p:spPr>
          <a:xfrm>
            <a:off x="880529" y="1856006"/>
            <a:ext cx="6904653" cy="262520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Understand the application of CNN in plant disease detection.</a:t>
            </a:r>
          </a:p>
          <a:p>
            <a:pPr marL="342900" indent="-342900">
              <a:lnSpc>
                <a:spcPct val="150000"/>
              </a:lnSpc>
              <a:buFont typeface="Arial" panose="020B0604020202020204" pitchFamily="34" charset="0"/>
              <a:buChar char="•"/>
            </a:pPr>
            <a:r>
              <a:rPr lang="en-US" dirty="0"/>
              <a:t>Preprocess plant leaf images for model training.</a:t>
            </a:r>
          </a:p>
          <a:p>
            <a:pPr marL="342900" indent="-342900">
              <a:lnSpc>
                <a:spcPct val="150000"/>
              </a:lnSpc>
              <a:buFont typeface="Arial" panose="020B0604020202020204" pitchFamily="34" charset="0"/>
              <a:buChar char="•"/>
            </a:pPr>
            <a:r>
              <a:rPr lang="en-US" dirty="0"/>
              <a:t>Train and evaluate deep learning models for accurate classification.</a:t>
            </a:r>
          </a:p>
          <a:p>
            <a:pPr marL="342900" indent="-342900">
              <a:lnSpc>
                <a:spcPct val="150000"/>
              </a:lnSpc>
              <a:buFont typeface="Arial" panose="020B0604020202020204" pitchFamily="34" charset="0"/>
              <a:buChar char="•"/>
            </a:pPr>
            <a:r>
              <a:rPr lang="en-US" dirty="0"/>
              <a:t>Deploy a plant disease prediction model effectively.</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DFD35FB9-E07D-8C0E-5486-E32D91215E82}"/>
              </a:ext>
            </a:extLst>
          </p:cNvPr>
          <p:cNvSpPr txBox="1"/>
          <p:nvPr/>
        </p:nvSpPr>
        <p:spPr>
          <a:xfrm>
            <a:off x="961053" y="1604865"/>
            <a:ext cx="9461241" cy="47802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dirty="0"/>
              <a:t>Programming Language: Python (due to its extensive support for data science and deep learning)</a:t>
            </a:r>
          </a:p>
          <a:p>
            <a:pPr marL="342900" indent="-342900">
              <a:lnSpc>
                <a:spcPct val="150000"/>
              </a:lnSpc>
              <a:buFont typeface="Arial" panose="020B0604020202020204" pitchFamily="34" charset="0"/>
              <a:buChar char="•"/>
            </a:pPr>
            <a:r>
              <a:rPr lang="en-IN" dirty="0"/>
              <a:t>Frameworks: TensorFlow and </a:t>
            </a:r>
            <a:r>
              <a:rPr lang="en-IN" dirty="0" err="1"/>
              <a:t>Keras</a:t>
            </a:r>
            <a:r>
              <a:rPr lang="en-IN" dirty="0"/>
              <a:t> for building and training deep learning models</a:t>
            </a:r>
          </a:p>
          <a:p>
            <a:pPr marL="342900" indent="-342900">
              <a:lnSpc>
                <a:spcPct val="150000"/>
              </a:lnSpc>
              <a:buFont typeface="Arial" panose="020B0604020202020204" pitchFamily="34" charset="0"/>
              <a:buChar char="•"/>
            </a:pPr>
            <a:r>
              <a:rPr lang="en-IN" dirty="0"/>
              <a:t>Libraries:</a:t>
            </a:r>
          </a:p>
          <a:p>
            <a:pPr lvl="6">
              <a:lnSpc>
                <a:spcPct val="150000"/>
              </a:lnSpc>
            </a:pPr>
            <a:r>
              <a:rPr lang="en-IN" dirty="0"/>
              <a:t>	&gt; NumPy for numerical computations</a:t>
            </a:r>
          </a:p>
          <a:p>
            <a:pPr>
              <a:lnSpc>
                <a:spcPct val="150000"/>
              </a:lnSpc>
            </a:pPr>
            <a:r>
              <a:rPr lang="en-IN" dirty="0"/>
              <a:t>	&gt; Matplotlib and Seaborn for data visualization</a:t>
            </a:r>
          </a:p>
          <a:p>
            <a:pPr>
              <a:lnSpc>
                <a:spcPct val="150000"/>
              </a:lnSpc>
            </a:pPr>
            <a:r>
              <a:rPr lang="en-IN" dirty="0"/>
              <a:t>	&gt; OpenCV for image processing</a:t>
            </a:r>
          </a:p>
          <a:p>
            <a:pPr>
              <a:lnSpc>
                <a:spcPct val="150000"/>
              </a:lnSpc>
            </a:pPr>
            <a:r>
              <a:rPr lang="en-IN" dirty="0"/>
              <a:t>	&gt; </a:t>
            </a:r>
            <a:r>
              <a:rPr lang="en-IN" dirty="0" err="1"/>
              <a:t>Sklearn</a:t>
            </a:r>
            <a:r>
              <a:rPr lang="en-IN" dirty="0"/>
              <a:t> for performance evaluation tools</a:t>
            </a:r>
          </a:p>
          <a:p>
            <a:pPr marL="342900" indent="-342900">
              <a:lnSpc>
                <a:spcPct val="150000"/>
              </a:lnSpc>
              <a:buFont typeface="Arial" panose="020B0604020202020204" pitchFamily="34" charset="0"/>
              <a:buChar char="•"/>
            </a:pPr>
            <a:r>
              <a:rPr lang="en-IN" dirty="0"/>
              <a:t>IDE: </a:t>
            </a:r>
            <a:r>
              <a:rPr lang="en-IN" dirty="0" err="1"/>
              <a:t>Jupyter</a:t>
            </a:r>
            <a:r>
              <a:rPr lang="en-IN" dirty="0"/>
              <a:t> Notebook for interactive model development and visualization</a:t>
            </a:r>
          </a:p>
          <a:p>
            <a:pPr marL="342900" indent="-342900">
              <a:lnSpc>
                <a:spcPct val="150000"/>
              </a:lnSpc>
              <a:buFont typeface="Arial" panose="020B0604020202020204" pitchFamily="34" charset="0"/>
              <a:buChar char="•"/>
            </a:pPr>
            <a:r>
              <a:rPr lang="en-IN" dirty="0"/>
              <a:t>Dataset: </a:t>
            </a:r>
            <a:r>
              <a:rPr lang="en-IN" dirty="0" err="1"/>
              <a:t>PlantVillage</a:t>
            </a:r>
            <a:r>
              <a:rPr lang="en-IN" dirty="0"/>
              <a:t> dataset, with </a:t>
            </a:r>
            <a:r>
              <a:rPr lang="en-IN" dirty="0" err="1"/>
              <a:t>labeled</a:t>
            </a:r>
            <a:r>
              <a:rPr lang="en-IN" dirty="0"/>
              <a:t> images of diseased and healthy leaves</a:t>
            </a:r>
          </a:p>
          <a:p>
            <a:pPr marL="342900" indent="-342900">
              <a:lnSpc>
                <a:spcPct val="150000"/>
              </a:lnSpc>
              <a:buFont typeface="Arial" panose="020B0604020202020204" pitchFamily="34" charset="0"/>
              <a:buChar char="•"/>
            </a:pPr>
            <a:r>
              <a:rPr lang="en-IN" dirty="0"/>
              <a:t>Hardware: GPU (if available) for faster training of deep learning models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911718BA-F7EE-70DC-672F-5615E3EE6846}"/>
              </a:ext>
            </a:extLst>
          </p:cNvPr>
          <p:cNvSpPr txBox="1"/>
          <p:nvPr/>
        </p:nvSpPr>
        <p:spPr>
          <a:xfrm>
            <a:off x="886410" y="1670180"/>
            <a:ext cx="9535884" cy="4349268"/>
          </a:xfrm>
          <a:prstGeom prst="rect">
            <a:avLst/>
          </a:prstGeom>
          <a:noFill/>
        </p:spPr>
        <p:txBody>
          <a:bodyPr wrap="square" rtlCol="0">
            <a:spAutoFit/>
          </a:bodyPr>
          <a:lstStyle/>
          <a:p>
            <a:pPr marL="457200" indent="-457200" algn="just">
              <a:lnSpc>
                <a:spcPct val="150000"/>
              </a:lnSpc>
              <a:buFont typeface="+mj-lt"/>
              <a:buAutoNum type="arabicPeriod"/>
            </a:pPr>
            <a:r>
              <a:rPr lang="en-US" dirty="0"/>
              <a:t>Data Collection: Acquired image dataset from </a:t>
            </a:r>
            <a:r>
              <a:rPr lang="en-US" dirty="0" err="1"/>
              <a:t>PlantVillage</a:t>
            </a:r>
            <a:r>
              <a:rPr lang="en-US" dirty="0"/>
              <a:t>, consisting of high-resolution images of plant leaves in various conditions (healthy and diseased).</a:t>
            </a:r>
          </a:p>
          <a:p>
            <a:pPr marL="457200" indent="-457200" algn="just">
              <a:lnSpc>
                <a:spcPct val="150000"/>
              </a:lnSpc>
              <a:buFont typeface="+mj-lt"/>
              <a:buAutoNum type="arabicPeriod"/>
            </a:pPr>
            <a:r>
              <a:rPr lang="en-US" dirty="0"/>
              <a:t>Preprocessing: Resized images to consistent dimensions (e.g., 128x128), normalized pixel values, and performed data augmentation to artificially expand the dataset and reduce overfitting.</a:t>
            </a:r>
          </a:p>
          <a:p>
            <a:pPr marL="457200" indent="-457200" algn="just">
              <a:lnSpc>
                <a:spcPct val="150000"/>
              </a:lnSpc>
              <a:buFont typeface="+mj-lt"/>
              <a:buAutoNum type="arabicPeriod"/>
            </a:pPr>
            <a:r>
              <a:rPr lang="en-US" dirty="0"/>
              <a:t>Modeling: Designed a multi-layer CNN architecture with convolutional, pooling, dropout, and fully connected layers to extract image features and classify disease categories.</a:t>
            </a:r>
          </a:p>
          <a:p>
            <a:pPr marL="457200" indent="-457200" algn="just">
              <a:lnSpc>
                <a:spcPct val="150000"/>
              </a:lnSpc>
              <a:buFont typeface="+mj-lt"/>
              <a:buAutoNum type="arabicPeriod"/>
            </a:pPr>
            <a:r>
              <a:rPr lang="en-US" dirty="0"/>
              <a:t>Training: Used categorical cross-entropy as the loss function and the Adam optimizer. Trained over multiple epochs while monitoring validation performance.</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1433C-6E6D-34F1-9908-E82BD637D9A4}"/>
              </a:ext>
            </a:extLst>
          </p:cNvPr>
          <p:cNvSpPr txBox="1"/>
          <p:nvPr/>
        </p:nvSpPr>
        <p:spPr>
          <a:xfrm>
            <a:off x="1156996" y="1791478"/>
            <a:ext cx="9367935" cy="2965748"/>
          </a:xfrm>
          <a:prstGeom prst="rect">
            <a:avLst/>
          </a:prstGeom>
          <a:noFill/>
        </p:spPr>
        <p:txBody>
          <a:bodyPr wrap="square" rtlCol="0">
            <a:spAutoFit/>
          </a:bodyPr>
          <a:lstStyle/>
          <a:p>
            <a:pPr marL="457200" indent="-457200" algn="just">
              <a:lnSpc>
                <a:spcPct val="150000"/>
              </a:lnSpc>
              <a:buFont typeface="+mj-lt"/>
              <a:buAutoNum type="arabicPeriod" startAt="5"/>
            </a:pPr>
            <a:r>
              <a:rPr lang="en-US" dirty="0"/>
              <a:t>Evaluation: Assessed model performance through training/validation accuracy and loss curves. Generated confusion matrix and classification reports to understand class-wise predictions.</a:t>
            </a:r>
          </a:p>
          <a:p>
            <a:pPr marL="457200" indent="-457200" algn="just">
              <a:lnSpc>
                <a:spcPct val="150000"/>
              </a:lnSpc>
              <a:buFont typeface="+mj-lt"/>
              <a:buAutoNum type="arabicPeriod" startAt="6"/>
            </a:pPr>
            <a:r>
              <a:rPr lang="en-US" dirty="0"/>
              <a:t>Prediction: Tested the model on unseen data and predicted disease classes for new input images, demonstrating high accuracy in identifying various plant diseases.</a:t>
            </a:r>
            <a:endParaRPr lang="en-IN" dirty="0"/>
          </a:p>
          <a:p>
            <a:endParaRPr lang="en-IN" dirty="0"/>
          </a:p>
        </p:txBody>
      </p:sp>
    </p:spTree>
    <p:extLst>
      <p:ext uri="{BB962C8B-B14F-4D97-AF65-F5344CB8AC3E}">
        <p14:creationId xmlns:p14="http://schemas.microsoft.com/office/powerpoint/2010/main" val="416819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0423591D-5B14-BFDD-33C9-2F55B736E144}"/>
              </a:ext>
            </a:extLst>
          </p:cNvPr>
          <p:cNvSpPr txBox="1"/>
          <p:nvPr/>
        </p:nvSpPr>
        <p:spPr>
          <a:xfrm>
            <a:off x="1017037" y="1959429"/>
            <a:ext cx="9386596" cy="2194190"/>
          </a:xfrm>
          <a:prstGeom prst="rect">
            <a:avLst/>
          </a:prstGeom>
          <a:noFill/>
        </p:spPr>
        <p:txBody>
          <a:bodyPr wrap="square" rtlCol="0">
            <a:spAutoFit/>
          </a:bodyPr>
          <a:lstStyle/>
          <a:p>
            <a:pPr algn="just">
              <a:lnSpc>
                <a:spcPct val="150000"/>
              </a:lnSpc>
            </a:pPr>
            <a:r>
              <a:rPr lang="en-US" dirty="0"/>
              <a:t>Develop a CNN-based model capable of detecting and classifying plant diseases from images of leaves of various crops such as apple, cherry, grape, and corn. The model should accurately identify both healthy and diseased leaves while predicting the specific type of disease. This system will aid in precision agriculture by enabling early detection and effective disease management.</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05FF1103-856E-CFE9-8876-B674C98B2A1F}"/>
              </a:ext>
            </a:extLst>
          </p:cNvPr>
          <p:cNvSpPr txBox="1"/>
          <p:nvPr/>
        </p:nvSpPr>
        <p:spPr>
          <a:xfrm>
            <a:off x="989044" y="1900889"/>
            <a:ext cx="9451910" cy="3918252"/>
          </a:xfrm>
          <a:prstGeom prst="rect">
            <a:avLst/>
          </a:prstGeom>
          <a:noFill/>
        </p:spPr>
        <p:txBody>
          <a:bodyPr wrap="square" rtlCol="0">
            <a:spAutoFit/>
          </a:bodyPr>
          <a:lstStyle/>
          <a:p>
            <a:pPr algn="just">
              <a:lnSpc>
                <a:spcPct val="150000"/>
              </a:lnSpc>
            </a:pPr>
            <a:r>
              <a:rPr lang="en-US" dirty="0"/>
              <a:t>The solution involves designing and implementing a convolutional neural network (CNN) model to accurately detect and classify plant diseases from images of leaves. By analyzing visual patterns, the model can distinguish between healthy and diseased plants. This early detection supports precision agriculture, allowing farmers to identify problems before they spread extensively. The system enhances crop management by providing timely and accurate disease diagnosis. Consequently, it helps reduce crop losses and improve yield quality. Overall, the approach leverages deep learning to promote healthier crops and more efficient farming practices. This contributes to sustainable agriculture and food security.</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A7DA43E2-5D47-44ED-A134-D045FD826998}"/>
              </a:ext>
            </a:extLst>
          </p:cNvPr>
          <p:cNvPicPr>
            <a:picLocks noChangeAspect="1"/>
          </p:cNvPicPr>
          <p:nvPr/>
        </p:nvPicPr>
        <p:blipFill>
          <a:blip r:embed="rId2"/>
          <a:stretch>
            <a:fillRect/>
          </a:stretch>
        </p:blipFill>
        <p:spPr>
          <a:xfrm>
            <a:off x="1395888" y="1670180"/>
            <a:ext cx="6637769" cy="476794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89443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397</TotalTime>
  <Words>545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Harini Dasari</cp:lastModifiedBy>
  <cp:revision>4</cp:revision>
  <dcterms:created xsi:type="dcterms:W3CDTF">2024-12-31T09:40:01Z</dcterms:created>
  <dcterms:modified xsi:type="dcterms:W3CDTF">2025-05-18T11:57:51Z</dcterms:modified>
</cp:coreProperties>
</file>