
<file path=[Content_Types].xml><?xml version="1.0" encoding="utf-8"?>
<Types xmlns="http://schemas.openxmlformats.org/package/2006/content-types">
  <Override PartName="/_rels/.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25.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4.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entation.xml" ContentType="application/vnd.openxmlformats-officedocument.presentationml.presentation.main+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10.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9" name="" descr=""/>
          <p:cNvPicPr/>
          <p:nvPr/>
        </p:nvPicPr>
        <p:blipFill>
          <a:blip r:embed="rId2"/>
          <a:stretch/>
        </p:blipFill>
        <p:spPr>
          <a:xfrm>
            <a:off x="3603240" y="1604160"/>
            <a:ext cx="4984200" cy="3976920"/>
          </a:xfrm>
          <a:prstGeom prst="rect">
            <a:avLst/>
          </a:prstGeom>
          <a:ln>
            <a:noFill/>
          </a:ln>
        </p:spPr>
      </p:pic>
      <p:pic>
        <p:nvPicPr>
          <p:cNvPr id="40" name="" descr=""/>
          <p:cNvPicPr/>
          <p:nvPr/>
        </p:nvPicPr>
        <p:blipFill>
          <a:blip r:embed="rId3"/>
          <a:stretch/>
        </p:blipFill>
        <p:spPr>
          <a:xfrm>
            <a:off x="360324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9" name="" descr=""/>
          <p:cNvPicPr/>
          <p:nvPr/>
        </p:nvPicPr>
        <p:blipFill>
          <a:blip r:embed="rId2"/>
          <a:stretch/>
        </p:blipFill>
        <p:spPr>
          <a:xfrm>
            <a:off x="3603240" y="1604160"/>
            <a:ext cx="4984200" cy="3976920"/>
          </a:xfrm>
          <a:prstGeom prst="rect">
            <a:avLst/>
          </a:prstGeom>
          <a:ln>
            <a:noFill/>
          </a:ln>
        </p:spPr>
      </p:pic>
      <p:pic>
        <p:nvPicPr>
          <p:cNvPr id="80" name="" descr=""/>
          <p:cNvPicPr/>
          <p:nvPr/>
        </p:nvPicPr>
        <p:blipFill>
          <a:blip r:embed="rId3"/>
          <a:stretch/>
        </p:blipFill>
        <p:spPr>
          <a:xfrm>
            <a:off x="360324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19" name="" descr=""/>
          <p:cNvPicPr/>
          <p:nvPr/>
        </p:nvPicPr>
        <p:blipFill>
          <a:blip r:embed="rId2"/>
          <a:stretch/>
        </p:blipFill>
        <p:spPr>
          <a:xfrm>
            <a:off x="3603240" y="1604160"/>
            <a:ext cx="4984200" cy="3976920"/>
          </a:xfrm>
          <a:prstGeom prst="rect">
            <a:avLst/>
          </a:prstGeom>
          <a:ln>
            <a:noFill/>
          </a:ln>
        </p:spPr>
      </p:pic>
      <p:pic>
        <p:nvPicPr>
          <p:cNvPr id="120" name="" descr=""/>
          <p:cNvPicPr/>
          <p:nvPr/>
        </p:nvPicPr>
        <p:blipFill>
          <a:blip r:embed="rId3"/>
          <a:stretch/>
        </p:blipFill>
        <p:spPr>
          <a:xfrm>
            <a:off x="3603240" y="1604160"/>
            <a:ext cx="4984200" cy="39769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5000" cy="364320"/>
          </a:xfrm>
          <a:prstGeom prst="rect">
            <a:avLst/>
          </a:prstGeom>
          <a:ln>
            <a:noFill/>
          </a:ln>
        </p:spPr>
      </p:pic>
      <p:sp>
        <p:nvSpPr>
          <p:cNvPr id="4" name="CustomShape 4"/>
          <p:cNvSpPr/>
          <p:nvPr/>
        </p:nvSpPr>
        <p:spPr>
          <a:xfrm>
            <a:off x="446400" y="3085920"/>
            <a:ext cx="11298240" cy="333756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76000" y="729720"/>
            <a:ext cx="11028960" cy="5914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6"/>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2"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3"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4" name="Picture 7" descr=""/>
          <p:cNvPicPr/>
          <p:nvPr/>
        </p:nvPicPr>
        <p:blipFill>
          <a:blip r:embed="rId2"/>
          <a:stretch/>
        </p:blipFill>
        <p:spPr>
          <a:xfrm>
            <a:off x="10485000" y="6437880"/>
            <a:ext cx="1125000" cy="364320"/>
          </a:xfrm>
          <a:prstGeom prst="rect">
            <a:avLst/>
          </a:prstGeom>
          <a:ln>
            <a:noFill/>
          </a:ln>
        </p:spPr>
      </p:pic>
      <p:sp>
        <p:nvSpPr>
          <p:cNvPr id="45" name="PlaceHolder 4"/>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46" name="PlaceHolder 5"/>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2"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3"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4" name="Picture 7" descr=""/>
          <p:cNvPicPr/>
          <p:nvPr/>
        </p:nvPicPr>
        <p:blipFill>
          <a:blip r:embed="rId2"/>
          <a:stretch/>
        </p:blipFill>
        <p:spPr>
          <a:xfrm>
            <a:off x="10485000" y="6437880"/>
            <a:ext cx="1125000" cy="364320"/>
          </a:xfrm>
          <a:prstGeom prst="rect">
            <a:avLst/>
          </a:prstGeom>
          <a:ln>
            <a:noFill/>
          </a:ln>
        </p:spPr>
      </p:pic>
      <p:sp>
        <p:nvSpPr>
          <p:cNvPr id="85" name="PlaceHolder 4"/>
          <p:cNvSpPr>
            <a:spLocks noGrp="1"/>
          </p:cNvSpPr>
          <p:nvPr>
            <p:ph type="title"/>
          </p:nvPr>
        </p:nvSpPr>
        <p:spPr>
          <a:xfrm>
            <a:off x="576000" y="729720"/>
            <a:ext cx="11028960" cy="5914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6" name="PlaceHolder 5"/>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nist.gov/cyberframework" TargetMode="External"/><Relationship Id="rId2" Type="http://schemas.openxmlformats.org/officeDocument/2006/relationships/hyperlink" Target="https://www.cisa.gov/shields-up" TargetMode="External"/><Relationship Id="rId3" Type="http://schemas.openxmlformats.org/officeDocument/2006/relationships/hyperlink" Target="https://www.kaspersky.com/resource-center/definitions/keylogger"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359000" y="1821600"/>
            <a:ext cx="9143280" cy="9770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3600" spc="-1" strike="noStrike" cap="all">
                <a:solidFill>
                  <a:srgbClr val="1cade4"/>
                </a:solidFill>
                <a:uFill>
                  <a:solidFill>
                    <a:srgbClr val="ffffff"/>
                  </a:solidFill>
                </a:uFill>
                <a:latin typeface="Arial"/>
              </a:rPr>
              <a:t>keylogger</a:t>
            </a:r>
            <a:endParaRPr b="0" lang="en-IN" sz="1800" spc="-1" strike="noStrike">
              <a:solidFill>
                <a:srgbClr val="000000"/>
              </a:solidFill>
              <a:uFill>
                <a:solidFill>
                  <a:srgbClr val="ffffff"/>
                </a:solidFill>
              </a:uFill>
              <a:latin typeface="Arial"/>
            </a:endParaRPr>
          </a:p>
        </p:txBody>
      </p:sp>
      <p:sp>
        <p:nvSpPr>
          <p:cNvPr id="122" name="CustomShape 2"/>
          <p:cNvSpPr/>
          <p:nvPr/>
        </p:nvSpPr>
        <p:spPr>
          <a:xfrm>
            <a:off x="-329760" y="1034280"/>
            <a:ext cx="12726000" cy="5788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200" spc="-1" strike="noStrike">
                <a:solidFill>
                  <a:srgbClr val="1482ac"/>
                </a:solidFill>
                <a:uFill>
                  <a:solidFill>
                    <a:srgbClr val="ffffff"/>
                  </a:solidFill>
                </a:uFill>
                <a:latin typeface="Arial"/>
                <a:ea typeface="DejaVu Sans"/>
              </a:rPr>
              <a:t>CAPSTONE PROJECT</a:t>
            </a:r>
            <a:endParaRPr b="0" lang="en-IN" sz="1800" spc="-1" strike="noStrike">
              <a:solidFill>
                <a:srgbClr val="000000"/>
              </a:solidFill>
              <a:uFill>
                <a:solidFill>
                  <a:srgbClr val="ffffff"/>
                </a:solidFill>
              </a:uFill>
              <a:latin typeface="Arial"/>
            </a:endParaRPr>
          </a:p>
        </p:txBody>
      </p:sp>
      <p:sp>
        <p:nvSpPr>
          <p:cNvPr id="123" name="CustomShape 3"/>
          <p:cNvSpPr/>
          <p:nvPr/>
        </p:nvSpPr>
        <p:spPr>
          <a:xfrm>
            <a:off x="3117600" y="4586400"/>
            <a:ext cx="7979400" cy="131112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1482ac"/>
                </a:solidFill>
                <a:uFill>
                  <a:solidFill>
                    <a:srgbClr val="ffffff"/>
                  </a:solidFill>
                </a:uFill>
                <a:latin typeface="Arial"/>
                <a:ea typeface="DejaVu Sans"/>
              </a:rPr>
              <a:t>Presented By:</a:t>
            </a:r>
            <a:endParaRPr b="0" lang="en-IN" sz="1800" spc="-1" strike="noStrike">
              <a:solidFill>
                <a:srgbClr val="000000"/>
              </a:solidFill>
              <a:uFill>
                <a:solidFill>
                  <a:srgbClr val="ffffff"/>
                </a:solidFill>
              </a:uFill>
              <a:latin typeface="Arial"/>
            </a:endParaRPr>
          </a:p>
          <a:p>
            <a:pPr marL="457200" indent="-45648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ea typeface="DejaVu Sans"/>
              </a:rPr>
              <a:t>Student Name- Harini M</a:t>
            </a:r>
            <a:endParaRPr b="0" lang="en-IN" sz="1800" spc="-1" strike="noStrike">
              <a:solidFill>
                <a:srgbClr val="000000"/>
              </a:solidFill>
              <a:uFill>
                <a:solidFill>
                  <a:srgbClr val="ffffff"/>
                </a:solidFill>
              </a:uFill>
              <a:latin typeface="Arial"/>
            </a:endParaRPr>
          </a:p>
          <a:p>
            <a:pPr marL="457200" indent="-45648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ea typeface="DejaVu Sans"/>
              </a:rPr>
              <a:t>College Name-A.V.C College of Engineering</a:t>
            </a:r>
            <a:endParaRPr b="0" lang="en-IN" sz="1800" spc="-1" strike="noStrike">
              <a:solidFill>
                <a:srgbClr val="000000"/>
              </a:solidFill>
              <a:uFill>
                <a:solidFill>
                  <a:srgbClr val="ffffff"/>
                </a:solidFill>
              </a:uFill>
              <a:latin typeface="Arial"/>
            </a:endParaRPr>
          </a:p>
          <a:p>
            <a:pPr marL="457200" indent="-45648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ea typeface="DejaVu Sans"/>
              </a:rPr>
              <a:t>Department- Computer Science and Engineering(CSE)</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1463040" y="2766240"/>
            <a:ext cx="9298080" cy="132480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2800" spc="-1" strike="noStrike" cap="all">
                <a:solidFill>
                  <a:srgbClr val="002060"/>
                </a:solidFill>
                <a:uFill>
                  <a:solidFill>
                    <a:srgbClr val="ffffff"/>
                  </a:solidFill>
                </a:uFill>
                <a:latin typeface="Arial"/>
              </a:rPr>
              <a:t>THANK YOU</a:t>
            </a:r>
            <a:endParaRPr b="0"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849600" y="558360"/>
            <a:ext cx="10514880" cy="13248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2800" spc="-1" strike="noStrike" cap="all">
                <a:solidFill>
                  <a:srgbClr val="002060"/>
                </a:solidFill>
                <a:uFill>
                  <a:solidFill>
                    <a:srgbClr val="ffffff"/>
                  </a:solidFill>
                </a:uFill>
                <a:latin typeface="Arial"/>
              </a:rPr>
              <a:t>OUTLINE</a:t>
            </a:r>
            <a:endParaRPr b="0" lang="en-IN" sz="1800" spc="-1" strike="noStrike">
              <a:solidFill>
                <a:srgbClr val="000000"/>
              </a:solidFill>
              <a:uFill>
                <a:solidFill>
                  <a:srgbClr val="ffffff"/>
                </a:solidFill>
              </a:uFill>
              <a:latin typeface="Arial"/>
            </a:endParaRPr>
          </a:p>
        </p:txBody>
      </p:sp>
      <p:sp>
        <p:nvSpPr>
          <p:cNvPr id="125" name="CustomShape 2"/>
          <p:cNvSpPr/>
          <p:nvPr/>
        </p:nvSpPr>
        <p:spPr>
          <a:xfrm>
            <a:off x="838080" y="1618920"/>
            <a:ext cx="11018160" cy="523836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404040"/>
                </a:solidFill>
                <a:uFill>
                  <a:solidFill>
                    <a:srgbClr val="ffffff"/>
                  </a:solidFill>
                </a:uFill>
                <a:latin typeface="Arial"/>
                <a:ea typeface="Franklin Gothic Book"/>
              </a:rPr>
              <a:t>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Problem Statement </a:t>
            </a:r>
            <a:r>
              <a:rPr b="0" lang="en-IN" sz="2000" spc="-1" strike="noStrike">
                <a:solidFill>
                  <a:srgbClr val="404040"/>
                </a:solidFill>
                <a:uFill>
                  <a:solidFill>
                    <a:srgbClr val="ffffff"/>
                  </a:solidFill>
                </a:uFill>
                <a:latin typeface="Arial"/>
                <a:ea typeface="Franklin Gothic Book"/>
              </a:rPr>
              <a:t>(Should not include solution)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Proposed System/Solution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System Development Approach </a:t>
            </a:r>
            <a:r>
              <a:rPr b="0" lang="en-IN" sz="2000" spc="-1" strike="noStrike">
                <a:solidFill>
                  <a:srgbClr val="404040"/>
                </a:solidFill>
                <a:uFill>
                  <a:solidFill>
                    <a:srgbClr val="ffffff"/>
                  </a:solidFill>
                </a:uFill>
                <a:latin typeface="Arial"/>
                <a:ea typeface="Franklin Gothic Book"/>
              </a:rPr>
              <a:t>(Technology Used)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Algorithm &amp; Deployment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Result (Output Image)</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Conclusion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References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rPr>
              <a:t>Problem Statement</a:t>
            </a:r>
            <a:endParaRPr b="0" lang="en-IN" sz="1800" spc="-1" strike="noStrike">
              <a:solidFill>
                <a:srgbClr val="000000"/>
              </a:solidFill>
              <a:uFill>
                <a:solidFill>
                  <a:srgbClr val="ffffff"/>
                </a:solidFill>
              </a:uFill>
              <a:latin typeface="Arial"/>
            </a:endParaRPr>
          </a:p>
        </p:txBody>
      </p:sp>
      <p:sp>
        <p:nvSpPr>
          <p:cNvPr id="127" name="CustomShape 2"/>
          <p:cNvSpPr/>
          <p:nvPr/>
        </p:nvSpPr>
        <p:spPr>
          <a:xfrm>
            <a:off x="452520" y="1237680"/>
            <a:ext cx="11028960" cy="4672440"/>
          </a:xfrm>
          <a:prstGeom prst="rect">
            <a:avLst/>
          </a:prstGeom>
          <a:noFill/>
          <a:ln>
            <a:noFill/>
          </a:ln>
        </p:spPr>
        <p:style>
          <a:lnRef idx="0"/>
          <a:fillRef idx="0"/>
          <a:effectRef idx="0"/>
          <a:fontRef idx="minor"/>
        </p:style>
        <p:txBody>
          <a:bodyPr lIns="90000" rIns="90000" tIns="45000" bIns="45000" anchor="ctr"/>
          <a:p>
            <a:pPr marL="306000" indent="-305280">
              <a:lnSpc>
                <a:spcPct val="100000"/>
              </a:lnSpc>
            </a:pP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2400" spc="-1" strike="noStrike">
                <a:solidFill>
                  <a:srgbClr val="0e5772"/>
                </a:solidFill>
                <a:uFill>
                  <a:solidFill>
                    <a:srgbClr val="ffffff"/>
                  </a:solidFill>
                </a:uFill>
                <a:latin typeface="Franklin Gothic Book"/>
              </a:rPr>
              <a:t> </a:t>
            </a:r>
            <a:r>
              <a:rPr b="1" lang="en-IN" sz="2400" spc="-1" strike="noStrike">
                <a:solidFill>
                  <a:srgbClr val="0e5772"/>
                </a:solidFill>
                <a:uFill>
                  <a:solidFill>
                    <a:srgbClr val="ffffff"/>
                  </a:solidFill>
                </a:uFill>
                <a:latin typeface="Franklin Gothic Book"/>
              </a:rPr>
              <a:t>Project problem statement for keylogger Problem Statement</a:t>
            </a:r>
            <a:r>
              <a:rPr b="0" lang="en-IN" sz="2400" spc="-1" strike="noStrike">
                <a:solidFill>
                  <a:srgbClr val="0e5772"/>
                </a:solidFill>
                <a:uFill>
                  <a:solidFill>
                    <a:srgbClr val="ffffff"/>
                  </a:solidFill>
                </a:uFill>
                <a:latin typeface="Franklin Gothic Book"/>
              </a:rPr>
              <a:t>:</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0e5772"/>
                </a:solidFill>
                <a:uFill>
                  <a:solidFill>
                    <a:srgbClr val="ffffff"/>
                  </a:solidFill>
                </a:uFill>
                <a:latin typeface="Franklin Gothic Book"/>
              </a:rPr>
              <a:t> </a:t>
            </a:r>
            <a:r>
              <a:rPr b="0" lang="en-IN" sz="2400" spc="-1" strike="noStrike">
                <a:solidFill>
                  <a:srgbClr val="0e5772"/>
                </a:solidFill>
                <a:uFill>
                  <a:solidFill>
                    <a:srgbClr val="ffffff"/>
                  </a:solidFill>
                </a:uFill>
                <a:latin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0e5772"/>
                </a:solidFill>
                <a:uFill>
                  <a:solidFill>
                    <a:srgbClr val="ffffff"/>
                  </a:solidFill>
                </a:uFill>
                <a:latin typeface="Franklin Gothic Book"/>
              </a:rPr>
              <a:t> </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rPr>
              <a:t>Proposed Solution</a:t>
            </a:r>
            <a:endParaRPr b="0" lang="en-IN" sz="1800" spc="-1" strike="noStrike">
              <a:solidFill>
                <a:srgbClr val="000000"/>
              </a:solidFill>
              <a:uFill>
                <a:solidFill>
                  <a:srgbClr val="ffffff"/>
                </a:solidFill>
              </a:uFill>
              <a:latin typeface="Arial"/>
            </a:endParaRPr>
          </a:p>
        </p:txBody>
      </p:sp>
      <p:sp>
        <p:nvSpPr>
          <p:cNvPr id="129" name="CustomShape 2"/>
          <p:cNvSpPr/>
          <p:nvPr/>
        </p:nvSpPr>
        <p:spPr>
          <a:xfrm>
            <a:off x="441720" y="1796040"/>
            <a:ext cx="11612880" cy="4854600"/>
          </a:xfrm>
          <a:prstGeom prst="rect">
            <a:avLst/>
          </a:prstGeom>
          <a:noFill/>
          <a:ln>
            <a:noFill/>
          </a:ln>
        </p:spPr>
        <p:style>
          <a:lnRef idx="0"/>
          <a:fillRef idx="0"/>
          <a:effectRef idx="0"/>
          <a:fontRef idx="minor"/>
        </p:style>
        <p:txBody>
          <a:bodyPr lIns="90000" rIns="90000" tIns="45000" bIns="45000" anchor="ctr"/>
          <a:p>
            <a:pPr marL="306000" indent="-305280">
              <a:lnSpc>
                <a:spcPct val="110000"/>
              </a:lnSpc>
              <a:buClr>
                <a:srgbClr val="1cade4"/>
              </a:buClr>
              <a:buSzPct val="92000"/>
              <a:buFont typeface="Wingdings 2" charset="2"/>
              <a:buChar char=""/>
            </a:pPr>
            <a:r>
              <a:rPr b="0" lang="en-IN" sz="1200" spc="-1" strike="noStrike">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Prevention:</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Anti-virus and Anti-malware software:</a:t>
            </a:r>
            <a:r>
              <a:rPr b="0" lang="en-IN" sz="1200" spc="-1" strike="noStrike">
                <a:solidFill>
                  <a:srgbClr val="404040"/>
                </a:solidFill>
                <a:uFill>
                  <a:solidFill>
                    <a:srgbClr val="ffffff"/>
                  </a:solidFill>
                </a:uFill>
                <a:latin typeface="Franklin Gothic Book"/>
              </a:rPr>
              <a:t> Install and keep up-to-date reputable antivirus and anti-malware software that can detect and remove keyloggers.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Be cautious with downloads and attachments:</a:t>
            </a:r>
            <a:r>
              <a:rPr b="0" lang="en-IN" sz="1200" spc="-1" strike="noStrike">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Detection:</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System behavior changes:</a:t>
            </a:r>
            <a:r>
              <a:rPr b="0" lang="en-IN" sz="1200" spc="-1" strike="noStrike">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Anti-keylogging software:</a:t>
            </a:r>
            <a:r>
              <a:rPr b="0" lang="en-IN" sz="1200" spc="-1" strike="noStrike">
                <a:solidFill>
                  <a:srgbClr val="404040"/>
                </a:solidFill>
                <a:uFill>
                  <a:solidFill>
                    <a:srgbClr val="ffffff"/>
                  </a:solidFill>
                </a:uFill>
                <a:latin typeface="Franklin Gothic Book"/>
              </a:rPr>
              <a:t> There are specific anti-keylogging programs that can detect and block keyloggers.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Regular security scans:</a:t>
            </a:r>
            <a:r>
              <a:rPr b="0" lang="en-IN" sz="1200" spc="-1" strike="noStrike">
                <a:solidFill>
                  <a:srgbClr val="404040"/>
                </a:solidFill>
                <a:uFill>
                  <a:solidFill>
                    <a:srgbClr val="ffffff"/>
                  </a:solidFill>
                </a:uFill>
                <a:latin typeface="Franklin Gothic Book"/>
              </a:rPr>
              <a:t> Regularly scan your system with your antivirus and anti-malware software to detect any potential threats.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Recovery:</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Boot into Safe Mode:</a:t>
            </a:r>
            <a:r>
              <a:rPr b="0" lang="en-IN" sz="1200" spc="-1" strike="noStrike">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Security software scan:</a:t>
            </a:r>
            <a:r>
              <a:rPr b="0" lang="en-IN" sz="1200" spc="-1" strike="noStrike">
                <a:solidFill>
                  <a:srgbClr val="404040"/>
                </a:solidFill>
                <a:uFill>
                  <a:solidFill>
                    <a:srgbClr val="ffffff"/>
                  </a:solidFill>
                </a:uFill>
                <a:latin typeface="Franklin Gothic Book"/>
              </a:rPr>
              <a:t> Run a full scan with your antivirus and anti-malware software in Safe Mode.</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Change passwords:</a:t>
            </a:r>
            <a:r>
              <a:rPr b="0" lang="en-IN" sz="1200" spc="-1" strike="noStrike">
                <a:solidFill>
                  <a:srgbClr val="404040"/>
                </a:solidFill>
                <a:uFill>
                  <a:solidFill>
                    <a:srgbClr val="ffffff"/>
                  </a:solidFill>
                </a:uFill>
                <a:latin typeface="Franklin Gothic Book"/>
              </a:rPr>
              <a:t> Once you've removed the keylogger, change all your passwords for online accounts, especially financial accounts and email.</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Additional Tips: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Be mindful of public computers:</a:t>
            </a:r>
            <a:r>
              <a:rPr b="0" lang="en-IN" sz="1200" spc="-1" strike="noStrike">
                <a:solidFill>
                  <a:srgbClr val="404040"/>
                </a:solidFill>
                <a:uFill>
                  <a:solidFill>
                    <a:srgbClr val="ffffff"/>
                  </a:solidFill>
                </a:uFill>
                <a:latin typeface="Franklin Gothic Book"/>
              </a:rPr>
              <a:t> Avoid entering sensitive information on public computers, as they may be infected with keyloggers.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Keep your software updated:</a:t>
            </a:r>
            <a:r>
              <a:rPr b="0" lang="en-IN" sz="1200" spc="-1" strike="noStrike">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81040" y="6624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System  Approach</a:t>
            </a:r>
            <a:endParaRPr b="0" lang="en-IN" sz="1800" spc="-1" strike="noStrike">
              <a:solidFill>
                <a:srgbClr val="000000"/>
              </a:solidFill>
              <a:uFill>
                <a:solidFill>
                  <a:srgbClr val="ffffff"/>
                </a:solidFill>
              </a:uFill>
              <a:latin typeface="Arial"/>
            </a:endParaRPr>
          </a:p>
        </p:txBody>
      </p:sp>
      <p:sp>
        <p:nvSpPr>
          <p:cNvPr id="131"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1800" spc="-1" strike="noStrike">
                <a:solidFill>
                  <a:srgbClr val="0f0f0f"/>
                </a:solidFill>
                <a:uFill>
                  <a:solidFill>
                    <a:srgbClr val="ffffff"/>
                  </a:solidFill>
                </a:uFill>
                <a:latin typeface="Franklin Gothic Book"/>
                <a:ea typeface="Franklin Gothic Book"/>
              </a:rPr>
              <a:t>They are the most common method hackers use to access a user's keystrokes. A software keylogger is put on a computer when the user downloads an infected application. Once installed, the keylogger monitors the keystrokes on the operating system you are using, checking the paths each keystroke goes through.</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System requirements:</a:t>
            </a:r>
            <a:r>
              <a:rPr b="1" lang="en-IN" sz="1800" spc="-1" strike="noStrike">
                <a:solidFill>
                  <a:srgbClr val="404040"/>
                </a:solidFill>
                <a:uFill>
                  <a:solidFill>
                    <a:srgbClr val="ffffff"/>
                  </a:solidFill>
                </a:uFill>
                <a:latin typeface="Franklin Gothic Book"/>
                <a:ea typeface="Franklin Gothic Book"/>
              </a:rPr>
              <a:t>100 МВ free disk space. Pentium II processor or higher. 512 MB RAM.</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Library required to build the model:</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 </a:t>
            </a:r>
            <a:r>
              <a:rPr b="1" lang="en-IN" sz="1800" spc="-1" strike="noStrike">
                <a:solidFill>
                  <a:srgbClr val="40404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pynput</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40404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mSpy</a:t>
            </a:r>
            <a:r>
              <a:rPr b="0" lang="en-IN" sz="1800" spc="-1" strike="noStrike">
                <a:solidFill>
                  <a:srgbClr val="000000"/>
                </a:solidFill>
                <a:uFill>
                  <a:solidFill>
                    <a:srgbClr val="ffffff"/>
                  </a:solidFill>
                </a:uFill>
                <a:latin typeface="Franklin Gothic Book"/>
                <a:ea typeface="Franklin Gothic Book"/>
              </a:rPr>
              <a:t>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0000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Tkinter</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0000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jsonlib</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Algorithm &amp; Deployment</a:t>
            </a:r>
            <a:endParaRPr b="0" lang="en-IN" sz="1800" spc="-1" strike="noStrike">
              <a:solidFill>
                <a:srgbClr val="000000"/>
              </a:solidFill>
              <a:uFill>
                <a:solidFill>
                  <a:srgbClr val="ffffff"/>
                </a:solidFill>
              </a:uFill>
              <a:latin typeface="Arial"/>
            </a:endParaRPr>
          </a:p>
        </p:txBody>
      </p:sp>
      <p:sp>
        <p:nvSpPr>
          <p:cNvPr id="133" name="CustomShape 2"/>
          <p:cNvSpPr/>
          <p:nvPr/>
        </p:nvSpPr>
        <p:spPr>
          <a:xfrm>
            <a:off x="581040" y="2013840"/>
            <a:ext cx="11028960" cy="5365800"/>
          </a:xfrm>
          <a:prstGeom prst="rect">
            <a:avLst/>
          </a:prstGeom>
          <a:noFill/>
          <a:ln>
            <a:noFill/>
          </a:ln>
        </p:spPr>
        <p:style>
          <a:lnRef idx="0"/>
          <a:fillRef idx="0"/>
          <a:effectRef idx="0"/>
          <a:fontRef idx="minor"/>
        </p:style>
        <p:txBody>
          <a:bodyPr lIns="90000" rIns="90000" tIns="45000" bIns="45000" anchor="ctr"/>
          <a:p>
            <a:pPr marL="306000" indent="-305280">
              <a:lnSpc>
                <a:spcPct val="100000"/>
              </a:lnSpc>
            </a:pPr>
            <a:r>
              <a:rPr b="1" lang="en-IN" sz="1700" spc="-1" strike="noStrike">
                <a:solidFill>
                  <a:srgbClr val="404040"/>
                </a:solidFill>
                <a:uFill>
                  <a:solidFill>
                    <a:srgbClr val="ffffff"/>
                  </a:solidFill>
                </a:uFill>
                <a:latin typeface="Franklin Gothic Book"/>
              </a:rPr>
              <a:t> </a:t>
            </a:r>
            <a:r>
              <a:rPr b="1" lang="en-IN" sz="2000" spc="-1" strike="noStrike">
                <a:solidFill>
                  <a:srgbClr val="404040"/>
                </a:solidFill>
                <a:uFill>
                  <a:solidFill>
                    <a:srgbClr val="ffffff"/>
                  </a:solidFill>
                </a:uFill>
                <a:latin typeface="Franklin Gothic Book"/>
              </a:rPr>
              <a:t>Step 1: Install the Required Library</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2100" spc="-1" strike="noStrike">
                <a:solidFill>
                  <a:srgbClr val="404040"/>
                </a:solidFill>
                <a:uFill>
                  <a:solidFill>
                    <a:srgbClr val="ffffff"/>
                  </a:solidFill>
                </a:uFill>
                <a:latin typeface="Franklin Gothic Book"/>
              </a:rPr>
              <a:t>Step 2: Importing the Necessary Libraries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2100" spc="-1" strike="noStrike">
                <a:solidFill>
                  <a:srgbClr val="404040"/>
                </a:solidFill>
                <a:uFill>
                  <a:solidFill>
                    <a:srgbClr val="ffffff"/>
                  </a:solidFill>
                </a:uFill>
                <a:latin typeface="Franklin Gothic Book"/>
              </a:rPr>
              <a:t>Step 3: Define the Log File</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2100" spc="-1" strike="noStrike">
                <a:solidFill>
                  <a:srgbClr val="404040"/>
                </a:solidFill>
                <a:uFill>
                  <a:solidFill>
                    <a:srgbClr val="ffffff"/>
                  </a:solidFill>
                </a:uFill>
                <a:latin typeface="Franklin Gothic Book"/>
              </a:rPr>
              <a:t>Step 4: Create the Key Press Event Function</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Define a function that will handle the key press events. This function will be called whenever a key is pressed.</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2100" spc="-1" strike="noStrike">
                <a:solidFill>
                  <a:srgbClr val="404040"/>
                </a:solidFill>
                <a:uFill>
                  <a:solidFill>
                    <a:srgbClr val="ffffff"/>
                  </a:solidFill>
                </a:uFill>
                <a:latin typeface="Franklin Gothic Book"/>
              </a:rPr>
              <a:t>Step 5: Register the Key Press Event</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keyboard.on_press(on_key_press)</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1900" spc="-1" strike="noStrike">
                <a:solidFill>
                  <a:srgbClr val="404040"/>
                </a:solidFill>
                <a:uFill>
                  <a:solidFill>
                    <a:srgbClr val="ffffff"/>
                  </a:solidFill>
                </a:uFill>
                <a:latin typeface="Franklin Gothic Book"/>
              </a:rPr>
              <a:t>Step 6: Run the Code</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Result</a:t>
            </a:r>
            <a:endParaRPr b="0" lang="en-IN" sz="1800" spc="-1" strike="noStrike">
              <a:solidFill>
                <a:srgbClr val="000000"/>
              </a:solidFill>
              <a:uFill>
                <a:solidFill>
                  <a:srgbClr val="ffffff"/>
                </a:solidFill>
              </a:uFill>
              <a:latin typeface="Arial"/>
            </a:endParaRPr>
          </a:p>
        </p:txBody>
      </p:sp>
      <p:pic>
        <p:nvPicPr>
          <p:cNvPr id="135" name="Picture 5" descr=""/>
          <p:cNvPicPr/>
          <p:nvPr/>
        </p:nvPicPr>
        <p:blipFill>
          <a:blip r:embed="rId1"/>
          <a:stretch/>
        </p:blipFill>
        <p:spPr>
          <a:xfrm>
            <a:off x="1496160" y="1385640"/>
            <a:ext cx="8833680" cy="49492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Conclusion</a:t>
            </a:r>
            <a:endParaRPr b="0" lang="en-IN" sz="1800" spc="-1" strike="noStrike">
              <a:solidFill>
                <a:srgbClr val="000000"/>
              </a:solidFill>
              <a:uFill>
                <a:solidFill>
                  <a:srgbClr val="ffffff"/>
                </a:solidFill>
              </a:uFill>
              <a:latin typeface="Arial"/>
            </a:endParaRPr>
          </a:p>
        </p:txBody>
      </p:sp>
      <p:sp>
        <p:nvSpPr>
          <p:cNvPr id="137"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marL="305280" indent="-304560">
              <a:lnSpc>
                <a:spcPct val="100000"/>
              </a:lnSpc>
              <a:buClr>
                <a:srgbClr val="1cade4"/>
              </a:buClr>
              <a:buSzPct val="92000"/>
              <a:buFont typeface="Wingdings 2" charset="2"/>
              <a:buChar char=""/>
            </a:pPr>
            <a:r>
              <a:rPr b="0" lang="en-IN" sz="2000" spc="-1" strike="noStrike">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References</a:t>
            </a:r>
            <a:endParaRPr b="0" lang="en-IN" sz="1800" spc="-1" strike="noStrike">
              <a:solidFill>
                <a:srgbClr val="000000"/>
              </a:solidFill>
              <a:uFill>
                <a:solidFill>
                  <a:srgbClr val="ffffff"/>
                </a:solidFill>
              </a:uFill>
              <a:latin typeface="Arial"/>
            </a:endParaRPr>
          </a:p>
        </p:txBody>
      </p:sp>
      <p:sp>
        <p:nvSpPr>
          <p:cNvPr id="139"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marL="306000" indent="-30528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rPr>
              <a:t> </a:t>
            </a:r>
            <a:r>
              <a:rPr b="0" lang="en-IN" sz="2400" spc="-1" strike="noStrike">
                <a:solidFill>
                  <a:srgbClr val="404040"/>
                </a:solidFill>
                <a:uFill>
                  <a:solidFill>
                    <a:srgbClr val="ffffff"/>
                  </a:solidFill>
                </a:uFill>
                <a:latin typeface="Franklin Gothic Book"/>
              </a:rPr>
              <a:t>Here are some general references on online security that you can consult for more details: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rPr>
              <a:t>National Institute of Standards and Technology (NIST) Cybersecurity Framework: </a:t>
            </a:r>
            <a:r>
              <a:rPr b="0" lang="en-IN" sz="2400" spc="-1" strike="noStrike" u="sng">
                <a:solidFill>
                  <a:srgbClr val="0000ff"/>
                </a:solidFill>
                <a:uFill>
                  <a:solidFill>
                    <a:srgbClr val="ffffff"/>
                  </a:solidFill>
                </a:uFill>
                <a:latin typeface="Franklin Gothic Book"/>
                <a:hlinkClick r:id="rId1"/>
              </a:rPr>
              <a:t>https://www.nist.gov/cyberframework</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rPr>
              <a:t>Cybersecurity &amp; Infrastructure Security Agency (CISA) Shields Up program: </a:t>
            </a:r>
            <a:r>
              <a:rPr b="0" lang="en-IN" sz="2400" spc="-1" strike="noStrike" u="sng">
                <a:solidFill>
                  <a:srgbClr val="0000ff"/>
                </a:solidFill>
                <a:uFill>
                  <a:solidFill>
                    <a:srgbClr val="ffffff"/>
                  </a:solidFill>
                </a:uFill>
                <a:latin typeface="Franklin Gothic Book"/>
                <a:hlinkClick r:id="rId2"/>
              </a:rPr>
              <a:t>https://www.cisa.gov/shields-up</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rPr>
              <a:t>Kaspersky Lab - What is Keystroke Logging and Keyloggers?: </a:t>
            </a:r>
            <a:r>
              <a:rPr b="0" lang="en-IN" sz="2400" spc="-1" strike="noStrike" u="sng">
                <a:solidFill>
                  <a:srgbClr val="0000ff"/>
                </a:solidFill>
                <a:uFill>
                  <a:solidFill>
                    <a:srgbClr val="ffffff"/>
                  </a:solidFill>
                </a:uFill>
                <a:latin typeface="Franklin Gothic Book"/>
                <a:hlinkClick r:id="rId3"/>
              </a:rPr>
              <a:t>https://www.kaspersky.com/resource-center/definitions/keylogger</a:t>
            </a:r>
            <a:endParaRPr b="0" lang="en-IN" sz="1800" spc="-1" strike="noStrike">
              <a:solidFill>
                <a:srgbClr val="000000"/>
              </a:solidFill>
              <a:uFill>
                <a:solidFill>
                  <a:srgbClr val="ffffff"/>
                </a:solidFill>
              </a:uFill>
              <a:latin typeface="Arial"/>
            </a:endParaRPr>
          </a:p>
          <a:p>
            <a:pPr marL="305280" indent="-304560">
              <a:lnSpc>
                <a:spcPct val="100000"/>
              </a:lnSpc>
            </a:pP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43</TotalTime>
  <Application>LibreOffice/5.1.6.2$Linux_x86 LibreOffice_project/10m0$Build-2</Application>
  <Words>561</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2024-04-04T14:38:45Z</dcterms:modified>
  <cp:revision>30</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10</vt:i4>
  </property>
</Properties>
</file>