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59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Harinii</a:t>
            </a:r>
            <a:r>
              <a:rPr lang="en-US" sz="2400" dirty="0" smtClean="0"/>
              <a:t> S</a:t>
            </a:r>
            <a:endParaRPr lang="en-US" sz="2400" dirty="0"/>
          </a:p>
          <a:p>
            <a:r>
              <a:rPr lang="en-US" sz="2400" dirty="0"/>
              <a:t>REGISTER NO</a:t>
            </a:r>
            <a:r>
              <a:rPr lang="en-US" sz="2400" dirty="0" smtClean="0"/>
              <a:t>: 312216326</a:t>
            </a:r>
            <a:endParaRPr lang="en-US" sz="2400" dirty="0"/>
          </a:p>
          <a:p>
            <a:r>
              <a:rPr lang="en-US" sz="2400" dirty="0"/>
              <a:t>DEPARTMENT</a:t>
            </a:r>
            <a:r>
              <a:rPr lang="en-US" sz="2400" dirty="0" smtClean="0"/>
              <a:t>: </a:t>
            </a:r>
            <a:r>
              <a:rPr lang="en-US" sz="2400" dirty="0" err="1" smtClean="0"/>
              <a:t>Bcom</a:t>
            </a:r>
            <a:r>
              <a:rPr lang="en-US" sz="2400" dirty="0" smtClean="0"/>
              <a:t> 	General</a:t>
            </a:r>
            <a:endParaRPr lang="en-US" sz="2400" dirty="0"/>
          </a:p>
          <a:p>
            <a:r>
              <a:rPr lang="en-US" sz="2400" dirty="0" smtClean="0"/>
              <a:t>COLLEGE: Shri </a:t>
            </a:r>
            <a:r>
              <a:rPr lang="en-US" sz="2400" dirty="0" err="1" smtClean="0"/>
              <a:t>Shankarlal</a:t>
            </a:r>
            <a:r>
              <a:rPr lang="en-US" sz="2400" dirty="0" smtClean="0"/>
              <a:t> </a:t>
            </a:r>
            <a:r>
              <a:rPr lang="en-US" sz="2400" dirty="0" err="1" smtClean="0"/>
              <a:t>Sunsarbai</a:t>
            </a:r>
            <a:r>
              <a:rPr lang="en-US" sz="2400" dirty="0" smtClean="0"/>
              <a:t> </a:t>
            </a:r>
            <a:r>
              <a:rPr lang="en-US" sz="2400" dirty="0" err="1" smtClean="0"/>
              <a:t>Shasun</a:t>
            </a:r>
            <a:r>
              <a:rPr lang="en-US" sz="2400" dirty="0" smtClean="0"/>
              <a:t> Jain Collage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8" y="1219200"/>
            <a:ext cx="8357872" cy="3970318"/>
          </a:xfrm>
          <a:prstGeom prst="rect">
            <a:avLst/>
          </a:prstGeom>
        </p:spPr>
        <p:txBody>
          <a:bodyPr wrap="square">
            <a:spAutoFit/>
          </a:bodyPr>
          <a:lstStyle/>
          <a:p>
            <a:r>
              <a:rPr lang="en-US" dirty="0"/>
              <a:t>Modeling is a systematic approach used in various fields, including data science, statistics, engineering, and finance, to represent real-world processes, systems, or phenomena. The primary goal of modeling is to create a simplified version of reality that can be used to analyze, predict, or understand complex situations. </a:t>
            </a:r>
          </a:p>
          <a:p>
            <a:r>
              <a:rPr lang="en-US" b="1" dirty="0"/>
              <a:t>Types of Models</a:t>
            </a:r>
          </a:p>
          <a:p>
            <a:r>
              <a:rPr lang="en-US" b="1" dirty="0"/>
              <a:t>Statistical Models</a:t>
            </a:r>
            <a:r>
              <a:rPr lang="en-US" dirty="0"/>
              <a:t>: Use statistical techniques to describe relationships among variables. Examples include linear regression, logistic regression, and time series models.</a:t>
            </a:r>
          </a:p>
          <a:p>
            <a:r>
              <a:rPr lang="en-US" b="1" dirty="0"/>
              <a:t>Mathematical Models</a:t>
            </a:r>
            <a:r>
              <a:rPr lang="en-US" dirty="0"/>
              <a:t>: Use mathematical expressions to represent relationships. These can be equations or algorithms that simulate real-world processes.</a:t>
            </a:r>
          </a:p>
          <a:p>
            <a:r>
              <a:rPr lang="en-US" b="1" dirty="0"/>
              <a:t>Computational Models</a:t>
            </a:r>
            <a:r>
              <a:rPr lang="en-US" dirty="0"/>
              <a:t>: Involve computer algorithms and simulations to model complex systems, often used in fields like physics, biology, and economics.</a:t>
            </a:r>
          </a:p>
          <a:p>
            <a:r>
              <a:rPr lang="en-US" b="1" dirty="0"/>
              <a:t>Physical Models</a:t>
            </a:r>
            <a:r>
              <a:rPr lang="en-US" dirty="0"/>
              <a:t>: Tangible representations, such as scale models or prototypes, used in engineering and design.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755332" y="1524000"/>
            <a:ext cx="8001001" cy="4462760"/>
          </a:xfrm>
          <a:prstGeom prst="rect">
            <a:avLst/>
          </a:prstGeom>
        </p:spPr>
        <p:txBody>
          <a:bodyPr wrap="square">
            <a:spAutoFit/>
          </a:bodyPr>
          <a:lstStyle/>
          <a:p>
            <a:r>
              <a:rPr lang="en-US" sz="2000" dirty="0"/>
              <a:t>In any project, particularly in research, data analysis, or modeling, presenting results is a critical step. </a:t>
            </a:r>
            <a:r>
              <a:rPr lang="en-US" sz="2000" dirty="0" smtClean="0"/>
              <a:t>Results </a:t>
            </a:r>
            <a:r>
              <a:rPr lang="en-US" sz="2000" dirty="0"/>
              <a:t>the findings derived from your methodologies and analyses, providing evidence to support conclusions and recommendations. </a:t>
            </a:r>
          </a:p>
          <a:p>
            <a:pPr lvl="0"/>
            <a:endParaRPr lang="en-US" altLang="en-US" sz="2400" dirty="0" smtClean="0">
              <a:latin typeface="Arial" panose="020B0604020202020204" pitchFamily="34" charset="0"/>
            </a:endParaRPr>
          </a:p>
          <a:p>
            <a:pPr lvl="0"/>
            <a:endParaRPr lang="en-US" altLang="en-US" dirty="0">
              <a:latin typeface="Arial" panose="020B0604020202020204" pitchFamily="34" charset="0"/>
            </a:endParaRPr>
          </a:p>
          <a:p>
            <a:pPr lvl="0"/>
            <a:r>
              <a:rPr lang="en-US" altLang="en-US" dirty="0" smtClean="0">
                <a:latin typeface="Arial" panose="020B0604020202020204" pitchFamily="34" charset="0"/>
              </a:rPr>
              <a:t>Results </a:t>
            </a:r>
            <a:r>
              <a:rPr lang="en-US" altLang="en-US" dirty="0">
                <a:latin typeface="Arial" panose="020B0604020202020204" pitchFamily="34" charset="0"/>
              </a:rPr>
              <a:t>are a crucial component of any analytical or research endeavor. They encapsulate the findings derived from rigorous analysis and experimentation, offering insights that drive decision-making and future directions. By presenting results clearly and effectively, along with thoughtful interpretations and recommendations, you can significantly enhance the value of your work to stakeholders and the broader community.</a:t>
            </a:r>
          </a:p>
          <a:p>
            <a:endParaRPr lang="en-US" dirty="0" smtClean="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143000" y="1600200"/>
            <a:ext cx="784859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A well-crafted conclusion is essential for reinforcing the significance of your work and leaving a lasting impression on your audience. By summarizing key findings, discussing their implications, addressing limitations, and suggesting future directions, you provide a comprehensive wrap-up that highlights the value of your research or analysis. Ultimately, the conclusion serves as a bridge between the work completed and the potential for future exploration, encouraging ongoing dialogue and application of the insights gained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3"/>
            <a:ext cx="730027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1" y="1695450"/>
            <a:ext cx="6165946" cy="4247317"/>
          </a:xfrm>
          <a:prstGeom prst="rect">
            <a:avLst/>
          </a:prstGeom>
        </p:spPr>
        <p:txBody>
          <a:bodyPr wrap="square">
            <a:spAutoFit/>
          </a:bodyPr>
          <a:lstStyle/>
          <a:p>
            <a:r>
              <a:rPr lang="en-US" dirty="0" smtClean="0"/>
              <a:t> </a:t>
            </a:r>
            <a:r>
              <a:rPr lang="en-US" b="1" dirty="0" smtClean="0"/>
              <a:t>Problem </a:t>
            </a:r>
            <a:r>
              <a:rPr lang="en-US" b="1" dirty="0"/>
              <a:t>statement</a:t>
            </a:r>
            <a:r>
              <a:rPr lang="en-US" dirty="0"/>
              <a:t> is a clear, concise description of an issue that needs to be addressed. It serves as a foundational element in research, project management, and problem-solving processes, providing a focused framework for identifying and resolving specific challenges</a:t>
            </a:r>
            <a:r>
              <a:rPr lang="en-US" dirty="0" smtClean="0"/>
              <a:t>.</a:t>
            </a:r>
          </a:p>
          <a:p>
            <a:endParaRPr lang="en-US" dirty="0">
              <a:solidFill>
                <a:srgbClr val="0D0D0D"/>
              </a:solidFill>
              <a:latin typeface="Times New Roman" panose="02020603050405020304" pitchFamily="18" charset="0"/>
              <a:cs typeface="Times New Roman" panose="02020603050405020304" pitchFamily="18" charset="0"/>
            </a:endParaRPr>
          </a:p>
          <a:p>
            <a:r>
              <a:rPr lang="en-US" dirty="0"/>
              <a:t>Key Elements of a Problem </a:t>
            </a:r>
            <a:r>
              <a:rPr lang="en-US" dirty="0" smtClean="0"/>
              <a:t>Statement </a:t>
            </a:r>
          </a:p>
          <a:p>
            <a:r>
              <a:rPr lang="en-IN" b="1" dirty="0" smtClean="0"/>
              <a:t>Context</a:t>
            </a:r>
            <a:endParaRPr lang="en-IN" dirty="0" smtClean="0"/>
          </a:p>
          <a:p>
            <a:r>
              <a:rPr lang="en-IN" b="1" dirty="0"/>
              <a:t>The </a:t>
            </a:r>
            <a:r>
              <a:rPr lang="en-IN" b="1" dirty="0" smtClean="0"/>
              <a:t>Problem</a:t>
            </a:r>
            <a:endParaRPr lang="en-IN" dirty="0" smtClean="0"/>
          </a:p>
          <a:p>
            <a:r>
              <a:rPr lang="en-IN" b="1" dirty="0" smtClean="0"/>
              <a:t>Impact</a:t>
            </a:r>
            <a:endParaRPr lang="en-IN" dirty="0"/>
          </a:p>
          <a:p>
            <a:r>
              <a:rPr lang="en-IN" b="1" dirty="0"/>
              <a:t>Desired </a:t>
            </a:r>
            <a:r>
              <a:rPr lang="en-IN" b="1" dirty="0" smtClean="0"/>
              <a:t>Outcome</a:t>
            </a:r>
            <a:endParaRPr lang="en-IN" dirty="0"/>
          </a:p>
          <a:p>
            <a:endParaRPr lang="en-IN" dirty="0"/>
          </a:p>
          <a:p>
            <a:endParaRPr lang="en-IN" dirty="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buFont typeface="Arial" panose="020B0604020202020204" pitchFamily="34" charset="0"/>
              <a:buChar char="•"/>
            </a:pPr>
            <a:r>
              <a:rPr lang="en-US" dirty="0"/>
              <a:t>A </a:t>
            </a:r>
            <a:r>
              <a:rPr lang="en-US" b="1" dirty="0"/>
              <a:t>project overview</a:t>
            </a:r>
            <a:r>
              <a:rPr lang="en-US" dirty="0"/>
              <a:t> provides a high-level summary of a project, encapsulating its objectives, scope, methodology, and expected outcomes. It serves as a foundational document that guides stakeholders through the project’s purpose and framework. Here’s a detailed breakdown of the elements typically included in a project </a:t>
            </a:r>
            <a:r>
              <a:rPr lang="en-US" dirty="0" smtClean="0"/>
              <a:t>overview</a:t>
            </a:r>
          </a:p>
          <a:p>
            <a:pPr>
              <a:buFont typeface="Arial" panose="020B0604020202020204" pitchFamily="34" charset="0"/>
              <a:buChar char="•"/>
            </a:pPr>
            <a:r>
              <a:rPr lang="en-IN" dirty="0" smtClean="0"/>
              <a:t>Introduction</a:t>
            </a:r>
          </a:p>
          <a:p>
            <a:pPr>
              <a:buFont typeface="Arial" panose="020B0604020202020204" pitchFamily="34" charset="0"/>
              <a:buChar char="•"/>
            </a:pPr>
            <a:r>
              <a:rPr lang="en-IN" dirty="0" smtClean="0"/>
              <a:t>Project</a:t>
            </a:r>
            <a:r>
              <a:rPr lang="en-IN" b="1" dirty="0" smtClean="0"/>
              <a:t> </a:t>
            </a:r>
            <a:r>
              <a:rPr lang="en-IN" dirty="0"/>
              <a:t>Background</a:t>
            </a:r>
          </a:p>
          <a:p>
            <a:pPr>
              <a:buFont typeface="Arial" panose="020B0604020202020204" pitchFamily="34" charset="0"/>
              <a:buChar char="•"/>
            </a:pPr>
            <a:r>
              <a:rPr lang="en-IN" dirty="0" smtClean="0"/>
              <a:t>Objectives</a:t>
            </a:r>
          </a:p>
          <a:p>
            <a:pPr>
              <a:buFont typeface="Arial" panose="020B0604020202020204" pitchFamily="34" charset="0"/>
              <a:buChar char="•"/>
            </a:pPr>
            <a:r>
              <a:rPr lang="en-IN" dirty="0" smtClean="0"/>
              <a:t>Target Audience</a:t>
            </a:r>
          </a:p>
          <a:p>
            <a:pPr>
              <a:buFont typeface="Arial" panose="020B0604020202020204" pitchFamily="34" charset="0"/>
              <a:buChar char="•"/>
            </a:pPr>
            <a:r>
              <a:rPr lang="en-IN" dirty="0" smtClean="0"/>
              <a:t>Methodology</a:t>
            </a:r>
          </a:p>
          <a:p>
            <a:pPr>
              <a:buFont typeface="Arial" panose="020B0604020202020204" pitchFamily="34" charset="0"/>
              <a:buChar char="•"/>
            </a:pPr>
            <a:r>
              <a:rPr lang="en-IN" dirty="0" smtClean="0"/>
              <a:t>Timeline</a:t>
            </a:r>
          </a:p>
          <a:p>
            <a:pPr>
              <a:buFont typeface="Arial" panose="020B0604020202020204" pitchFamily="34" charset="0"/>
              <a:buChar char="•"/>
            </a:pPr>
            <a:r>
              <a:rPr lang="en-IN" dirty="0"/>
              <a:t>Risks and </a:t>
            </a:r>
            <a:r>
              <a:rPr lang="en-IN" dirty="0" smtClean="0"/>
              <a:t>Challenges</a:t>
            </a:r>
          </a:p>
          <a:p>
            <a:pPr>
              <a:buFont typeface="Arial" panose="020B0604020202020204" pitchFamily="34" charset="0"/>
              <a:buChar char="•"/>
            </a:pPr>
            <a:r>
              <a:rPr lang="en-IN" dirty="0"/>
              <a:t>Expected </a:t>
            </a:r>
            <a:r>
              <a:rPr lang="en-IN" dirty="0" smtClean="0"/>
              <a:t>Outcomes</a:t>
            </a:r>
          </a:p>
          <a:p>
            <a:pPr>
              <a:buFont typeface="Arial" panose="020B0604020202020204" pitchFamily="34" charset="0"/>
              <a:buChar char="•"/>
            </a:pPr>
            <a:r>
              <a:rPr lang="en-IN" dirty="0"/>
              <a:t>Conclusion</a:t>
            </a:r>
            <a:endParaRPr lang="en-IN" dirty="0" smtClean="0"/>
          </a:p>
          <a:p>
            <a:pPr>
              <a:buFont typeface="Arial" panose="020B0604020202020204" pitchFamily="34" charset="0"/>
              <a:buChar char="•"/>
            </a:pPr>
            <a:endParaRPr lang="en-IN" dirty="0"/>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50496" y="1746250"/>
            <a:ext cx="8041104" cy="1754326"/>
          </a:xfrm>
          <a:prstGeom prst="rect">
            <a:avLst/>
          </a:prstGeom>
        </p:spPr>
        <p:txBody>
          <a:bodyPr wrap="square">
            <a:spAutoFit/>
          </a:bodyPr>
          <a:lstStyle/>
          <a:p>
            <a:pPr>
              <a:buFont typeface="+mj-lt"/>
              <a:buAutoNum type="arabicPeriod"/>
            </a:pPr>
            <a:r>
              <a:rPr lang="en-US" b="1" dirty="0"/>
              <a:t>End users</a:t>
            </a:r>
            <a:r>
              <a:rPr lang="en-US" dirty="0"/>
              <a:t> are the individuals or groups who ultimately utilize a product, service, or system. They are the final recipients of the project's outputs and are crucial to its success. Understanding who the end users are is vital for ensuring that the project meets their </a:t>
            </a:r>
            <a:r>
              <a:rPr lang="en-US" dirty="0" smtClean="0"/>
              <a:t>needs </a:t>
            </a:r>
            <a:r>
              <a:rPr lang="en-US" dirty="0"/>
              <a:t>and expectations. </a:t>
            </a:r>
            <a:endParaRPr lang="en-US" dirty="0" smtClean="0"/>
          </a:p>
          <a:p>
            <a:pPr>
              <a:buFont typeface="+mj-lt"/>
              <a:buAutoNum type="arabicPeriod"/>
            </a:pP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endParaRPr lang="en-US" dirty="0">
              <a:solidFill>
                <a:srgbClr val="0D0D0D"/>
              </a:solidFill>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950496" y="2867746"/>
            <a:ext cx="10896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Identifying and understanding end users is critical for the success of any project. By focusing on their needs, preferences, and behaviors, organizations can develop products and at the final </a:t>
            </a:r>
            <a:r>
              <a:rPr kumimoji="0" lang="en-US" altLang="en-US" sz="1800" b="0" i="0" u="none" strike="noStrike" cap="none" normalizeH="0" baseline="0" dirty="0" err="1" smtClean="0">
                <a:ln>
                  <a:noFill/>
                </a:ln>
                <a:solidFill>
                  <a:schemeClr val="tx1"/>
                </a:solidFill>
                <a:effectLst/>
                <a:latin typeface="Arial" panose="020B0604020202020204" pitchFamily="34" charset="0"/>
              </a:rPr>
              <a:t>outpu</a:t>
            </a:r>
            <a:r>
              <a:rPr kumimoji="0" lang="en-US" altLang="en-US" sz="1800" b="0" i="0" u="none" strike="noStrike" cap="none" normalizeH="0" baseline="0" dirty="0" smtClean="0">
                <a:ln>
                  <a:noFill/>
                </a:ln>
                <a:solidFill>
                  <a:schemeClr val="tx1"/>
                </a:solidFill>
                <a:effectLst/>
                <a:latin typeface="Arial" panose="020B0604020202020204" pitchFamily="34" charset="0"/>
              </a:rPr>
              <a:t> not only meets their expectations but also adds </a:t>
            </a:r>
            <a:r>
              <a:rPr kumimoji="0" lang="en-US" altLang="en-US" sz="1800" b="0" i="0" u="none" strike="noStrike" cap="none" normalizeH="0" baseline="0" dirty="0" err="1" smtClean="0">
                <a:ln>
                  <a:noFill/>
                </a:ln>
                <a:solidFill>
                  <a:schemeClr val="tx1"/>
                </a:solidFill>
                <a:effectLst/>
                <a:latin typeface="Arial" panose="020B0604020202020204" pitchFamily="34" charset="0"/>
              </a:rPr>
              <a:t>valo</a:t>
            </a:r>
            <a:r>
              <a:rPr kumimoji="0" lang="en-US" altLang="en-US" sz="1800" b="0" i="0" u="none" strike="noStrike" cap="none" normalizeH="0" baseline="0" dirty="0" smtClean="0">
                <a:ln>
                  <a:noFill/>
                </a:ln>
                <a:solidFill>
                  <a:schemeClr val="tx1"/>
                </a:solidFill>
                <a:effectLst/>
                <a:latin typeface="Arial" panose="020B0604020202020204" pitchFamily="34" charset="0"/>
              </a:rPr>
              <a:t> their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1864091"/>
            <a:ext cx="6096000" cy="4524315"/>
          </a:xfrm>
          <a:prstGeom prst="rect">
            <a:avLst/>
          </a:prstGeom>
        </p:spPr>
        <p:txBody>
          <a:bodyPr>
            <a:spAutoFit/>
          </a:bodyPr>
          <a:lstStyle/>
          <a:p>
            <a:r>
              <a:rPr lang="en-US" dirty="0"/>
              <a:t>When discussing solutions and their value propositions, it's essential to clearly articulate what the solutions are, how they address specific needs, and the unique benefits they offer to end users. Here’s a structured </a:t>
            </a:r>
            <a:r>
              <a:rPr lang="en-US" dirty="0" smtClean="0"/>
              <a:t>breakdown</a:t>
            </a:r>
          </a:p>
          <a:p>
            <a:r>
              <a:rPr lang="en-US" b="1" dirty="0"/>
              <a:t>Description of Solutions</a:t>
            </a:r>
            <a:r>
              <a:rPr lang="en-US" dirty="0"/>
              <a:t>: Provide a brief summary of the solutions offered, whether they are products, services, or a combination of both. This could include software applications, consulting services, hardware, or integrated systems</a:t>
            </a:r>
            <a:r>
              <a:rPr lang="en-US" dirty="0" smtClean="0"/>
              <a:t>.</a:t>
            </a:r>
          </a:p>
          <a:p>
            <a:r>
              <a:rPr lang="en-US" b="1" dirty="0"/>
              <a:t>Real-World Applications</a:t>
            </a:r>
          </a:p>
          <a:p>
            <a:r>
              <a:rPr lang="en-US" b="1" dirty="0"/>
              <a:t>Use Cases</a:t>
            </a:r>
            <a:r>
              <a:rPr lang="en-US" dirty="0"/>
              <a:t>: Offer specific examples of how the solution can be applied in real-world scenarios. This can help potential clients envision the solution in action.</a:t>
            </a:r>
          </a:p>
          <a:p>
            <a:r>
              <a:rPr lang="en-US" b="1" dirty="0"/>
              <a:t>Testimonials</a:t>
            </a:r>
            <a:r>
              <a:rPr lang="en-US" dirty="0"/>
              <a:t>: Include feedback from current users or case studies that illustrate the effectiveness and value of your solutions.</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838200" y="1651464"/>
            <a:ext cx="80010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A well-structured dataset description not only aids in understanding and utilizing the data effectively but also enhances transparency and reproducibility in research and analysis. It serves as a valuable resource for anyone working with the dataset, ensuring they have the necessary context and information to make informed decisions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r>
              <a:rPr lang="en-US" b="1" dirty="0"/>
              <a:t>Data Quality</a:t>
            </a:r>
          </a:p>
          <a:p>
            <a:r>
              <a:rPr lang="en-US" b="1" dirty="0"/>
              <a:t>Missing Values</a:t>
            </a:r>
            <a:r>
              <a:rPr lang="en-US" dirty="0"/>
              <a:t>: Note any missing data points and how they are represented (e.g., </a:t>
            </a:r>
            <a:r>
              <a:rPr lang="en-US" dirty="0" err="1"/>
              <a:t>NaN</a:t>
            </a:r>
            <a:r>
              <a:rPr lang="en-US" dirty="0"/>
              <a:t>, null).</a:t>
            </a:r>
          </a:p>
          <a:p>
            <a:r>
              <a:rPr lang="en-US" b="1" dirty="0"/>
              <a:t>Data Accuracy</a:t>
            </a:r>
            <a:r>
              <a:rPr lang="en-US" dirty="0"/>
              <a:t>: Discuss the reliability of the data and any known issues related to accuracy.</a:t>
            </a:r>
          </a:p>
          <a:p>
            <a:r>
              <a:rPr lang="en-US" b="1" dirty="0"/>
              <a:t>Cleaning Procedures</a:t>
            </a:r>
            <a:r>
              <a:rPr lang="en-US" dirty="0"/>
              <a:t>: Describe any preprocessing or cleaning steps taken to prepare the data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r>
              <a:rPr lang="en-US" b="1" dirty="0"/>
              <a:t>Data Collection Methodology</a:t>
            </a:r>
          </a:p>
          <a:p>
            <a:r>
              <a:rPr lang="en-US" b="1" dirty="0"/>
              <a:t>Collection Process</a:t>
            </a:r>
            <a:r>
              <a:rPr lang="en-US" dirty="0"/>
              <a:t>: Explain how the data was collected, including sampling methods, survey techniques, or experimental setups.</a:t>
            </a:r>
          </a:p>
          <a:p>
            <a:r>
              <a:rPr lang="en-US" b="1" dirty="0"/>
              <a:t>Time Frame</a:t>
            </a:r>
            <a:r>
              <a:rPr lang="en-US" dirty="0"/>
              <a:t>: Mention the time period during which the data was collected</a:t>
            </a:r>
            <a:r>
              <a:rPr lang="en-US" dirty="0" smtClean="0"/>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2354703"/>
            <a:ext cx="775335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679450" y="1482269"/>
            <a:ext cx="88423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Innovative Technology</a:t>
            </a:r>
            <a:r>
              <a:rPr kumimoji="0" lang="en-US" altLang="en-US" sz="1800" b="0" i="0" u="none" strike="noStrike" cap="none" normalizeH="0" baseline="0" dirty="0" smtClean="0">
                <a:ln>
                  <a:noFill/>
                </a:ln>
                <a:solidFill>
                  <a:schemeClr val="tx1"/>
                </a:solidFill>
                <a:effectLst/>
                <a:latin typeface="Arial" panose="020B0604020202020204" pitchFamily="34" charset="0"/>
              </a:rPr>
              <a:t>: Showcase any cutting-edge technology or methodologies integrated into your solution that enhance performance or usability. For example, AI-driven analytics or advanced machine learning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Customization Options</a:t>
            </a:r>
            <a:r>
              <a:rPr kumimoji="0" lang="en-US" altLang="en-US" sz="1800" b="0" i="0" u="none" strike="noStrike" cap="none" normalizeH="0" baseline="0" dirty="0" smtClean="0">
                <a:ln>
                  <a:noFill/>
                </a:ln>
                <a:solidFill>
                  <a:schemeClr val="tx1"/>
                </a:solidFill>
                <a:effectLst/>
                <a:latin typeface="Arial" panose="020B0604020202020204" pitchFamily="34" charset="0"/>
              </a:rPr>
              <a:t>: Highlight features that allow users to tailor the solution to their specific needs, making it more relevant and effective for different use cases.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b="1" dirty="0"/>
              <a:t>Intuitive Design</a:t>
            </a:r>
            <a:r>
              <a:rPr lang="en-US" dirty="0"/>
              <a:t>: Discuss how the user interface (UI) and user experience (UX) have been designed with user-friendliness in mind. This includes easy navigation, responsive design, and visually appealing layouts</a:t>
            </a:r>
            <a:r>
              <a:rPr lang="en-US" dirty="0" smtClean="0"/>
              <a:t>.</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b="1" dirty="0">
                <a:latin typeface="Arial" panose="020B0604020202020204" pitchFamily="34" charset="0"/>
              </a:rPr>
              <a:t>Responsive Support</a:t>
            </a:r>
            <a:r>
              <a:rPr lang="en-US" altLang="en-US" dirty="0">
                <a:latin typeface="Arial" panose="020B0604020202020204" pitchFamily="34" charset="0"/>
              </a:rPr>
              <a:t>: Highlight the level of customer support provided, such as 24/7 assistance or personalized training sessions, ensuring users feel supported and valued.</a:t>
            </a:r>
          </a:p>
          <a:p>
            <a:pPr eaLnBrk="0" fontAlgn="base" hangingPunct="0">
              <a:spcBef>
                <a:spcPct val="0"/>
              </a:spcBef>
              <a:spcAft>
                <a:spcPct val="0"/>
              </a:spcAft>
            </a:pPr>
            <a:r>
              <a:rPr lang="en-US" altLang="en-US" b="1" dirty="0">
                <a:latin typeface="Arial" panose="020B0604020202020204" pitchFamily="34" charset="0"/>
              </a:rPr>
              <a:t>User Feedback Integration</a:t>
            </a:r>
            <a:r>
              <a:rPr lang="en-US" altLang="en-US" dirty="0">
                <a:latin typeface="Arial" panose="020B0604020202020204" pitchFamily="34" charset="0"/>
              </a:rPr>
              <a:t>: Discuss how user feedback has directly influenced the development of your solution, making it more aligned with their needs and preferences. </a:t>
            </a:r>
          </a:p>
          <a:p>
            <a:pPr lvl="0" eaLnBrk="0" fontAlgn="base" hangingPunct="0">
              <a:spcBef>
                <a:spcPct val="0"/>
              </a:spcBef>
              <a:spcAft>
                <a:spcPct val="0"/>
              </a:spcAf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1065</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16</cp:revision>
  <dcterms:created xsi:type="dcterms:W3CDTF">2024-03-29T15:07:22Z</dcterms:created>
  <dcterms:modified xsi:type="dcterms:W3CDTF">2024-09-29T11:03:03Z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