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55" autoAdjust="0"/>
    <p:restoredTop sz="86364" autoAdjust="0"/>
  </p:normalViewPr>
  <p:slideViewPr>
    <p:cSldViewPr>
      <p:cViewPr varScale="1">
        <p:scale>
          <a:sx n="99" d="100"/>
          <a:sy n="99" d="100"/>
        </p:scale>
        <p:origin x="-774"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cwcs\Downloads\AZRA%20FATHIMA%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8"/>
  <c:chart>
    <c:title>
      <c:layout/>
    </c:title>
    <c:view3D>
      <c:perspective val="30"/>
    </c:view3D>
    <c:plotArea>
      <c:layout/>
      <c:bar3DChart>
        <c:barDir val="col"/>
        <c:grouping val="stacked"/>
        <c:ser>
          <c:idx val="2"/>
          <c:order val="2"/>
          <c:tx>
            <c:strRef>
              <c:f>Sheet1!$D$17:$D$27</c:f>
              <c:strCache>
                <c:ptCount val="1"/>
                <c:pt idx="0">
                  <c:v>Total Hours 7Hours 7.50 Hours 8.50Hours 7Hours 7 Hours 7.15Hours 6.30 Hours 8 Hours 8 Hours 8 Hours</c:v>
                </c:pt>
              </c:strCache>
            </c:strRef>
          </c:tx>
          <c:cat>
            <c:multiLvlStrRef>
              <c:f>Sheet1!#REF!</c:f>
            </c:multiLvlStrRef>
          </c:cat>
          <c:val>
            <c:numLit>
              <c:formatCode>General</c:formatCode>
              <c:ptCount val="1"/>
              <c:pt idx="0">
                <c:v>1</c:v>
              </c:pt>
            </c:numLit>
          </c:val>
        </c:ser>
        <c:ser>
          <c:idx val="3"/>
          <c:order val="3"/>
          <c:tx>
            <c:strRef>
              <c:f>Sheet1!$E$17:$E$27</c:f>
              <c:strCache>
                <c:ptCount val="1"/>
                <c:pt idx="0">
                  <c:v>Total of Days 23 20 25 25 22 24 25 25 24 21</c:v>
                </c:pt>
              </c:strCache>
            </c:strRef>
          </c:tx>
          <c:cat>
            <c:multiLvlStrRef>
              <c:f>Sheet1!#REF!</c:f>
            </c:multiLvlStrRef>
          </c:cat>
          <c:val>
            <c:numLit>
              <c:formatCode>General</c:formatCode>
              <c:ptCount val="1"/>
              <c:pt idx="0">
                <c:v>1</c:v>
              </c:pt>
            </c:numLit>
          </c:val>
        </c:ser>
        <c:ser>
          <c:idx val="0"/>
          <c:order val="0"/>
          <c:tx>
            <c:strRef>
              <c:f>Sheet1!$D$17:$D$27</c:f>
              <c:strCache>
                <c:ptCount val="1"/>
                <c:pt idx="0">
                  <c:v>Total Hours 7Hours 7.50 Hours 8.50Hours 7Hours 7 Hours 7.15Hours 6.30 Hours 8 Hours 8 Hours 8 Hours</c:v>
                </c:pt>
              </c:strCache>
            </c:strRef>
          </c:tx>
          <c:cat>
            <c:multiLvlStrRef>
              <c:f>Sheet1!#REF!</c:f>
            </c:multiLvlStrRef>
          </c:cat>
          <c:val>
            <c:numLit>
              <c:formatCode>General</c:formatCode>
              <c:ptCount val="1"/>
              <c:pt idx="0">
                <c:v>1</c:v>
              </c:pt>
            </c:numLit>
          </c:val>
        </c:ser>
        <c:ser>
          <c:idx val="1"/>
          <c:order val="1"/>
          <c:tx>
            <c:strRef>
              <c:f>Sheet1!$E$17:$E$27</c:f>
              <c:strCache>
                <c:ptCount val="1"/>
                <c:pt idx="0">
                  <c:v>Total of Days 23 20 25 25 22 24 25 25 24 21</c:v>
                </c:pt>
              </c:strCache>
            </c:strRef>
          </c:tx>
          <c:cat>
            <c:multiLvlStrRef>
              <c:f>Sheet1!#REF!</c:f>
            </c:multiLvlStrRef>
          </c:cat>
          <c:val>
            <c:numLit>
              <c:formatCode>General</c:formatCode>
              <c:ptCount val="1"/>
              <c:pt idx="0">
                <c:v>1</c:v>
              </c:pt>
            </c:numLit>
          </c:val>
        </c:ser>
        <c:dLbls/>
        <c:shape val="cylinder"/>
        <c:axId val="19364096"/>
        <c:axId val="19366272"/>
        <c:axId val="0"/>
      </c:bar3DChart>
      <c:catAx>
        <c:axId val="19364096"/>
        <c:scaling>
          <c:orientation val="minMax"/>
        </c:scaling>
        <c:axPos val="b"/>
        <c:numFmt formatCode="General" sourceLinked="1"/>
        <c:majorTickMark val="none"/>
        <c:tickLblPos val="nextTo"/>
        <c:crossAx val="19366272"/>
        <c:crosses val="autoZero"/>
        <c:auto val="1"/>
        <c:lblAlgn val="ctr"/>
        <c:lblOffset val="100"/>
      </c:catAx>
      <c:valAx>
        <c:axId val="19366272"/>
        <c:scaling>
          <c:orientation val="minMax"/>
        </c:scaling>
        <c:axPos val="l"/>
        <c:majorGridlines/>
        <c:numFmt formatCode="General" sourceLinked="1"/>
        <c:majorTickMark val="none"/>
        <c:tickLblPos val="nextTo"/>
        <c:crossAx val="19364096"/>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9522" y="642918"/>
            <a:ext cx="9982200" cy="755335"/>
          </a:xfrm>
          <a:prstGeom prst="rect">
            <a:avLst/>
          </a:prstGeom>
        </p:spPr>
        <p:txBody>
          <a:bodyPr vert="horz" wrap="square" lIns="0" tIns="16510" rIns="0" bIns="0" rtlCol="0">
            <a:spAutoFit/>
          </a:bodyPr>
          <a:lstStyle/>
          <a:p>
            <a:pPr marL="3213735">
              <a:spcBef>
                <a:spcPts val="130"/>
              </a:spcBef>
            </a:pPr>
            <a:r>
              <a:rPr lang="en-US" sz="2400" b="1" i="0" dirty="0" smtClean="0">
                <a:solidFill>
                  <a:srgbClr val="0F0F0F"/>
                </a:solidFill>
                <a:effectLst/>
                <a:latin typeface="Times New Roman" panose="02020603050405020304" pitchFamily="18" charset="0"/>
                <a:cs typeface="Times New Roman" panose="02020603050405020304" pitchFamily="18" charset="0"/>
              </a:rPr>
              <a:t>VISUALIZING EMPLOYEE A</a:t>
            </a:r>
            <a:r>
              <a:rPr lang="en-US" sz="2400" b="1" dirty="0" smtClean="0">
                <a:solidFill>
                  <a:srgbClr val="0F0F0F"/>
                </a:solidFill>
                <a:latin typeface="Times New Roman" panose="02020603050405020304" pitchFamily="18" charset="0"/>
                <a:cs typeface="Times New Roman" panose="02020603050405020304" pitchFamily="18" charset="0"/>
              </a:rPr>
              <a:t>TTENDANCE</a:t>
            </a:r>
            <a:r>
              <a:rPr lang="en-US" sz="2400" b="1" i="0" dirty="0" smtClean="0">
                <a:solidFill>
                  <a:srgbClr val="0F0F0F"/>
                </a:solidFill>
                <a:effectLst/>
                <a:latin typeface="Times New Roman" panose="02020603050405020304" pitchFamily="18" charset="0"/>
                <a:cs typeface="Times New Roman" panose="02020603050405020304" pitchFamily="18" charset="0"/>
              </a:rPr>
              <a:t> </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NAME:K.HARINI</a:t>
            </a:r>
            <a:endParaRPr lang="en-US" sz="2400" dirty="0"/>
          </a:p>
          <a:p>
            <a:r>
              <a:rPr lang="en-US" sz="2400" dirty="0"/>
              <a:t>REGISTER </a:t>
            </a:r>
            <a:r>
              <a:rPr lang="en-US" sz="2400" dirty="0" smtClean="0"/>
              <a:t>NO:312200907</a:t>
            </a:r>
            <a:endParaRPr lang="en-US" sz="2400" dirty="0"/>
          </a:p>
          <a:p>
            <a:r>
              <a:rPr lang="en-US" sz="2400" dirty="0" smtClean="0"/>
              <a:t>DEPARTMENT:B.COM(CA)</a:t>
            </a:r>
            <a:endParaRPr lang="en-US" sz="2400" dirty="0"/>
          </a:p>
          <a:p>
            <a:r>
              <a:rPr lang="en-US" sz="2400" dirty="0" smtClean="0"/>
              <a:t>COLLEGE PACHAIYAPPAS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2524100" y="1"/>
            <a:ext cx="6929486"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smtClean="0">
                <a:latin typeface="Trebuchet MS"/>
                <a:cs typeface="Trebuchet MS"/>
              </a:rPr>
              <a:t> </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p:cNvSpPr>
            <a:spLocks noGrp="1"/>
          </p:cNvSpPr>
          <p:nvPr>
            <p:ph type="ctrTitle"/>
          </p:nvPr>
        </p:nvSpPr>
        <p:spPr>
          <a:xfrm>
            <a:off x="2238348" y="285728"/>
            <a:ext cx="8358246" cy="492443"/>
          </a:xfrm>
        </p:spPr>
        <p:txBody>
          <a:bodyPr/>
          <a:lstStyle/>
          <a:p>
            <a:r>
              <a:rPr lang="en-IN" dirty="0" smtClean="0"/>
              <a:t>Review and refine </a:t>
            </a:r>
            <a:endParaRPr lang="en-US" dirty="0"/>
          </a:p>
        </p:txBody>
      </p:sp>
      <p:sp>
        <p:nvSpPr>
          <p:cNvPr id="11" name="Rectangle 10"/>
          <p:cNvSpPr/>
          <p:nvPr/>
        </p:nvSpPr>
        <p:spPr>
          <a:xfrm>
            <a:off x="238084" y="1000108"/>
            <a:ext cx="11953916" cy="4801314"/>
          </a:xfrm>
          <a:prstGeom prst="rect">
            <a:avLst/>
          </a:prstGeom>
        </p:spPr>
        <p:txBody>
          <a:bodyPr wrap="square">
            <a:spAutoFit/>
          </a:bodyPr>
          <a:lstStyle/>
          <a:p>
            <a:pPr marL="342900" indent="-342900"/>
            <a:r>
              <a:rPr lang="en-US" dirty="0" smtClean="0"/>
              <a:t>. 1.  Data Collection:</a:t>
            </a:r>
          </a:p>
          <a:p>
            <a:pPr marL="342900" indent="-342900">
              <a:buFont typeface="Wingdings" pitchFamily="2" charset="2"/>
              <a:buChar char="v"/>
            </a:pPr>
            <a:r>
              <a:rPr lang="en-US" dirty="0" smtClean="0"/>
              <a:t>Gather data on employee attendance, including dates, times, and any absences or lateness.</a:t>
            </a:r>
          </a:p>
          <a:p>
            <a:pPr marL="342900" indent="-342900"/>
            <a:r>
              <a:rPr lang="en-US" dirty="0" smtClean="0"/>
              <a:t>2.Choose Visualization Tools:</a:t>
            </a:r>
          </a:p>
          <a:p>
            <a:pPr marL="342900" indent="-342900"/>
            <a:r>
              <a:rPr lang="en-US" dirty="0" smtClean="0"/>
              <a:t>Use tools like Excel, Google Sheets, or specialized software like Tableau or Power BI.</a:t>
            </a:r>
          </a:p>
          <a:p>
            <a:pPr marL="342900" indent="-342900"/>
            <a:r>
              <a:rPr lang="en-US" dirty="0" smtClean="0"/>
              <a:t>3.Create Basic Visualizations:</a:t>
            </a:r>
          </a:p>
          <a:p>
            <a:pPr marL="342900" indent="-342900">
              <a:buFont typeface="Wingdings" pitchFamily="2" charset="2"/>
              <a:buChar char="v"/>
            </a:pPr>
            <a:r>
              <a:rPr lang="en-US" dirty="0" smtClean="0"/>
              <a:t>Bar Chart: Show the number of days attended versus missed for each employee.</a:t>
            </a:r>
          </a:p>
          <a:p>
            <a:pPr marL="342900" indent="-342900">
              <a:buFont typeface="Wingdings" pitchFamily="2" charset="2"/>
              <a:buChar char="v"/>
            </a:pPr>
            <a:r>
              <a:rPr lang="en-US" dirty="0" smtClean="0"/>
              <a:t>Line Graph: Track attendance trends over time.</a:t>
            </a:r>
          </a:p>
          <a:p>
            <a:pPr marL="342900" indent="-342900"/>
            <a:r>
              <a:rPr lang="en-US" dirty="0" smtClean="0"/>
              <a:t>4. Refine Visuals:</a:t>
            </a:r>
          </a:p>
          <a:p>
            <a:pPr marL="342900" indent="-342900">
              <a:buFont typeface="Wingdings" pitchFamily="2" charset="2"/>
              <a:buChar char="v"/>
            </a:pPr>
            <a:r>
              <a:rPr lang="en-US" dirty="0" smtClean="0"/>
              <a:t>Color Coding: Use colors to differentiate between present, absent, and late.</a:t>
            </a:r>
          </a:p>
          <a:p>
            <a:pPr marL="342900" indent="-342900">
              <a:buFont typeface="Wingdings" pitchFamily="2" charset="2"/>
              <a:buChar char="v"/>
            </a:pPr>
            <a:r>
              <a:rPr lang="en-US" dirty="0" smtClean="0"/>
              <a:t>Annotations: Add notes to highlight patterns or significant events.</a:t>
            </a:r>
          </a:p>
          <a:p>
            <a:pPr marL="342900" indent="-342900">
              <a:buFont typeface="Wingdings" pitchFamily="2" charset="2"/>
              <a:buChar char="v"/>
            </a:pPr>
            <a:r>
              <a:rPr lang="en-US" dirty="0" smtClean="0"/>
              <a:t>Filters: Implement filters to view specific time periods or departments.</a:t>
            </a:r>
          </a:p>
          <a:p>
            <a:pPr marL="342900" indent="-342900"/>
            <a:r>
              <a:rPr lang="en-US" dirty="0" smtClean="0"/>
              <a:t>6.Review Insights:</a:t>
            </a:r>
          </a:p>
          <a:p>
            <a:pPr marL="342900" indent="-342900">
              <a:buFont typeface="Wingdings" pitchFamily="2" charset="2"/>
              <a:buChar char="v"/>
            </a:pPr>
            <a:r>
              <a:rPr lang="en-US" dirty="0" smtClean="0"/>
              <a:t>Look for patterns like frequent absences or peak times of lateness.</a:t>
            </a:r>
          </a:p>
          <a:p>
            <a:pPr marL="342900" indent="-342900">
              <a:buFont typeface="Wingdings" pitchFamily="2" charset="2"/>
              <a:buChar char="v"/>
            </a:pPr>
            <a:r>
              <a:rPr lang="en-US" dirty="0" smtClean="0"/>
              <a:t>Compare attendance across different employees or </a:t>
            </a:r>
            <a:r>
              <a:rPr lang="en-US" dirty="0" err="1" smtClean="0"/>
              <a:t>departm</a:t>
            </a:r>
            <a:endParaRPr lang="en-US" dirty="0" smtClean="0"/>
          </a:p>
          <a:p>
            <a:pPr marL="342900" indent="-342900"/>
            <a:r>
              <a:rPr lang="en-US" dirty="0" smtClean="0"/>
              <a:t>6.Refine the Process:</a:t>
            </a:r>
          </a:p>
          <a:p>
            <a:pPr marL="342900" indent="-342900">
              <a:buFont typeface="Wingdings" pitchFamily="2" charset="2"/>
              <a:buChar char="v"/>
            </a:pPr>
            <a:r>
              <a:rPr lang="en-US" dirty="0" smtClean="0"/>
              <a:t>Regular Updates: Ensure data is updated regularly for accurate insights.</a:t>
            </a:r>
          </a:p>
          <a:p>
            <a:pPr marL="342900" indent="-342900">
              <a:buFont typeface="Wingdings" pitchFamily="2" charset="2"/>
              <a:buChar char="v"/>
            </a:pPr>
            <a:r>
              <a:rPr lang="en-US" dirty="0" smtClean="0"/>
              <a:t>Feedback Loop: Collect feedback from users to improve the visualization and reporting.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4" y="291147"/>
            <a:ext cx="8499497"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smtClean="0">
                <a:latin typeface="Trebuchet MS"/>
                <a:cs typeface="Trebuchet MS"/>
              </a:rPr>
              <a:t>Data Collection</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3048000" y="1305342"/>
            <a:ext cx="6096000" cy="4524315"/>
          </a:xfrm>
          <a:prstGeom prst="rect">
            <a:avLst/>
          </a:prstGeom>
        </p:spPr>
        <p:txBody>
          <a:bodyPr>
            <a:spAutoFit/>
          </a:bodyPr>
          <a:lstStyle/>
          <a:p>
            <a:pPr marL="342900" indent="-342900">
              <a:buFont typeface="+mj-lt"/>
              <a:buAutoNum type="arabicPeriod"/>
            </a:pPr>
            <a:r>
              <a:rPr lang="en-US" dirty="0" smtClean="0"/>
              <a:t>Data Collection Framework</a:t>
            </a:r>
          </a:p>
          <a:p>
            <a:pPr marL="342900" indent="-342900">
              <a:buAutoNum type="alphaUcPeriod"/>
            </a:pPr>
            <a:r>
              <a:rPr lang="en-US" dirty="0" smtClean="0"/>
              <a:t>Identify Key Metrics</a:t>
            </a:r>
          </a:p>
          <a:p>
            <a:pPr marL="342900" indent="-342900">
              <a:buFont typeface="Wingdings" pitchFamily="2" charset="2"/>
              <a:buChar char="v"/>
            </a:pPr>
            <a:r>
              <a:rPr lang="en-US" dirty="0" smtClean="0"/>
              <a:t>Employee Name/</a:t>
            </a:r>
            <a:r>
              <a:rPr lang="en-US" dirty="0" err="1" smtClean="0"/>
              <a:t>IDDate</a:t>
            </a:r>
            <a:endParaRPr lang="en-US" dirty="0" smtClean="0"/>
          </a:p>
          <a:p>
            <a:pPr marL="342900" indent="-342900">
              <a:buFont typeface="Wingdings" pitchFamily="2" charset="2"/>
              <a:buChar char="v"/>
            </a:pPr>
            <a:r>
              <a:rPr lang="en-US" dirty="0" smtClean="0"/>
              <a:t>Attendance Status (e.g., Present, Absent, Late)</a:t>
            </a:r>
          </a:p>
          <a:p>
            <a:pPr marL="342900" indent="-342900">
              <a:buFont typeface="Wingdings" pitchFamily="2" charset="2"/>
              <a:buChar char="v"/>
            </a:pPr>
            <a:r>
              <a:rPr lang="en-US" dirty="0" smtClean="0"/>
              <a:t>Hours Worked</a:t>
            </a:r>
          </a:p>
          <a:p>
            <a:pPr marL="342900" indent="-342900">
              <a:buFont typeface="Wingdings" pitchFamily="2" charset="2"/>
              <a:buChar char="v"/>
            </a:pPr>
            <a:r>
              <a:rPr lang="en-US" dirty="0" smtClean="0"/>
              <a:t>Reason for Absence (if applicable)</a:t>
            </a:r>
          </a:p>
          <a:p>
            <a:pPr marL="342900" indent="-342900"/>
            <a:r>
              <a:rPr lang="en-US" dirty="0" smtClean="0"/>
              <a:t>B. Data Collection Method</a:t>
            </a:r>
          </a:p>
          <a:p>
            <a:pPr marL="342900" indent="-342900">
              <a:buFont typeface="Wingdings" pitchFamily="2" charset="2"/>
              <a:buChar char="v"/>
            </a:pPr>
            <a:r>
              <a:rPr lang="en-US" dirty="0" smtClean="0"/>
              <a:t>Use an Excel spreadsheet, Google Sheets, or an HR management system.</a:t>
            </a:r>
          </a:p>
          <a:p>
            <a:pPr marL="342900" indent="-342900">
              <a:buFont typeface="Wingdings" pitchFamily="2" charset="2"/>
              <a:buChar char="v"/>
            </a:pPr>
            <a:r>
              <a:rPr lang="en-US" dirty="0" smtClean="0"/>
              <a:t>Record data daily or weekly.</a:t>
            </a:r>
          </a:p>
          <a:p>
            <a:pPr marL="342900" indent="-342900"/>
            <a:r>
              <a:rPr lang="en-US" dirty="0" smtClean="0"/>
              <a:t>2. Create the Data Collection Spreadsheet</a:t>
            </a:r>
          </a:p>
          <a:p>
            <a:pPr marL="342900" indent="-342900"/>
            <a:r>
              <a:rPr lang="en-US" dirty="0" smtClean="0"/>
              <a:t>Excel/Google Sheets Layout</a:t>
            </a:r>
          </a:p>
          <a:p>
            <a:pPr marL="342900" indent="-342900">
              <a:buFont typeface="Wingdings" pitchFamily="2" charset="2"/>
              <a:buChar char="Ø"/>
            </a:pPr>
            <a:r>
              <a:rPr lang="en-US" dirty="0" smtClean="0"/>
              <a:t>Columns: Employee ID, Employee Name, Date, Attendance Status, Hours Worked, Reason for Absence</a:t>
            </a:r>
          </a:p>
          <a:p>
            <a:pPr marL="342900" indent="-342900">
              <a:buFont typeface="Wingdings" pitchFamily="2" charset="2"/>
              <a:buChar char="Ø"/>
            </a:pPr>
            <a:r>
              <a:rPr lang="en-US" dirty="0" smtClean="0"/>
              <a:t>Rows: Each entry corresponds to an employee’s attendance on a particular date.</a:t>
            </a:r>
            <a:endParaRPr lang="en-US" dirty="0"/>
          </a:p>
        </p:txBody>
      </p:sp>
    </p:spTree>
    <p:extLst>
      <p:ext uri="{BB962C8B-B14F-4D97-AF65-F5344CB8AC3E}">
        <p14:creationId xmlns=""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p:cNvGraphicFramePr/>
          <p:nvPr/>
        </p:nvGraphicFramePr>
        <p:xfrm>
          <a:off x="3448050" y="1633537"/>
          <a:ext cx="5295900" cy="3590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523220"/>
          </a:xfrm>
          <a:prstGeom prst="rect">
            <a:avLst/>
          </a:prstGeom>
          <a:noFill/>
        </p:spPr>
        <p:txBody>
          <a:bodyPr wrap="square" rtlCol="0">
            <a:spAutoFit/>
          </a:bodyPr>
          <a:lstStyle/>
          <a:p>
            <a:r>
              <a:rPr lang="en-IN" sz="2800" b="1" dirty="0" smtClean="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148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6" y="1041533"/>
            <a:ext cx="5443582"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a:t>
            </a:r>
            <a:r>
              <a:rPr lang="en-US" sz="2800" b="0" i="0" dirty="0" smtClean="0">
                <a:solidFill>
                  <a:srgbClr val="0D0D0D"/>
                </a:solidFill>
                <a:effectLst/>
                <a:latin typeface="Times New Roman" panose="02020603050405020304" pitchFamily="18" charset="0"/>
                <a:cs typeface="Times New Roman" panose="02020603050405020304" pitchFamily="18" charset="0"/>
              </a:rPr>
              <a:t>Proposition</a:t>
            </a:r>
          </a:p>
          <a:p>
            <a:pPr algn="l">
              <a:buFont typeface="+mj-lt"/>
              <a:buAutoNum type="arabicPeriod"/>
            </a:pPr>
            <a:r>
              <a:rPr lang="en-IN" sz="2800" dirty="0" smtClean="0">
                <a:solidFill>
                  <a:srgbClr val="0D0D0D"/>
                </a:solidFill>
                <a:latin typeface="Times New Roman" panose="02020603050405020304" pitchFamily="18" charset="0"/>
                <a:cs typeface="Times New Roman" panose="02020603050405020304" pitchFamily="18" charset="0"/>
              </a:rPr>
              <a:t>Creating visualizing </a:t>
            </a:r>
          </a:p>
          <a:p>
            <a:pPr algn="l">
              <a:buFont typeface="+mj-lt"/>
              <a:buAutoNum type="arabicPeriod"/>
            </a:pPr>
            <a:r>
              <a:rPr lang="en-IN" sz="2800" b="0" i="0" dirty="0" smtClean="0">
                <a:solidFill>
                  <a:srgbClr val="0D0D0D"/>
                </a:solidFill>
                <a:effectLst/>
                <a:latin typeface="Times New Roman" panose="02020603050405020304" pitchFamily="18" charset="0"/>
                <a:cs typeface="Times New Roman" panose="02020603050405020304" pitchFamily="18" charset="0"/>
              </a:rPr>
              <a:t> </a:t>
            </a:r>
            <a:r>
              <a:rPr lang="en-IN" sz="2800" dirty="0" smtClean="0">
                <a:solidFill>
                  <a:srgbClr val="0D0D0D"/>
                </a:solidFill>
                <a:latin typeface="Times New Roman" panose="02020603050405020304" pitchFamily="18" charset="0"/>
                <a:cs typeface="Times New Roman" panose="02020603050405020304" pitchFamily="18" charset="0"/>
              </a:rPr>
              <a:t>Building the </a:t>
            </a:r>
            <a:r>
              <a:rPr lang="en-IN" sz="2800" dirty="0" err="1" smtClean="0">
                <a:solidFill>
                  <a:srgbClr val="0D0D0D"/>
                </a:solidFill>
                <a:latin typeface="Times New Roman" panose="02020603050405020304" pitchFamily="18" charset="0"/>
                <a:cs typeface="Times New Roman" panose="02020603050405020304" pitchFamily="18" charset="0"/>
              </a:rPr>
              <a:t>Dashbow</a:t>
            </a:r>
            <a:endParaRPr lang="en-IN" sz="2800" dirty="0" smtClean="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IN" sz="2800" b="0" i="0" dirty="0" smtClean="0">
                <a:solidFill>
                  <a:srgbClr val="0D0D0D"/>
                </a:solidFill>
                <a:effectLst/>
                <a:latin typeface="Times New Roman" panose="02020603050405020304" pitchFamily="18" charset="0"/>
                <a:cs typeface="Times New Roman" panose="02020603050405020304" pitchFamily="18" charset="0"/>
              </a:rPr>
              <a:t> Review and refine</a:t>
            </a:r>
          </a:p>
          <a:p>
            <a:pPr algn="l">
              <a:buFont typeface="+mj-lt"/>
              <a:buAutoNum type="arabicPeriod"/>
            </a:pPr>
            <a:r>
              <a:rPr lang="en-IN" sz="2800" b="0" i="0" dirty="0" smtClean="0">
                <a:solidFill>
                  <a:srgbClr val="0D0D0D"/>
                </a:solidFill>
                <a:effectLst/>
                <a:latin typeface="Times New Roman" panose="02020603050405020304" pitchFamily="18" charset="0"/>
                <a:cs typeface="Times New Roman" panose="02020603050405020304" pitchFamily="18" charset="0"/>
              </a:rPr>
              <a:t>Data collection</a:t>
            </a:r>
          </a:p>
          <a:p>
            <a:pPr algn="l">
              <a:buFont typeface="+mj-lt"/>
              <a:buAutoNum type="arabicPeriod"/>
            </a:pPr>
            <a:r>
              <a:rPr lang="en-IN" sz="2800" dirty="0" smtClean="0">
                <a:solidFill>
                  <a:srgbClr val="0D0D0D"/>
                </a:solidFill>
                <a:latin typeface="Times New Roman" panose="02020603050405020304" pitchFamily="18" charset="0"/>
                <a:cs typeface="Times New Roman" panose="02020603050405020304" pitchFamily="18" charset="0"/>
              </a:rPr>
              <a:t>Result</a:t>
            </a:r>
          </a:p>
          <a:p>
            <a:pPr algn="l">
              <a:buFont typeface="+mj-lt"/>
              <a:buAutoNum type="arabicPeriod"/>
            </a:pPr>
            <a:r>
              <a:rPr lang="en-IN" sz="2800" b="0" i="0" dirty="0" err="1" smtClean="0">
                <a:solidFill>
                  <a:srgbClr val="0D0D0D"/>
                </a:solidFill>
                <a:effectLst/>
                <a:latin typeface="Times New Roman" panose="02020603050405020304" pitchFamily="18" charset="0"/>
                <a:cs typeface="Times New Roman" panose="02020603050405020304" pitchFamily="18" charset="0"/>
              </a:rPr>
              <a:t>Conlusion</a:t>
            </a:r>
            <a:r>
              <a:rPr lang="en-IN" sz="2800" b="0" i="0" dirty="0" smtClean="0">
                <a:solidFill>
                  <a:srgbClr val="0D0D0D"/>
                </a:solidFill>
                <a:effectLst/>
                <a:latin typeface="Times New Roman" panose="02020603050405020304" pitchFamily="18" charset="0"/>
                <a:cs typeface="Times New Roman" panose="02020603050405020304" pitchFamily="18" charset="0"/>
              </a:rPr>
              <a:t>   </a:t>
            </a:r>
            <a:endParaRPr lang="en-US" sz="28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7834" y="30718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Rectangle 11"/>
          <p:cNvSpPr/>
          <p:nvPr/>
        </p:nvSpPr>
        <p:spPr>
          <a:xfrm>
            <a:off x="309522" y="1142984"/>
            <a:ext cx="11168098" cy="5909310"/>
          </a:xfrm>
          <a:prstGeom prst="rect">
            <a:avLst/>
          </a:prstGeom>
        </p:spPr>
        <p:txBody>
          <a:bodyPr wrap="square">
            <a:spAutoFit/>
          </a:bodyPr>
          <a:lstStyle/>
          <a:p>
            <a:r>
              <a:rPr lang="en-US" dirty="0" smtClean="0"/>
              <a:t>Objective: Develop a visualization tool to monitor and analyze employee attendance patterns effectively. The tool should provide insights into attendance trends, help identify attendance issues, and facilitate better decision-making regarding staffing and policy adjustments.</a:t>
            </a:r>
          </a:p>
          <a:p>
            <a:r>
              <a:rPr lang="en-US" dirty="0" smtClean="0"/>
              <a:t>Requirements:</a:t>
            </a:r>
          </a:p>
          <a:p>
            <a:r>
              <a:rPr lang="en-US" dirty="0" smtClean="0"/>
              <a:t> 1.Data Integration:</a:t>
            </a:r>
          </a:p>
          <a:p>
            <a:pPr>
              <a:buFont typeface="Wingdings" pitchFamily="2" charset="2"/>
              <a:buChar char="v"/>
            </a:pPr>
            <a:r>
              <a:rPr lang="en-US" dirty="0" smtClean="0"/>
              <a:t>     Integrate with existing employee attendance systems or databases to fetch real-time attendance data.</a:t>
            </a:r>
          </a:p>
          <a:p>
            <a:pPr>
              <a:buFont typeface="Wingdings" pitchFamily="2" charset="2"/>
              <a:buChar char="v"/>
            </a:pPr>
            <a:r>
              <a:rPr lang="en-US" dirty="0" smtClean="0"/>
              <a:t>Ensure compatibility with common formats such as CSV, Excel, or database queries.</a:t>
            </a:r>
          </a:p>
          <a:p>
            <a:r>
              <a:rPr lang="en-US" dirty="0" smtClean="0"/>
              <a:t>2.Visualization Features:</a:t>
            </a:r>
          </a:p>
          <a:p>
            <a:r>
              <a:rPr lang="en-US" dirty="0" smtClean="0"/>
              <a:t>  Dashboard Overview:</a:t>
            </a:r>
          </a:p>
          <a:p>
            <a:pPr>
              <a:buFont typeface="Wingdings" pitchFamily="2" charset="2"/>
              <a:buChar char="v"/>
            </a:pPr>
            <a:r>
              <a:rPr lang="en-US" dirty="0" smtClean="0"/>
              <a:t>Display an overview of total attendance, absences, and lateness for a selected period (e.g., daily, weekly, monthly).</a:t>
            </a:r>
          </a:p>
          <a:p>
            <a:r>
              <a:rPr lang="en-US" dirty="0" smtClean="0"/>
              <a:t>3.Trend Analysis:</a:t>
            </a:r>
          </a:p>
          <a:p>
            <a:pPr>
              <a:buFont typeface="Wingdings" pitchFamily="2" charset="2"/>
              <a:buChar char="v"/>
            </a:pPr>
            <a:r>
              <a:rPr lang="en-US" dirty="0" smtClean="0"/>
              <a:t>Show trends in attendance over time using line graphs or bar charts</a:t>
            </a:r>
          </a:p>
          <a:p>
            <a:r>
              <a:rPr lang="en-US" dirty="0" smtClean="0"/>
              <a:t>Employee Attendance Details:</a:t>
            </a:r>
          </a:p>
          <a:p>
            <a:pPr>
              <a:buFont typeface="Wingdings" pitchFamily="2" charset="2"/>
              <a:buChar char="v"/>
            </a:pPr>
            <a:r>
              <a:rPr lang="en-US" dirty="0" smtClean="0"/>
              <a:t>Provide detailed attendance records for individual employees, including attendance frequency, patterns, and exceptions.</a:t>
            </a:r>
          </a:p>
          <a:p>
            <a:pPr>
              <a:buFont typeface="Wingdings" pitchFamily="2" charset="2"/>
              <a:buChar char="v"/>
            </a:pPr>
            <a:r>
              <a:rPr lang="en-US" dirty="0" smtClean="0"/>
              <a:t>Departmental Insights:</a:t>
            </a:r>
          </a:p>
          <a:p>
            <a:r>
              <a:rPr lang="en-US" dirty="0" smtClean="0"/>
              <a:t>       Visualize attendance data by department to identify trends and issues at the departmental level.</a:t>
            </a:r>
          </a:p>
          <a:p>
            <a:r>
              <a:rPr lang="en-US" dirty="0" smtClean="0"/>
              <a:t>Alerts and Notifications:</a:t>
            </a:r>
          </a:p>
          <a:p>
            <a:r>
              <a:rPr lang="en-US" dirty="0" smtClean="0"/>
              <a:t>Include features for setting up alerts for unusual attendance patterns or thresholds.</a:t>
            </a:r>
          </a:p>
          <a:p>
            <a:r>
              <a:rPr lang="en-US" dirty="0" smtClean="0"/>
              <a:t>User </a:t>
            </a:r>
            <a:r>
              <a:rPr lang="en-US" dirty="0" err="1" smtClean="0"/>
              <a:t>Interaction:Allow</a:t>
            </a:r>
            <a:r>
              <a:rPr lang="en-US" dirty="0" smtClean="0"/>
              <a:t> users to filter data by date ranges, departments, or employee names.</a:t>
            </a:r>
          </a:p>
          <a:p>
            <a:pPr>
              <a:buFont typeface="Wingdings" pitchFamily="2" charset="2"/>
              <a:buChar char="v"/>
            </a:pPr>
            <a:r>
              <a:rPr lang="en-US" dirty="0" smtClean="0"/>
              <a:t>Enable interactive elements such as drill-downs for detailed views and hover-over tooltips for additional </a:t>
            </a:r>
            <a:r>
              <a:rPr lang="en-US" dirty="0" err="1" smtClean="0"/>
              <a:t>informat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09918" y="357166"/>
            <a:ext cx="4784721"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smtClean="0"/>
              <a:t>PROJECT</a:t>
            </a:r>
            <a:r>
              <a:rPr lang="en-IN" sz="3200" spc="5" dirty="0" smtClean="0"/>
              <a:t> </a:t>
            </a:r>
            <a:r>
              <a:rPr sz="3200" spc="-20" smtClean="0"/>
              <a:t>OVERVIEW</a:t>
            </a:r>
            <a:endParaRPr sz="32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238084" y="857232"/>
            <a:ext cx="11787270" cy="5632311"/>
          </a:xfrm>
          <a:prstGeom prst="rect">
            <a:avLst/>
          </a:prstGeom>
          <a:noFill/>
        </p:spPr>
        <p:txBody>
          <a:bodyPr wrap="square" rtlCol="0">
            <a:spAutoFit/>
          </a:bodyPr>
          <a:lstStyle/>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1.Define Objectives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Track and analyze employee attendance patterns.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Identify trends and issues (e.g., frequent absences, tardiness).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Ensure compliance with company policies.</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2. Gather Data</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Collect attendance records (dates, times, employee IDs).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Include data such as absences, tardiness, and overtime.</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3. Choose Visualization Tools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Dashboard Software: Power BI, Tableau, Google Data Studio.</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Charts and Graphs: Line charts, bar graphs, heat maps, pie charts.</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4. Design </a:t>
            </a:r>
            <a:r>
              <a:rPr lang="en-US" sz="2000" dirty="0" err="1" smtClean="0">
                <a:solidFill>
                  <a:srgbClr val="0D0D0D"/>
                </a:solidFill>
                <a:latin typeface="Times New Roman" panose="02020603050405020304" pitchFamily="18" charset="0"/>
                <a:cs typeface="Times New Roman" panose="02020603050405020304" pitchFamily="18" charset="0"/>
              </a:rPr>
              <a:t>Layouta</a:t>
            </a:r>
            <a:r>
              <a:rPr lang="en-US" sz="2000" dirty="0" smtClean="0">
                <a:solidFill>
                  <a:srgbClr val="0D0D0D"/>
                </a:solidFill>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000" dirty="0" smtClean="0">
                <a:solidFill>
                  <a:srgbClr val="0D0D0D"/>
                </a:solidFill>
                <a:latin typeface="Times New Roman" panose="02020603050405020304" pitchFamily="18" charset="0"/>
                <a:cs typeface="Times New Roman" panose="02020603050405020304" pitchFamily="18" charset="0"/>
              </a:rPr>
              <a:t> Dashboard Overview:</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Header: Project Title (e.g., "Employee Attendance Dashboard")</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Date Range Selector: Filter by time period (e.g., weekly, monthly).</a:t>
            </a:r>
          </a:p>
          <a:p>
            <a:pPr marL="914400" lvl="1" indent="-457200"/>
            <a:r>
              <a:rPr lang="en-US" sz="2000" dirty="0" smtClean="0">
                <a:solidFill>
                  <a:srgbClr val="0D0D0D"/>
                </a:solidFill>
                <a:latin typeface="Times New Roman" panose="02020603050405020304" pitchFamily="18" charset="0"/>
                <a:cs typeface="Times New Roman" panose="02020603050405020304" pitchFamily="18" charset="0"/>
              </a:rPr>
              <a:t>b. Key Metrics: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Total Attendance: Total hours worked vs. scheduled.</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Absenteeism Rate: Percentage of absent days.</a:t>
            </a:r>
          </a:p>
          <a:p>
            <a:pPr marL="914400" lvl="1" indent="-457200">
              <a:buFont typeface="Wingdings" pitchFamily="2" charset="2"/>
              <a:buChar char="v"/>
            </a:pPr>
            <a:r>
              <a:rPr lang="en-US" sz="2000" dirty="0" smtClean="0">
                <a:solidFill>
                  <a:srgbClr val="0D0D0D"/>
                </a:solidFill>
                <a:latin typeface="Times New Roman" panose="02020603050405020304" pitchFamily="18" charset="0"/>
                <a:cs typeface="Times New Roman" panose="02020603050405020304" pitchFamily="18" charset="0"/>
              </a:rPr>
              <a:t>Punctuality: Average time of arrival vs. scheduled time.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81224" y="142852"/>
            <a:ext cx="6643734"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 xmlns:a16="http://schemas.microsoft.com/office/drawing/2014/main" id="{2B1AC95D-E282-8FF3-3F94-D7FDC2B1A7D4}"/>
              </a:ext>
            </a:extLst>
          </p:cNvPr>
          <p:cNvSpPr>
            <a:spLocks noChangeArrowheads="1"/>
          </p:cNvSpPr>
          <p:nvPr/>
        </p:nvSpPr>
        <p:spPr bwMode="auto">
          <a:xfrm>
            <a:off x="1095340" y="2500306"/>
            <a:ext cx="87439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452398" y="357167"/>
            <a:ext cx="10501386" cy="6463308"/>
          </a:xfrm>
          <a:prstGeom prst="rect">
            <a:avLst/>
          </a:prstGeom>
        </p:spPr>
        <p:txBody>
          <a:bodyPr wrap="square">
            <a:spAutoFit/>
          </a:bodyPr>
          <a:lstStyle/>
          <a:p>
            <a:pPr marL="342900" indent="-342900">
              <a:buFont typeface="+mj-lt"/>
              <a:buAutoNum type="arabicPeriod"/>
            </a:pPr>
            <a:r>
              <a:rPr lang="en-US" dirty="0" smtClean="0"/>
              <a:t>Define User Needs</a:t>
            </a:r>
          </a:p>
          <a:p>
            <a:pPr marL="342900" indent="-342900">
              <a:buFont typeface="Wingdings" pitchFamily="2" charset="2"/>
              <a:buChar char="q"/>
            </a:pPr>
            <a:r>
              <a:rPr lang="en-US" dirty="0" smtClean="0"/>
              <a:t>Managers: Need to monitor team attendance, track trends, and manage absences.</a:t>
            </a:r>
          </a:p>
          <a:p>
            <a:pPr marL="342900" indent="-342900">
              <a:buFont typeface="Wingdings" pitchFamily="2" charset="2"/>
              <a:buChar char="q"/>
            </a:pPr>
            <a:r>
              <a:rPr lang="en-US" dirty="0" smtClean="0"/>
              <a:t>HR Staff: Need detailed reports on employee attendance for compliance and payroll.</a:t>
            </a:r>
          </a:p>
          <a:p>
            <a:pPr marL="342900" indent="-342900">
              <a:buFont typeface="Wingdings" pitchFamily="2" charset="2"/>
              <a:buChar char="q"/>
            </a:pPr>
            <a:r>
              <a:rPr lang="en-US" dirty="0" smtClean="0"/>
              <a:t>Employees: Need to view their own attendance records and track their punctuality.</a:t>
            </a:r>
          </a:p>
          <a:p>
            <a:pPr marL="342900" indent="-342900"/>
            <a:r>
              <a:rPr lang="en-US" dirty="0" smtClean="0"/>
              <a:t>2. Design User-Friendly Dashboards</a:t>
            </a:r>
          </a:p>
          <a:p>
            <a:pPr marL="342900" indent="-342900">
              <a:buFont typeface="Wingdings" pitchFamily="2" charset="2"/>
              <a:buChar char="Ø"/>
            </a:pPr>
            <a:r>
              <a:rPr lang="en-US" dirty="0" smtClean="0"/>
              <a:t>For Managers</a:t>
            </a:r>
          </a:p>
          <a:p>
            <a:pPr marL="342900" indent="-342900">
              <a:buFont typeface="Wingdings" pitchFamily="2" charset="2"/>
              <a:buChar char="§"/>
            </a:pPr>
            <a:r>
              <a:rPr lang="en-US" dirty="0" smtClean="0"/>
              <a:t>Overview Dashboard:</a:t>
            </a:r>
          </a:p>
          <a:p>
            <a:pPr marL="342900" indent="-342900">
              <a:buFont typeface="Wingdings" pitchFamily="2" charset="2"/>
              <a:buChar char="v"/>
            </a:pPr>
            <a:r>
              <a:rPr lang="en-US" dirty="0" smtClean="0"/>
              <a:t>Attendance Summary: Total hours worked, absences, and tardiness.</a:t>
            </a:r>
          </a:p>
          <a:p>
            <a:pPr marL="342900" indent="-342900">
              <a:buFont typeface="Wingdings" pitchFamily="2" charset="2"/>
              <a:buChar char="v"/>
            </a:pPr>
            <a:r>
              <a:rPr lang="en-US" dirty="0" smtClean="0"/>
              <a:t>Trends Over Time: Line graph showing attendance patterns by month or week.</a:t>
            </a:r>
          </a:p>
          <a:p>
            <a:pPr marL="342900" indent="-342900">
              <a:buFont typeface="Wingdings" pitchFamily="2" charset="2"/>
              <a:buChar char="v"/>
            </a:pPr>
            <a:r>
              <a:rPr lang="en-US" dirty="0" smtClean="0"/>
              <a:t>Department Breakdown: Bar chart showing attendance rates by </a:t>
            </a:r>
            <a:r>
              <a:rPr lang="en-US" dirty="0" err="1" smtClean="0"/>
              <a:t>department.Alerts</a:t>
            </a:r>
            <a:r>
              <a:rPr lang="en-US" dirty="0" smtClean="0"/>
              <a:t>: Notifications for high absenteeism or tardiness.</a:t>
            </a:r>
          </a:p>
          <a:p>
            <a:pPr marL="342900" indent="-342900">
              <a:buFont typeface="Wingdings" pitchFamily="2" charset="2"/>
              <a:buChar char="§"/>
            </a:pPr>
            <a:r>
              <a:rPr lang="en-US" dirty="0" smtClean="0"/>
              <a:t>Interactive Features:</a:t>
            </a:r>
          </a:p>
          <a:p>
            <a:pPr marL="342900" indent="-342900">
              <a:buFont typeface="Wingdings" pitchFamily="2" charset="2"/>
              <a:buChar char="v"/>
            </a:pPr>
            <a:r>
              <a:rPr lang="en-US" dirty="0" smtClean="0"/>
              <a:t>Filter Options: By department, time period, or employee.</a:t>
            </a:r>
          </a:p>
          <a:p>
            <a:pPr marL="342900" indent="-342900">
              <a:buFont typeface="Wingdings" pitchFamily="2" charset="2"/>
              <a:buChar char="v"/>
            </a:pPr>
            <a:r>
              <a:rPr lang="en-US" dirty="0" smtClean="0"/>
              <a:t>Drill-Down Capability: Click on a department or employee for detailed views.</a:t>
            </a:r>
          </a:p>
          <a:p>
            <a:pPr marL="342900" indent="-342900"/>
            <a:r>
              <a:rPr lang="en-US" dirty="0" smtClean="0"/>
              <a:t>For HR Staff</a:t>
            </a:r>
          </a:p>
          <a:p>
            <a:pPr marL="342900" indent="-342900">
              <a:buFont typeface="Wingdings" pitchFamily="2" charset="2"/>
              <a:buChar char="Ø"/>
            </a:pPr>
            <a:r>
              <a:rPr lang="en-US" dirty="0" smtClean="0"/>
              <a:t>Detailed Reporting Dashboard:</a:t>
            </a:r>
          </a:p>
          <a:p>
            <a:pPr marL="342900" indent="-342900">
              <a:buFont typeface="Wingdings" pitchFamily="2" charset="2"/>
              <a:buChar char="v"/>
            </a:pPr>
            <a:r>
              <a:rPr lang="en-US" dirty="0" smtClean="0"/>
              <a:t>Attendance Records: Table with employee names, dates, and reasons for absences.</a:t>
            </a:r>
          </a:p>
          <a:p>
            <a:pPr marL="342900" indent="-342900">
              <a:buFont typeface="Wingdings" pitchFamily="2" charset="2"/>
              <a:buChar char="v"/>
            </a:pPr>
            <a:r>
              <a:rPr lang="en-US" dirty="0" smtClean="0"/>
              <a:t>Compliance Overview: Metrics related to policy adherence.</a:t>
            </a:r>
          </a:p>
          <a:p>
            <a:pPr marL="342900" indent="-342900">
              <a:buFont typeface="Wingdings" pitchFamily="2" charset="2"/>
              <a:buChar char="v"/>
            </a:pPr>
            <a:r>
              <a:rPr lang="en-US" dirty="0" smtClean="0"/>
              <a:t>Absence Patterns: Heat map showing peak absenteeism periods.</a:t>
            </a:r>
          </a:p>
          <a:p>
            <a:pPr marL="342900" indent="-342900">
              <a:buFont typeface="Wingdings" pitchFamily="2" charset="2"/>
              <a:buChar char="v"/>
            </a:pPr>
            <a:r>
              <a:rPr lang="en-US" dirty="0" smtClean="0"/>
              <a:t>Payroll Integration: Attendance data linked with payroll calculations.</a:t>
            </a:r>
          </a:p>
          <a:p>
            <a:pPr marL="342900" indent="-342900">
              <a:buFont typeface="Wingdings" pitchFamily="2" charset="2"/>
              <a:buChar char="§"/>
            </a:pPr>
            <a:r>
              <a:rPr lang="en-US" dirty="0" smtClean="0"/>
              <a:t>Interactive Features:</a:t>
            </a:r>
          </a:p>
          <a:p>
            <a:pPr marL="342900" indent="-342900">
              <a:buFont typeface="Wingdings" pitchFamily="2" charset="2"/>
              <a:buChar char="v"/>
            </a:pPr>
            <a:r>
              <a:rPr lang="en-US" dirty="0" smtClean="0"/>
              <a:t>Export Options: Ability to download reports or charts</a:t>
            </a:r>
          </a:p>
          <a:p>
            <a:pPr marL="342900" indent="-342900">
              <a:buFont typeface="Wingdings" pitchFamily="2" charset="2"/>
              <a:buChar char="v"/>
            </a:pPr>
            <a:r>
              <a:rPr lang="en-US" dirty="0" smtClean="0"/>
              <a:t>Custom Reports: Generate and customize detailed reports based on various criteria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09588" y="28572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 xmlns:a16="http://schemas.microsoft.com/office/drawing/2014/main" id="{7928C0CF-8CAF-8962-63CC-441463760F59}"/>
              </a:ext>
            </a:extLst>
          </p:cNvPr>
          <p:cNvSpPr>
            <a:spLocks noChangeArrowheads="1"/>
          </p:cNvSpPr>
          <p:nvPr/>
        </p:nvSpPr>
        <p:spPr bwMode="auto">
          <a:xfrm>
            <a:off x="3881422" y="1779687"/>
            <a:ext cx="60198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2666976" y="857233"/>
            <a:ext cx="9358378" cy="5632311"/>
          </a:xfrm>
          <a:prstGeom prst="rect">
            <a:avLst/>
          </a:prstGeom>
        </p:spPr>
        <p:txBody>
          <a:bodyPr wrap="square">
            <a:spAutoFit/>
          </a:bodyPr>
          <a:lstStyle/>
          <a:p>
            <a:pPr marL="342900" indent="-342900">
              <a:buFont typeface="+mj-lt"/>
              <a:buAutoNum type="arabicPeriod"/>
            </a:pPr>
            <a:r>
              <a:rPr lang="en-US" dirty="0" smtClean="0"/>
              <a:t>Dashboard Overview:0</a:t>
            </a:r>
          </a:p>
          <a:p>
            <a:pPr marL="342900" indent="-342900">
              <a:buFont typeface="Wingdings" pitchFamily="2" charset="2"/>
              <a:buChar char="v"/>
            </a:pPr>
            <a:r>
              <a:rPr lang="en-US" dirty="0" smtClean="0"/>
              <a:t>Heat Map: Displays attendance patterns over time. Darker colors indicate higher attendance rates, helping identify trends and peak periods.</a:t>
            </a:r>
          </a:p>
          <a:p>
            <a:pPr marL="342900" indent="-342900">
              <a:buFont typeface="Wingdings" pitchFamily="2" charset="2"/>
              <a:buChar char="v"/>
            </a:pPr>
            <a:r>
              <a:rPr lang="en-US" dirty="0" smtClean="0"/>
              <a:t>Bar Chart: Shows monthly or weekly attendance averages. Compare different periods or departments to gauge overall attendance.</a:t>
            </a:r>
          </a:p>
          <a:p>
            <a:pPr marL="342900" indent="-342900">
              <a:buFont typeface="Wingdings" pitchFamily="2" charset="2"/>
              <a:buChar char="v"/>
            </a:pPr>
            <a:r>
              <a:rPr lang="en-US" dirty="0" smtClean="0"/>
              <a:t>Pie Chart: Illustrates the distribution of attendance types (e.g., present, absent, sick leave, vacation).</a:t>
            </a:r>
          </a:p>
          <a:p>
            <a:pPr marL="342900" indent="-342900">
              <a:buAutoNum type="arabicPeriod" startAt="2"/>
            </a:pPr>
            <a:r>
              <a:rPr lang="en-US" dirty="0" smtClean="0"/>
              <a:t>Detailed Reports:</a:t>
            </a:r>
          </a:p>
          <a:p>
            <a:pPr marL="342900" indent="-342900">
              <a:buFont typeface="Wingdings" pitchFamily="2" charset="2"/>
              <a:buChar char="v"/>
            </a:pPr>
            <a:r>
              <a:rPr lang="en-US" dirty="0" smtClean="0"/>
              <a:t>Line Graph: Tracks individual employee attendance over time. Useful for spotting patterns or issues with specific employees.</a:t>
            </a:r>
          </a:p>
          <a:p>
            <a:pPr marL="342900" indent="-342900">
              <a:buFont typeface="Wingdings" pitchFamily="2" charset="2"/>
              <a:buChar char="v"/>
            </a:pPr>
            <a:r>
              <a:rPr lang="en-US" dirty="0" smtClean="0"/>
              <a:t>Attendance Calendar: A calendar view showing daily attendance, including markers for absences and special notes.</a:t>
            </a:r>
          </a:p>
          <a:p>
            <a:pPr marL="342900" indent="-342900">
              <a:buAutoNum type="arabicPeriod" startAt="3"/>
            </a:pPr>
            <a:r>
              <a:rPr lang="en-US" dirty="0" smtClean="0"/>
              <a:t>Alerts and Notifications:</a:t>
            </a:r>
          </a:p>
          <a:p>
            <a:pPr marL="342900" indent="-342900">
              <a:buFont typeface="Wingdings" pitchFamily="2" charset="2"/>
              <a:buChar char="v"/>
            </a:pPr>
            <a:r>
              <a:rPr lang="en-US" dirty="0" smtClean="0"/>
              <a:t>Automated Alerts: Notify managers of unusual attendance patterns, such as frequent absences or tardiness.</a:t>
            </a:r>
          </a:p>
          <a:p>
            <a:pPr marL="342900" indent="-342900"/>
            <a:r>
              <a:rPr lang="en-US" dirty="0" smtClean="0"/>
              <a:t>4.   Interactive </a:t>
            </a:r>
            <a:r>
              <a:rPr lang="en-US" dirty="0" err="1" smtClean="0"/>
              <a:t>Filters:Allow</a:t>
            </a:r>
            <a:r>
              <a:rPr lang="en-US" dirty="0" smtClean="0"/>
              <a:t> users to filter data by department, role, or time period to get more specific insights.</a:t>
            </a:r>
          </a:p>
          <a:p>
            <a:pPr marL="342900" indent="-342900">
              <a:buAutoNum type="arabicPeriod" startAt="5"/>
            </a:pPr>
            <a:r>
              <a:rPr lang="en-US" dirty="0" smtClean="0"/>
              <a:t>Historical Comparisons:</a:t>
            </a:r>
          </a:p>
          <a:p>
            <a:pPr marL="342900" indent="-342900">
              <a:buFont typeface="Wingdings" pitchFamily="2" charset="2"/>
              <a:buChar char="v"/>
            </a:pPr>
            <a:r>
              <a:rPr lang="en-US" dirty="0" smtClean="0"/>
              <a:t>Year-over-Year Analysis: Compare current attendance data with previous years to spot long-term trends.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809588" y="571480"/>
            <a:ext cx="10681335" cy="758190"/>
          </a:xfrm>
        </p:spPr>
        <p:txBody>
          <a:bodyPr/>
          <a:lstStyle/>
          <a:p>
            <a:r>
              <a:rPr lang="en-IN" dirty="0" smtClean="0"/>
              <a:t>Creating Visualizing </a:t>
            </a:r>
            <a:endParaRPr lang="en-IN" dirty="0"/>
          </a:p>
        </p:txBody>
      </p:sp>
      <p:sp>
        <p:nvSpPr>
          <p:cNvPr id="5" name="Rectangle 4"/>
          <p:cNvSpPr/>
          <p:nvPr/>
        </p:nvSpPr>
        <p:spPr>
          <a:xfrm>
            <a:off x="3048000" y="1582341"/>
            <a:ext cx="8191536" cy="4524315"/>
          </a:xfrm>
          <a:prstGeom prst="rect">
            <a:avLst/>
          </a:prstGeom>
        </p:spPr>
        <p:txBody>
          <a:bodyPr wrap="square">
            <a:spAutoFit/>
          </a:bodyPr>
          <a:lstStyle/>
          <a:p>
            <a:pPr marL="342900" indent="-342900">
              <a:buFont typeface="+mj-lt"/>
              <a:buAutoNum type="arabicPeriod"/>
            </a:pPr>
            <a:r>
              <a:rPr lang="en-US" dirty="0" smtClean="0"/>
              <a:t>Choose the Type of Visualization</a:t>
            </a:r>
          </a:p>
          <a:p>
            <a:pPr marL="342900" indent="-342900">
              <a:buFont typeface="Wingdings" pitchFamily="2" charset="2"/>
              <a:buChar char="v"/>
            </a:pPr>
            <a:r>
              <a:rPr lang="en-US" dirty="0" smtClean="0"/>
              <a:t>Bar Chart: Good for showing attendance per employee or per department over time.</a:t>
            </a:r>
          </a:p>
          <a:p>
            <a:pPr marL="342900" indent="-342900">
              <a:buFont typeface="Wingdings" pitchFamily="2" charset="2"/>
              <a:buChar char="v"/>
            </a:pPr>
            <a:r>
              <a:rPr lang="en-US" dirty="0" smtClean="0"/>
              <a:t>Line Graph: Useful for tracking attendance trends over a period.</a:t>
            </a:r>
          </a:p>
          <a:p>
            <a:pPr marL="342900" indent="-342900">
              <a:buFont typeface="Wingdings" pitchFamily="2" charset="2"/>
              <a:buChar char="v"/>
            </a:pPr>
            <a:r>
              <a:rPr lang="en-US" dirty="0" smtClean="0"/>
              <a:t>Heat Map: Shows attendance frequency or patterns in a calendar format.</a:t>
            </a:r>
          </a:p>
          <a:p>
            <a:pPr marL="342900" indent="-342900">
              <a:buFont typeface="Wingdings" pitchFamily="2" charset="2"/>
              <a:buChar char="v"/>
            </a:pPr>
            <a:r>
              <a:rPr lang="en-US" dirty="0" smtClean="0"/>
              <a:t>Pie Chart: Displays attendance distribution by department or role.</a:t>
            </a:r>
          </a:p>
          <a:p>
            <a:pPr marL="342900" indent="-342900"/>
            <a:r>
              <a:rPr lang="en-US" dirty="0" smtClean="0"/>
              <a:t>2. Gather Your Data</a:t>
            </a:r>
          </a:p>
          <a:p>
            <a:pPr marL="342900" indent="-342900"/>
            <a:r>
              <a:rPr lang="en-US" dirty="0" smtClean="0"/>
              <a:t>Ensure you have accurate and up-to-date data. You might need:</a:t>
            </a:r>
          </a:p>
          <a:p>
            <a:pPr marL="342900" indent="-342900">
              <a:buFont typeface="Wingdings" pitchFamily="2" charset="2"/>
              <a:buChar char="v"/>
            </a:pPr>
            <a:r>
              <a:rPr lang="en-US" dirty="0" smtClean="0"/>
              <a:t>Employee names or IDs</a:t>
            </a:r>
          </a:p>
          <a:p>
            <a:pPr marL="342900" indent="-342900">
              <a:buFont typeface="Wingdings" pitchFamily="2" charset="2"/>
              <a:buChar char="v"/>
            </a:pPr>
            <a:r>
              <a:rPr lang="en-US" dirty="0" smtClean="0"/>
              <a:t>Dates of attendance</a:t>
            </a:r>
          </a:p>
          <a:p>
            <a:pPr marL="342900" indent="-342900">
              <a:buFont typeface="Wingdings" pitchFamily="2" charset="2"/>
              <a:buChar char="v"/>
            </a:pPr>
            <a:r>
              <a:rPr lang="en-US" dirty="0" smtClean="0"/>
              <a:t>Hours worked or absences</a:t>
            </a:r>
          </a:p>
          <a:p>
            <a:pPr marL="342900" indent="-342900"/>
            <a:r>
              <a:rPr lang="en-US" dirty="0" smtClean="0"/>
              <a:t>3. Select a Tool</a:t>
            </a:r>
          </a:p>
          <a:p>
            <a:pPr marL="342900" indent="-342900"/>
            <a:r>
              <a:rPr lang="en-US" dirty="0" smtClean="0"/>
              <a:t>You can use various tools to create your visualization:</a:t>
            </a:r>
          </a:p>
          <a:p>
            <a:pPr marL="342900" indent="-342900">
              <a:buFont typeface="Wingdings" pitchFamily="2" charset="2"/>
              <a:buChar char="v"/>
            </a:pPr>
            <a:r>
              <a:rPr lang="en-US" dirty="0" smtClean="0"/>
              <a:t>Excel/Google Sheets: Ideal for basic charts and graphs.</a:t>
            </a:r>
          </a:p>
          <a:p>
            <a:pPr marL="342900" indent="-342900">
              <a:buFont typeface="Wingdings" pitchFamily="2" charset="2"/>
              <a:buChar char="v"/>
            </a:pPr>
            <a:r>
              <a:rPr lang="en-US" dirty="0" smtClean="0"/>
              <a:t>Tableau/Power BI: For more advanced and interactive visualizations.</a:t>
            </a:r>
          </a:p>
          <a:p>
            <a:pPr marL="342900" indent="-342900">
              <a:buFont typeface="Wingdings" pitchFamily="2" charset="2"/>
              <a:buChar char="v"/>
            </a:pPr>
            <a:r>
              <a:rPr lang="en-US" dirty="0" smtClean="0"/>
              <a:t>Google Data Studio: Offers customizable and shareable reports</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95538" y="142852"/>
            <a:ext cx="7551731" cy="386003"/>
          </a:xfrm>
          <a:prstGeom prst="rect">
            <a:avLst/>
          </a:prstGeom>
        </p:spPr>
        <p:txBody>
          <a:bodyPr vert="horz" wrap="square" lIns="0" tIns="16510" rIns="0" bIns="0" rtlCol="0">
            <a:spAutoFit/>
          </a:bodyPr>
          <a:lstStyle/>
          <a:p>
            <a:pPr marL="12700">
              <a:lnSpc>
                <a:spcPct val="100000"/>
              </a:lnSpc>
              <a:spcBef>
                <a:spcPts val="130"/>
              </a:spcBef>
            </a:pPr>
            <a:r>
              <a:rPr lang="en-IN" sz="2400" spc="15" dirty="0" err="1" smtClean="0"/>
              <a:t>Buliding</a:t>
            </a:r>
            <a:r>
              <a:rPr lang="en-IN" sz="2400" spc="15" dirty="0" smtClean="0"/>
              <a:t> The </a:t>
            </a:r>
            <a:r>
              <a:rPr lang="en-IN" sz="2400" spc="15" dirty="0" err="1" smtClean="0"/>
              <a:t>Dashbow</a:t>
            </a:r>
            <a:r>
              <a:rPr lang="en-IN" sz="2400" spc="15" dirty="0" smtClean="0"/>
              <a:t> </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309786" y="500042"/>
            <a:ext cx="9429816" cy="6463308"/>
          </a:xfrm>
          <a:prstGeom prst="rect">
            <a:avLst/>
          </a:prstGeom>
        </p:spPr>
        <p:txBody>
          <a:bodyPr wrap="square">
            <a:spAutoFit/>
          </a:bodyPr>
          <a:lstStyle/>
          <a:p>
            <a:pPr marL="342900" indent="-342900">
              <a:buFont typeface="+mj-lt"/>
              <a:buAutoNum type="arabicPeriod"/>
            </a:pPr>
            <a:r>
              <a:rPr lang="en-US" dirty="0" smtClean="0"/>
              <a:t> Define Objectives and Metrics</a:t>
            </a:r>
          </a:p>
          <a:p>
            <a:pPr marL="342900" indent="-342900">
              <a:buFont typeface="Wingdings" pitchFamily="2" charset="2"/>
              <a:buChar char="v"/>
            </a:pPr>
            <a:r>
              <a:rPr lang="en-US" dirty="0" smtClean="0"/>
              <a:t>Objectives: Determine what you want to achieve (e.g., tracking absences, late arrivals, and overall attendance rates).</a:t>
            </a:r>
          </a:p>
          <a:p>
            <a:pPr marL="342900" indent="-342900">
              <a:buFont typeface="Wingdings" pitchFamily="2" charset="2"/>
              <a:buChar char="v"/>
            </a:pPr>
            <a:r>
              <a:rPr lang="en-US" dirty="0" smtClean="0"/>
              <a:t>Key Metrics:</a:t>
            </a:r>
          </a:p>
          <a:p>
            <a:pPr marL="342900" indent="-342900">
              <a:buFont typeface="Arial" pitchFamily="34" charset="0"/>
              <a:buChar char="•"/>
            </a:pPr>
            <a:r>
              <a:rPr lang="en-US" dirty="0" smtClean="0"/>
              <a:t>Attendance Rate</a:t>
            </a:r>
          </a:p>
          <a:p>
            <a:pPr marL="342900" indent="-342900">
              <a:buFont typeface="Arial" pitchFamily="34" charset="0"/>
              <a:buChar char="•"/>
            </a:pPr>
            <a:r>
              <a:rPr lang="en-US" dirty="0" smtClean="0"/>
              <a:t>Absence Rate</a:t>
            </a:r>
          </a:p>
          <a:p>
            <a:pPr marL="342900" indent="-342900">
              <a:buFont typeface="Arial" pitchFamily="34" charset="0"/>
              <a:buChar char="•"/>
            </a:pPr>
            <a:r>
              <a:rPr lang="en-US" dirty="0" smtClean="0"/>
              <a:t>Late Arrivals</a:t>
            </a:r>
          </a:p>
          <a:p>
            <a:pPr marL="342900" indent="-342900">
              <a:buFont typeface="Arial" pitchFamily="34" charset="0"/>
              <a:buChar char="•"/>
            </a:pPr>
            <a:r>
              <a:rPr lang="en-US" dirty="0" smtClean="0"/>
              <a:t>Employee Attendance History</a:t>
            </a:r>
          </a:p>
          <a:p>
            <a:pPr marL="342900" indent="-342900">
              <a:buFont typeface="Arial" pitchFamily="34" charset="0"/>
              <a:buChar char="•"/>
            </a:pPr>
            <a:r>
              <a:rPr lang="en-US" dirty="0" smtClean="0"/>
              <a:t>Department-wise Attendance</a:t>
            </a:r>
          </a:p>
          <a:p>
            <a:pPr marL="342900" indent="-342900">
              <a:buFont typeface="Arial" pitchFamily="34" charset="0"/>
              <a:buChar char="•"/>
            </a:pPr>
            <a:r>
              <a:rPr lang="en-US" dirty="0" smtClean="0"/>
              <a:t>Attendance Trends Over Time</a:t>
            </a:r>
          </a:p>
          <a:p>
            <a:pPr marL="342900" indent="-342900">
              <a:buFont typeface="Arial" pitchFamily="34" charset="0"/>
              <a:buChar char="•"/>
            </a:pPr>
            <a:r>
              <a:rPr lang="en-US" dirty="0" smtClean="0"/>
              <a:t>2. Data Collection</a:t>
            </a:r>
          </a:p>
          <a:p>
            <a:pPr marL="342900" indent="-342900">
              <a:buFont typeface="Wingdings" pitchFamily="2" charset="2"/>
              <a:buChar char="v"/>
            </a:pPr>
            <a:r>
              <a:rPr lang="en-US" dirty="0" smtClean="0"/>
              <a:t>Data Sources: Employee attendance logs, timekeeping systems, HR databases.</a:t>
            </a:r>
          </a:p>
          <a:p>
            <a:pPr marL="342900" indent="-342900">
              <a:buFont typeface="Wingdings" pitchFamily="2" charset="2"/>
              <a:buChar char="v"/>
            </a:pPr>
            <a:r>
              <a:rPr lang="en-US" dirty="0" smtClean="0"/>
              <a:t>Data Points: Employee ID, Name, Date, Check-in Time, Check-out Time, Absence Type (sick leave, vacation, etc.).</a:t>
            </a:r>
          </a:p>
          <a:p>
            <a:pPr marL="342900" indent="-342900"/>
            <a:r>
              <a:rPr lang="en-US" dirty="0" smtClean="0"/>
              <a:t>3. Choose Your Tools</a:t>
            </a:r>
          </a:p>
          <a:p>
            <a:pPr marL="342900" indent="-342900">
              <a:buFont typeface="Wingdings" pitchFamily="2" charset="2"/>
              <a:buChar char="v"/>
            </a:pPr>
            <a:r>
              <a:rPr lang="en-US" dirty="0" smtClean="0"/>
              <a:t>Software Options: Microsoft Power BI, Tableau, Google Data Studio, Excel.</a:t>
            </a:r>
          </a:p>
          <a:p>
            <a:pPr marL="342900" indent="-342900">
              <a:buFont typeface="Wingdings" pitchFamily="2" charset="2"/>
              <a:buChar char="v"/>
            </a:pPr>
            <a:r>
              <a:rPr lang="en-US" dirty="0" smtClean="0"/>
              <a:t>Integration: Ensure the tool can integrate with your data sources.</a:t>
            </a:r>
          </a:p>
          <a:p>
            <a:pPr marL="342900" indent="-342900"/>
            <a:r>
              <a:rPr lang="en-US" dirty="0" smtClean="0"/>
              <a:t>4. Design the Dashboard Layout</a:t>
            </a:r>
          </a:p>
          <a:p>
            <a:pPr marL="342900" indent="-342900">
              <a:buFont typeface="Wingdings" pitchFamily="2" charset="2"/>
              <a:buChar char="v"/>
            </a:pPr>
            <a:r>
              <a:rPr lang="en-US" dirty="0" smtClean="0"/>
              <a:t>Overview </a:t>
            </a:r>
            <a:r>
              <a:rPr lang="en-US" dirty="0" err="1" smtClean="0"/>
              <a:t>Section:Attendance</a:t>
            </a:r>
            <a:r>
              <a:rPr lang="en-US" dirty="0" smtClean="0"/>
              <a:t> Summary: Total attendance, number of absences, and average attendance rate.</a:t>
            </a:r>
          </a:p>
          <a:p>
            <a:pPr marL="342900" indent="-342900">
              <a:buFont typeface="Wingdings" pitchFamily="2" charset="2"/>
              <a:buChar char="v"/>
            </a:pPr>
            <a:r>
              <a:rPr lang="en-US" dirty="0" smtClean="0"/>
              <a:t>Visualizations:</a:t>
            </a:r>
          </a:p>
          <a:p>
            <a:pPr marL="342900" indent="-342900">
              <a:buFont typeface="Wingdings" pitchFamily="2" charset="2"/>
              <a:buChar char="v"/>
            </a:pPr>
            <a:r>
              <a:rPr lang="en-US" dirty="0" smtClean="0"/>
              <a:t>Line Chart: Trends in attendance over time (daily, weekly, monthly)</a:t>
            </a:r>
          </a:p>
          <a:p>
            <a:pPr marL="342900" indent="-342900">
              <a:buFont typeface="Wingdings" pitchFamily="2" charset="2"/>
              <a:buChar char="v"/>
            </a:pPr>
            <a:r>
              <a:rPr lang="en-US" dirty="0" smtClean="0"/>
              <a:t>.Bar Chart: Absences and late arrivals by department or team.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1486</Words>
  <Application>Microsoft Office PowerPoint</Application>
  <PresentationFormat>Custom</PresentationFormat>
  <Paragraphs>183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vt:lpstr>
      <vt:lpstr>PROJECT TITLE</vt:lpstr>
      <vt:lpstr>AGENDA</vt:lpstr>
      <vt:lpstr>PROBLEM STATEMENT</vt:lpstr>
      <vt:lpstr>PROJECT OVERVIEW</vt:lpstr>
      <vt:lpstr>WHO ARE THE END USERS?</vt:lpstr>
      <vt:lpstr>OUR SOLUTION AND ITS VALUE PROPOSITION</vt:lpstr>
      <vt:lpstr>Creating Visualizing </vt:lpstr>
      <vt:lpstr>Buliding The Dashbow </vt:lpstr>
      <vt:lpstr>Review and refine </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sivaranjani suyambulingam</cp:lastModifiedBy>
  <cp:revision>33</cp:revision>
  <dcterms:created xsi:type="dcterms:W3CDTF">2024-03-29T15:07:22Z</dcterms:created>
  <dcterms:modified xsi:type="dcterms:W3CDTF">2024-08-31T11:43:11Z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