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7" r:id="rId4"/>
    <p:sldId id="280" r:id="rId5"/>
    <p:sldId id="281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3" r:id="rId15"/>
    <p:sldId id="284" r:id="rId16"/>
    <p:sldId id="285" r:id="rId17"/>
    <p:sldId id="274" r:id="rId18"/>
    <p:sldId id="279" r:id="rId19"/>
    <p:sldId id="278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552" y="3496055"/>
            <a:ext cx="6396228" cy="22463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3773" y="373125"/>
            <a:ext cx="3616452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235" y="2100401"/>
            <a:ext cx="7615529" cy="354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61.png"/><Relationship Id="rId5" Type="http://schemas.openxmlformats.org/officeDocument/2006/relationships/image" Target="../media/image56.png"/><Relationship Id="rId10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1447800"/>
            <a:ext cx="7001509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892810" algn="l">
              <a:lnSpc>
                <a:spcPts val="4320"/>
              </a:lnSpc>
              <a:spcBef>
                <a:spcPts val="640"/>
              </a:spcBef>
              <a:tabLst>
                <a:tab pos="1697989" algn="l"/>
                <a:tab pos="3790950" algn="l"/>
                <a:tab pos="5314315" algn="l"/>
              </a:tabLst>
            </a:pPr>
            <a:r>
              <a:rPr sz="4000" spc="350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PRESENTATION	</a:t>
            </a:r>
            <a:r>
              <a:rPr sz="4000" spc="325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ON </a:t>
            </a:r>
            <a:r>
              <a:rPr sz="4000" spc="330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 </a:t>
            </a:r>
            <a:r>
              <a:rPr lang="en-IN" sz="4000" spc="330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  </a:t>
            </a:r>
            <a:r>
              <a:rPr sz="4000" spc="315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SPA</a:t>
            </a:r>
            <a:r>
              <a:rPr sz="4000" spc="455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M</a:t>
            </a:r>
            <a:r>
              <a:rPr sz="4000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	</a:t>
            </a:r>
            <a:r>
              <a:rPr lang="en-IN" sz="4000" spc="565" dirty="0">
                <a:effectLst>
                  <a:glow rad="101600">
                    <a:schemeClr val="bg1">
                      <a:lumMod val="65000"/>
                      <a:alpha val="60000"/>
                    </a:schemeClr>
                  </a:glow>
                </a:effectLst>
              </a:rPr>
              <a:t>SMS CLASSIFIER</a:t>
            </a:r>
            <a:endParaRPr sz="4000" dirty="0">
              <a:effectLst>
                <a:glow rad="101600">
                  <a:schemeClr val="bg1">
                    <a:lumMod val="65000"/>
                    <a:alpha val="60000"/>
                  </a:schemeClr>
                </a:glo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2DA8D-B903-48BB-B530-FF363F7B38D5}"/>
              </a:ext>
            </a:extLst>
          </p:cNvPr>
          <p:cNvSpPr txBox="1"/>
          <p:nvPr/>
        </p:nvSpPr>
        <p:spPr>
          <a:xfrm>
            <a:off x="6324600" y="4343400"/>
            <a:ext cx="22778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HARINI KK</a:t>
            </a:r>
          </a:p>
          <a:p>
            <a:r>
              <a:rPr lang="en-IN" sz="2400" dirty="0">
                <a:solidFill>
                  <a:schemeClr val="bg1"/>
                </a:solidFill>
              </a:rPr>
              <a:t>DIVYA VM</a:t>
            </a:r>
          </a:p>
          <a:p>
            <a:r>
              <a:rPr lang="en-IN" sz="2400" dirty="0">
                <a:solidFill>
                  <a:schemeClr val="bg1"/>
                </a:solidFill>
              </a:rPr>
              <a:t>DIVYABHARATHI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94B825-8E0F-41D7-A802-2DDB4934CBCA}"/>
              </a:ext>
            </a:extLst>
          </p:cNvPr>
          <p:cNvSpPr txBox="1"/>
          <p:nvPr/>
        </p:nvSpPr>
        <p:spPr>
          <a:xfrm>
            <a:off x="6324600" y="3733800"/>
            <a:ext cx="2317301" cy="461665"/>
          </a:xfrm>
          <a:prstGeom prst="rect">
            <a:avLst/>
          </a:prstGeom>
          <a:noFill/>
          <a:effectLst>
            <a:glow rad="1397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</p:txBody>
      </p:sp>
      <p:pic>
        <p:nvPicPr>
          <p:cNvPr id="4098" name="Picture 2" descr="Spam SMS detection system - from Skyfi Labs">
            <a:extLst>
              <a:ext uri="{FF2B5EF4-FFF2-40B4-BE49-F238E27FC236}">
                <a16:creationId xmlns:a16="http://schemas.microsoft.com/office/drawing/2014/main" id="{0ABB6BCC-3941-417E-AB2C-987731F93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304" y="3510716"/>
            <a:ext cx="3505200" cy="225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7216" y="851916"/>
            <a:ext cx="6494145" cy="970915"/>
            <a:chOff x="1347216" y="851916"/>
            <a:chExt cx="6494145" cy="970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7216" y="851916"/>
              <a:ext cx="2275332" cy="970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380" y="851916"/>
              <a:ext cx="4800600" cy="9707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9691" y="960247"/>
            <a:ext cx="59372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5610" algn="l"/>
                <a:tab pos="2491740" algn="l"/>
                <a:tab pos="3604260" algn="l"/>
              </a:tabLst>
            </a:pPr>
            <a:r>
              <a:rPr spc="405" dirty="0"/>
              <a:t>SCOPE	</a:t>
            </a:r>
            <a:r>
              <a:rPr spc="390" dirty="0"/>
              <a:t>OF	</a:t>
            </a:r>
            <a:r>
              <a:rPr spc="335" dirty="0"/>
              <a:t>THE	</a:t>
            </a:r>
            <a:r>
              <a:rPr spc="415" dirty="0"/>
              <a:t>PROJECT: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23316" y="2078735"/>
            <a:ext cx="7741920" cy="3281679"/>
            <a:chOff x="623316" y="2078735"/>
            <a:chExt cx="7741920" cy="328167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16" y="2103119"/>
              <a:ext cx="417576" cy="54254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8" y="2078735"/>
              <a:ext cx="7120128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8" y="2444495"/>
              <a:ext cx="3262884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16" y="2961131"/>
              <a:ext cx="417576" cy="542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248" y="2936747"/>
              <a:ext cx="7523988" cy="579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248" y="3302507"/>
              <a:ext cx="3538728" cy="579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16" y="3820667"/>
              <a:ext cx="417576" cy="5425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248" y="3796283"/>
              <a:ext cx="4236720" cy="579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7448" y="3796283"/>
              <a:ext cx="420624" cy="579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16" y="4312919"/>
              <a:ext cx="417576" cy="542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1248" y="4288535"/>
              <a:ext cx="4504944" cy="579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316" y="4805171"/>
              <a:ext cx="417576" cy="5425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248" y="4780787"/>
              <a:ext cx="4876800" cy="5791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7527" y="4780787"/>
              <a:ext cx="420624" cy="5791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4235" y="2088172"/>
            <a:ext cx="7359650" cy="3094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provides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sensitivity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client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adapts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well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future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techniques.</a:t>
            </a:r>
            <a:endParaRPr sz="2000">
              <a:latin typeface="Cambria"/>
              <a:cs typeface="Cambria"/>
            </a:endParaRPr>
          </a:p>
          <a:p>
            <a:pPr marL="241300" marR="5080" indent="-228600">
              <a:lnSpc>
                <a:spcPct val="12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considers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complete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message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instead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single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words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respect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its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organization.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increases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Security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Control.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reduces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Administration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Costs.</a:t>
            </a:r>
            <a:endParaRPr sz="20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also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reduce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Network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Resource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Costs.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040" y="851916"/>
            <a:ext cx="2452116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0770" y="960247"/>
            <a:ext cx="18961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15" dirty="0"/>
              <a:t>OUTPUT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648" y="2078735"/>
            <a:ext cx="7571740" cy="3281679"/>
            <a:chOff x="612648" y="2078735"/>
            <a:chExt cx="7571740" cy="328167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036" y="2078735"/>
              <a:ext cx="7429500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8016" y="2078735"/>
              <a:ext cx="435864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48" y="2444495"/>
              <a:ext cx="5704332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6459" y="2444495"/>
              <a:ext cx="420624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648" y="2936747"/>
              <a:ext cx="5704332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648" y="3430523"/>
              <a:ext cx="7420356" cy="5791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648" y="3796283"/>
              <a:ext cx="1266444" cy="5791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648" y="4288535"/>
              <a:ext cx="2217420" cy="5791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648" y="4780787"/>
              <a:ext cx="519683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812" y="4780787"/>
              <a:ext cx="435863" cy="57912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7156" y="4780787"/>
              <a:ext cx="2217420" cy="5791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4235" y="2088172"/>
            <a:ext cx="7246620" cy="3127138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585"/>
              </a:spcBef>
              <a:tabLst>
                <a:tab pos="1731010" algn="l"/>
              </a:tabLst>
            </a:pP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Any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external	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lang="en-IN" sz="2000" spc="8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detected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classified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as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e-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000" spc="10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So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will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aware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such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10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2943860" algn="l"/>
              </a:tabLst>
            </a:pP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Mails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classified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into	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50" dirty="0">
                <a:solidFill>
                  <a:srgbClr val="FFFFFF"/>
                </a:solidFill>
                <a:latin typeface="Cambria"/>
                <a:cs typeface="Cambria"/>
              </a:rPr>
              <a:t>ham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classified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calculated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accuracy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as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99.18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Cambria"/>
                <a:cs typeface="Cambria"/>
              </a:rPr>
              <a:t>%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Recall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=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ambria"/>
                <a:cs typeface="Cambria"/>
              </a:rPr>
              <a:t>99.07%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F-measure=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99.53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F7785-A02C-44B6-9761-AA856B23FD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6"/>
          <a:stretch/>
        </p:blipFill>
        <p:spPr>
          <a:xfrm>
            <a:off x="156050" y="2330040"/>
            <a:ext cx="4324954" cy="2648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0DABA-DB35-453F-91C2-E4AC96BD9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75" y="2328868"/>
            <a:ext cx="4296375" cy="2648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9EFE0-E5E2-4D32-BFC3-9D72F3740E0B}"/>
              </a:ext>
            </a:extLst>
          </p:cNvPr>
          <p:cNvSpPr txBox="1"/>
          <p:nvPr/>
        </p:nvSpPr>
        <p:spPr>
          <a:xfrm>
            <a:off x="2992240" y="1066800"/>
            <a:ext cx="3269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 screen</a:t>
            </a:r>
            <a:endParaRPr lang="en-IN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08431"/>
            <a:ext cx="3886200" cy="57713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397763"/>
            <a:ext cx="3700272" cy="5745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990600"/>
            <a:ext cx="3005328" cy="47518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Block SMS Spam on iOS 11 | NDTV Gadgets 360">
            <a:extLst>
              <a:ext uri="{FF2B5EF4-FFF2-40B4-BE49-F238E27FC236}">
                <a16:creationId xmlns:a16="http://schemas.microsoft.com/office/drawing/2014/main" id="{94A97AA5-FE65-4D0B-BA84-EF5857E81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r="24000"/>
          <a:stretch/>
        </p:blipFill>
        <p:spPr bwMode="auto">
          <a:xfrm>
            <a:off x="2286000" y="832521"/>
            <a:ext cx="4800600" cy="519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2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uecaller ios 10 callkit">
            <a:extLst>
              <a:ext uri="{FF2B5EF4-FFF2-40B4-BE49-F238E27FC236}">
                <a16:creationId xmlns:a16="http://schemas.microsoft.com/office/drawing/2014/main" id="{48D1E80B-E0CB-4ECC-A8DA-C3FCD655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38250"/>
            <a:ext cx="77152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5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7521" y="1656588"/>
            <a:ext cx="3596639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5016" y="1815592"/>
            <a:ext cx="30416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 dirty="0"/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9855" y="2895600"/>
            <a:ext cx="74269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2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  <a:tab pos="4562475" algn="l"/>
              </a:tabLst>
            </a:pP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able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classify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8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as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5" dirty="0">
                <a:solidFill>
                  <a:srgbClr val="FFFFFF"/>
                </a:solidFill>
                <a:latin typeface="Cambria"/>
                <a:cs typeface="Cambria"/>
              </a:rPr>
              <a:t>ham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With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high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number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8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lang="en-IN" sz="2000" spc="8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lots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if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people</a:t>
            </a:r>
            <a:r>
              <a:rPr lang="en-IN"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system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will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difficult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handle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all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possible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9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lang="en-IN" sz="2000" spc="9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our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deals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with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only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limited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amount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corpus.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627D-A70F-41DB-90D9-95C4E19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90052"/>
            <a:ext cx="3616452" cy="543560"/>
          </a:xfrm>
        </p:spPr>
        <p:txBody>
          <a:bodyPr/>
          <a:lstStyle/>
          <a:p>
            <a:r>
              <a:rPr lang="en-IN" spc="440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5455-938F-48D0-8EA3-2B722B24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235" y="2100401"/>
            <a:ext cx="7615529" cy="3323987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[1]. S. M. </a:t>
            </a:r>
            <a:r>
              <a:rPr lang="en-I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Abdulhamid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et al., “A Review on Mobile SMS Spam Filtering Techniques,” in IEEE Access, vol.5.</a:t>
            </a:r>
          </a:p>
          <a:p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[2]. JOUR Lota, </a:t>
            </a:r>
            <a:r>
              <a:rPr lang="en-IN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Lutfun</a:t>
            </a:r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Hossain, “A Systematic Literature Review on SMS Spam Detection Techniques”, International Journal of Information Technology and Computer Science. </a:t>
            </a:r>
          </a:p>
          <a:p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[3]. CHAP, Choudhary, Neelam, Jain, Ankit, “Towards Filtering of SMS Spam Messages Using Machine Learning Based Techniques”. </a:t>
            </a:r>
          </a:p>
          <a:p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[4]. “SMS Spam Detection using Machine Learning Approach”, Houshmand Shirani-mehr,2013.</a:t>
            </a:r>
          </a:p>
        </p:txBody>
      </p:sp>
    </p:spTree>
    <p:extLst>
      <p:ext uri="{BB962C8B-B14F-4D97-AF65-F5344CB8AC3E}">
        <p14:creationId xmlns:p14="http://schemas.microsoft.com/office/powerpoint/2010/main" val="1451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1638-252A-405C-A49B-B01B83DB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100" y="2667000"/>
            <a:ext cx="5257800" cy="1107996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1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3774" y="1447800"/>
            <a:ext cx="3616452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spc="270" dirty="0"/>
              <a:t>INTRODUCTION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62000" y="2568892"/>
            <a:ext cx="7866380" cy="17202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2120900" algn="l"/>
              </a:tabLst>
            </a:pPr>
            <a:r>
              <a:rPr sz="1900" spc="125" dirty="0">
                <a:solidFill>
                  <a:srgbClr val="FFFFFF"/>
                </a:solidFill>
                <a:latin typeface="Cambria"/>
                <a:cs typeface="Cambria"/>
              </a:rPr>
              <a:t>Spam </a:t>
            </a:r>
            <a:r>
              <a:rPr lang="en-IN" sz="1900" spc="6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19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lang="en-IN" sz="19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5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19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Cambria"/>
                <a:cs typeface="Cambria"/>
              </a:rPr>
              <a:t>not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Cambria"/>
                <a:cs typeface="Cambria"/>
              </a:rPr>
              <a:t>only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annoying</a:t>
            </a:r>
            <a:r>
              <a:rPr sz="19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but</a:t>
            </a:r>
            <a:r>
              <a:rPr sz="19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45" dirty="0">
                <a:solidFill>
                  <a:srgbClr val="FFFFFF"/>
                </a:solidFill>
                <a:latin typeface="Cambria"/>
                <a:cs typeface="Cambria"/>
              </a:rPr>
              <a:t>also</a:t>
            </a:r>
            <a:r>
              <a:rPr sz="19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dangerous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consumers.</a:t>
            </a:r>
            <a:endParaRPr sz="1900" dirty="0">
              <a:latin typeface="Cambria"/>
              <a:cs typeface="Cambria"/>
            </a:endParaRPr>
          </a:p>
          <a:p>
            <a:pPr marL="12700" marR="5080" algn="just">
              <a:lnSpc>
                <a:spcPct val="110000"/>
              </a:lnSpc>
              <a:spcBef>
                <a:spcPts val="994"/>
              </a:spcBef>
            </a:pPr>
            <a:r>
              <a:rPr sz="1900" spc="125" dirty="0">
                <a:solidFill>
                  <a:srgbClr val="FFFFFF"/>
                </a:solidFill>
                <a:latin typeface="Cambria"/>
                <a:cs typeface="Cambria"/>
              </a:rPr>
              <a:t>Spam </a:t>
            </a:r>
            <a:r>
              <a:rPr lang="en-IN" sz="1900" spc="6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60" dirty="0">
                <a:solidFill>
                  <a:srgbClr val="FFFFFF"/>
                </a:solidFill>
                <a:latin typeface="Cambria"/>
                <a:cs typeface="Cambria"/>
              </a:rPr>
              <a:t>are 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message </a:t>
            </a:r>
            <a:r>
              <a:rPr sz="1900" spc="60" dirty="0">
                <a:solidFill>
                  <a:srgbClr val="FFFFFF"/>
                </a:solidFill>
                <a:latin typeface="Cambria"/>
                <a:cs typeface="Cambria"/>
              </a:rPr>
              <a:t>randomly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 sent </a:t>
            </a:r>
            <a:r>
              <a:rPr sz="1900" spc="1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multiple </a:t>
            </a:r>
            <a:r>
              <a:rPr sz="1900" spc="45" dirty="0">
                <a:solidFill>
                  <a:srgbClr val="FFFFFF"/>
                </a:solidFill>
                <a:latin typeface="Cambria"/>
                <a:cs typeface="Cambria"/>
              </a:rPr>
              <a:t>addressees </a:t>
            </a:r>
            <a:r>
              <a:rPr sz="1900" spc="35" dirty="0">
                <a:solidFill>
                  <a:srgbClr val="FFFFFF"/>
                </a:solidFill>
                <a:latin typeface="Cambria"/>
                <a:cs typeface="Cambria"/>
              </a:rPr>
              <a:t>by </a:t>
            </a:r>
            <a:r>
              <a:rPr sz="1900" spc="90" dirty="0">
                <a:solidFill>
                  <a:srgbClr val="FFFFFF"/>
                </a:solidFill>
                <a:latin typeface="Cambria"/>
                <a:cs typeface="Cambria"/>
              </a:rPr>
              <a:t>all </a:t>
            </a:r>
            <a:r>
              <a:rPr sz="19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40" dirty="0">
                <a:solidFill>
                  <a:srgbClr val="FFFFFF"/>
                </a:solidFill>
                <a:latin typeface="Cambria"/>
                <a:cs typeface="Cambria"/>
              </a:rPr>
              <a:t>sorts </a:t>
            </a:r>
            <a:r>
              <a:rPr sz="1900" spc="-5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groups,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but </a:t>
            </a:r>
            <a:r>
              <a:rPr sz="1900" spc="50" dirty="0">
                <a:solidFill>
                  <a:srgbClr val="FFFFFF"/>
                </a:solidFill>
                <a:latin typeface="Cambria"/>
                <a:cs typeface="Cambria"/>
              </a:rPr>
              <a:t>mostly </a:t>
            </a:r>
            <a:r>
              <a:rPr sz="1900" spc="75" dirty="0">
                <a:solidFill>
                  <a:srgbClr val="FFFFFF"/>
                </a:solidFill>
                <a:latin typeface="Cambria"/>
                <a:cs typeface="Cambria"/>
              </a:rPr>
              <a:t>lazy </a:t>
            </a: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advertisers </a:t>
            </a:r>
            <a:r>
              <a:rPr sz="1900" spc="8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criminals </a:t>
            </a:r>
            <a:r>
              <a:rPr sz="1900" spc="15" dirty="0">
                <a:solidFill>
                  <a:srgbClr val="FFFFFF"/>
                </a:solidFill>
                <a:latin typeface="Cambria"/>
                <a:cs typeface="Cambria"/>
              </a:rPr>
              <a:t>who </a:t>
            </a:r>
            <a:r>
              <a:rPr sz="1900" spc="60" dirty="0">
                <a:solidFill>
                  <a:srgbClr val="FFFFFF"/>
                </a:solidFill>
                <a:latin typeface="Cambria"/>
                <a:cs typeface="Cambria"/>
              </a:rPr>
              <a:t>wish </a:t>
            </a:r>
            <a:r>
              <a:rPr sz="1900" spc="10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19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lead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30" dirty="0">
                <a:solidFill>
                  <a:srgbClr val="FFFFFF"/>
                </a:solidFill>
                <a:latin typeface="Cambria"/>
                <a:cs typeface="Cambria"/>
              </a:rPr>
              <a:t>you</a:t>
            </a:r>
            <a:r>
              <a:rPr sz="19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9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75" dirty="0">
                <a:solidFill>
                  <a:srgbClr val="FFFFFF"/>
                </a:solidFill>
                <a:latin typeface="Cambria"/>
                <a:cs typeface="Cambria"/>
              </a:rPr>
              <a:t>phishing</a:t>
            </a:r>
            <a:r>
              <a:rPr sz="19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70" dirty="0">
                <a:solidFill>
                  <a:srgbClr val="FFFFFF"/>
                </a:solidFill>
                <a:latin typeface="Cambria"/>
                <a:cs typeface="Cambria"/>
              </a:rPr>
              <a:t>sites.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pam?• Spam is the use of electronic messaging systems to send  unsolicited bulk messages, especially             ...">
            <a:extLst>
              <a:ext uri="{FF2B5EF4-FFF2-40B4-BE49-F238E27FC236}">
                <a16:creationId xmlns:a16="http://schemas.microsoft.com/office/drawing/2014/main" id="{425F129A-50EC-472A-8FE1-3714D0643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4" r="10085" b="10628"/>
          <a:stretch/>
        </p:blipFill>
        <p:spPr bwMode="auto">
          <a:xfrm>
            <a:off x="2971800" y="2590800"/>
            <a:ext cx="5629275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55072-2D2A-4630-99FD-495AD0B7072C}"/>
              </a:ext>
            </a:extLst>
          </p:cNvPr>
          <p:cNvSpPr txBox="1"/>
          <p:nvPr/>
        </p:nvSpPr>
        <p:spPr>
          <a:xfrm>
            <a:off x="990600" y="12954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Any SMS that is irrelevant with respect to our interests, opposes a threat to us and our well being, or consumes our time can be regarded as a spam SMS.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C7D37-9834-429A-ACBF-DC56B7C1E408}"/>
              </a:ext>
            </a:extLst>
          </p:cNvPr>
          <p:cNvSpPr txBox="1"/>
          <p:nvPr/>
        </p:nvSpPr>
        <p:spPr>
          <a:xfrm>
            <a:off x="3276600" y="619184"/>
            <a:ext cx="297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SMS SPAM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roduction&#10;3&#10;Incoming SMS&#10;Spam SMS&#10;SMS&#10; ">
            <a:extLst>
              <a:ext uri="{FF2B5EF4-FFF2-40B4-BE49-F238E27FC236}">
                <a16:creationId xmlns:a16="http://schemas.microsoft.com/office/drawing/2014/main" id="{922DFF4A-7AB1-4D17-B960-C626E47D8F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3"/>
          <a:stretch/>
        </p:blipFill>
        <p:spPr bwMode="auto">
          <a:xfrm>
            <a:off x="886051" y="1981200"/>
            <a:ext cx="7371898" cy="34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3660-9750-4367-AA5A-ABB898A6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73125"/>
            <a:ext cx="5029199" cy="1569660"/>
          </a:xfrm>
        </p:spPr>
        <p:txBody>
          <a:bodyPr/>
          <a:lstStyle/>
          <a:p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WIDESPREAD USE OF TEXT (SMS) MESSAGING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33EC3-6A07-4D25-B6BB-DECF4856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235" y="2100401"/>
            <a:ext cx="7615529" cy="2462213"/>
          </a:xfrm>
        </p:spPr>
        <p:txBody>
          <a:bodyPr/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❖ Billions of mobile phone users send trillions of text messages daily.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❖ The annual worldwide SMS traffic had risen to over 6. 8 trillion all over the world at the end of 2010. </a:t>
            </a:r>
          </a:p>
          <a:p>
            <a:endParaRPr lang="en-US" sz="2000" b="0" i="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❖ Although the use of real-time messaging applications tends to surpass the preference of SMS usage nowadays, communication via SMS is still widely used throughout the world.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0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851916"/>
            <a:ext cx="6269735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0944" y="960247"/>
            <a:ext cx="5715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4325" algn="l"/>
                <a:tab pos="2940050" algn="l"/>
              </a:tabLst>
            </a:pPr>
            <a:r>
              <a:rPr spc="270" dirty="0"/>
              <a:t>NAÏVE	</a:t>
            </a:r>
            <a:r>
              <a:rPr spc="315" dirty="0"/>
              <a:t>BAYS	</a:t>
            </a:r>
            <a:r>
              <a:rPr spc="370" dirty="0"/>
              <a:t>CLASSIFIER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2648" y="2078735"/>
            <a:ext cx="7324725" cy="3154680"/>
            <a:chOff x="612648" y="2078735"/>
            <a:chExt cx="7324725" cy="31546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648" y="2078735"/>
              <a:ext cx="510539" cy="5791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2078735"/>
              <a:ext cx="1077468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9615" y="2078735"/>
              <a:ext cx="5701284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648" y="2444495"/>
              <a:ext cx="7309104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648" y="2810255"/>
              <a:ext cx="2398776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60904" y="2810255"/>
              <a:ext cx="1359408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2648" y="3302507"/>
              <a:ext cx="4966716" cy="579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648" y="3796283"/>
              <a:ext cx="4072128" cy="5791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34256" y="3796283"/>
              <a:ext cx="435863" cy="5791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00" y="3796283"/>
              <a:ext cx="2054352" cy="579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2648" y="4288535"/>
              <a:ext cx="7324344" cy="5791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2648" y="4654295"/>
              <a:ext cx="1331976" cy="5791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64235" y="2088172"/>
            <a:ext cx="6928484" cy="2968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20100"/>
              </a:lnSpc>
              <a:spcBef>
                <a:spcPts val="100"/>
              </a:spcBef>
            </a:pP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Simple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probabilistic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classifier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calculates 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set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0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probabilities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counting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frequency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combination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000" spc="-4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values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given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dataset.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Represent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vector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feature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very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useful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classify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properly</a:t>
            </a:r>
            <a:endParaRPr sz="2000" dirty="0">
              <a:latin typeface="Cambria"/>
              <a:cs typeface="Cambria"/>
            </a:endParaRPr>
          </a:p>
          <a:p>
            <a:pPr marL="12700" marR="5080">
              <a:lnSpc>
                <a:spcPct val="120000"/>
              </a:lnSpc>
              <a:spcBef>
                <a:spcPts val="1000"/>
              </a:spcBef>
            </a:pP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precision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recall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method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known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very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effective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8779" y="851916"/>
            <a:ext cx="5849112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1255" y="960247"/>
            <a:ext cx="52959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3955" algn="l"/>
              </a:tabLst>
            </a:pPr>
            <a:r>
              <a:rPr spc="315" dirty="0"/>
              <a:t>PROBLEM	</a:t>
            </a:r>
            <a:r>
              <a:rPr spc="310" dirty="0"/>
              <a:t>STATEMENT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4840" y="2078735"/>
            <a:ext cx="6666230" cy="3043555"/>
            <a:chOff x="624840" y="2078735"/>
            <a:chExt cx="6666230" cy="30435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2104643"/>
              <a:ext cx="554735" cy="5394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352" y="2078735"/>
              <a:ext cx="1775460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291" y="2078735"/>
              <a:ext cx="435863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1635" y="2078735"/>
              <a:ext cx="4503420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2596895"/>
              <a:ext cx="554735" cy="5394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248" y="2570987"/>
              <a:ext cx="1435608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26336" y="2570987"/>
              <a:ext cx="435863" cy="5791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1679" y="2570987"/>
              <a:ext cx="5279136" cy="579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3090671"/>
              <a:ext cx="554735" cy="5394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1248" y="3064763"/>
              <a:ext cx="4567428" cy="579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3582923"/>
              <a:ext cx="554735" cy="5394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248" y="3557015"/>
              <a:ext cx="4248912" cy="5791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4075175"/>
              <a:ext cx="554735" cy="53949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1248" y="4049267"/>
              <a:ext cx="1932431" cy="579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" y="4568951"/>
              <a:ext cx="554735" cy="53949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248" y="4543043"/>
              <a:ext cx="6422135" cy="57911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4235" y="2148916"/>
            <a:ext cx="6351270" cy="279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11785" algn="l"/>
              </a:tabLst>
            </a:pP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Unwanted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irritating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internet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connection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Cr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tica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4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mes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ag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ar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mis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ed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d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la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d.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Millions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compromised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computers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Billions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dollars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lost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worldwide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Identity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theft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Wingdings"/>
              <a:buChar char=""/>
              <a:tabLst>
                <a:tab pos="241300" algn="l"/>
              </a:tabLst>
            </a:pP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crash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10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servers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fill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up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hard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drives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848" y="851916"/>
            <a:ext cx="3238500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7577" y="960247"/>
            <a:ext cx="26835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420" dirty="0"/>
              <a:t>OBJECTIVE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10804" y="2362200"/>
            <a:ext cx="6917055" cy="3611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objective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identification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lang="en-IN"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:</a:t>
            </a:r>
            <a:endParaRPr sz="2000" dirty="0">
              <a:latin typeface="Cambria"/>
              <a:cs typeface="Cambria"/>
            </a:endParaRPr>
          </a:p>
          <a:p>
            <a:pPr marL="241300" marR="5080" indent="-228600">
              <a:lnSpc>
                <a:spcPct val="12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give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knowledge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user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about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fake </a:t>
            </a:r>
            <a:r>
              <a:rPr lang="en-IN" sz="2000" spc="75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000" spc="-4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relevant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classify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that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100" dirty="0" err="1">
                <a:solidFill>
                  <a:srgbClr val="FFFFFF"/>
                </a:solidFill>
                <a:latin typeface="Cambria"/>
                <a:cs typeface="Cambria"/>
              </a:rPr>
              <a:t>sms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0" dirty="0">
                <a:solidFill>
                  <a:srgbClr val="FFFFFF"/>
                </a:solidFill>
                <a:latin typeface="Cambria"/>
                <a:cs typeface="Cambria"/>
              </a:rPr>
              <a:t>ham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lang="en-IN" sz="2000" spc="70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41300" indent="-228600"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Spam SMS detection serves as a defense wall against the security and privacy issues of the SMS environment and provides a much more relevant and understandable SMS inbox to mobile phone users.</a:t>
            </a:r>
            <a:endParaRPr lang="en-IN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  <a:tabLst>
                <a:tab pos="240665" algn="l"/>
                <a:tab pos="241300" algn="l"/>
              </a:tabLst>
            </a:pP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6607" y="851916"/>
            <a:ext cx="5553456" cy="97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9338" y="960247"/>
            <a:ext cx="49949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4995" algn="l"/>
              </a:tabLst>
            </a:pPr>
            <a:r>
              <a:rPr spc="300" dirty="0"/>
              <a:t>LITERATUR</a:t>
            </a:r>
            <a:r>
              <a:rPr spc="295" dirty="0"/>
              <a:t>E</a:t>
            </a:r>
            <a:r>
              <a:rPr dirty="0"/>
              <a:t>	</a:t>
            </a:r>
            <a:r>
              <a:rPr spc="29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3316" y="2078735"/>
            <a:ext cx="7686040" cy="3394075"/>
            <a:chOff x="623316" y="2078735"/>
            <a:chExt cx="7686040" cy="33940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2103119"/>
              <a:ext cx="417576" cy="5425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248" y="2078735"/>
              <a:ext cx="2660904" cy="579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1632" y="2078735"/>
              <a:ext cx="1097280" cy="5791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5448" y="2078735"/>
              <a:ext cx="3195828" cy="5791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10756" y="2078735"/>
              <a:ext cx="1498092" cy="5791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248" y="2444495"/>
              <a:ext cx="3596640" cy="579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2961131"/>
              <a:ext cx="417576" cy="5425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1352" y="2936747"/>
              <a:ext cx="7237476" cy="5791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1248" y="3302507"/>
              <a:ext cx="7406640" cy="5791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1248" y="3668267"/>
              <a:ext cx="2985516" cy="5791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16" y="4186427"/>
              <a:ext cx="417576" cy="5425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248" y="4162043"/>
              <a:ext cx="1182624" cy="5791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3352" y="4162043"/>
              <a:ext cx="6569964" cy="579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248" y="4527803"/>
              <a:ext cx="7197852" cy="579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41248" y="4893563"/>
              <a:ext cx="3323844" cy="57912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64235" y="2088172"/>
            <a:ext cx="7303770" cy="32073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40665" algn="l"/>
                <a:tab pos="241300" algn="l"/>
                <a:tab pos="742950" algn="l"/>
              </a:tabLst>
            </a:pPr>
            <a:r>
              <a:rPr sz="2000" spc="20" dirty="0">
                <a:solidFill>
                  <a:srgbClr val="FFFFFF"/>
                </a:solidFill>
                <a:latin typeface="Cambria"/>
                <a:cs typeface="Cambria"/>
              </a:rPr>
              <a:t>We	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consulted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240" dirty="0">
                <a:solidFill>
                  <a:srgbClr val="FFFFFF"/>
                </a:solidFill>
                <a:latin typeface="Cambria"/>
                <a:cs typeface="Cambria"/>
              </a:rPr>
              <a:t>G.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He,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Detection,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1st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ed.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2007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endParaRPr sz="2000" dirty="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480"/>
              </a:spcBef>
            </a:pP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learned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about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problem.</a:t>
            </a:r>
            <a:endParaRPr sz="2000" dirty="0">
              <a:latin typeface="Cambria"/>
              <a:cs typeface="Cambria"/>
            </a:endParaRPr>
          </a:p>
          <a:p>
            <a:pPr marL="241300" marR="69215" indent="-228600">
              <a:lnSpc>
                <a:spcPct val="120000"/>
              </a:lnSpc>
              <a:spcBef>
                <a:spcPts val="994"/>
              </a:spcBef>
              <a:buClr>
                <a:srgbClr val="FFFFFF"/>
              </a:buClr>
              <a:buFont typeface="Arial MT"/>
              <a:buChar char="•"/>
              <a:tabLst>
                <a:tab pos="311150" algn="l"/>
                <a:tab pos="311785" algn="l"/>
              </a:tabLst>
            </a:pPr>
            <a:r>
              <a:rPr dirty="0"/>
              <a:t>	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prevention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often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neglected,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although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some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simple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measures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dramatically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reduce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amount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spam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that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reaches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your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75" dirty="0">
                <a:solidFill>
                  <a:srgbClr val="FFFFFF"/>
                </a:solidFill>
                <a:latin typeface="Cambria"/>
                <a:cs typeface="Cambria"/>
              </a:rPr>
              <a:t>message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2000" dirty="0">
              <a:latin typeface="Cambria"/>
              <a:cs typeface="Cambria"/>
            </a:endParaRPr>
          </a:p>
          <a:p>
            <a:pPr marL="241300" marR="69215" indent="-228600">
              <a:lnSpc>
                <a:spcPct val="12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Before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they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able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send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you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spam,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spammers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obviously </a:t>
            </a:r>
            <a:r>
              <a:rPr sz="2000" spc="-4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first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need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obtain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your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IN" sz="2000" spc="85" dirty="0" err="1">
                <a:solidFill>
                  <a:srgbClr val="FFFFFF"/>
                </a:solidFill>
                <a:latin typeface="Cambria"/>
                <a:cs typeface="Cambria"/>
              </a:rPr>
              <a:t>ip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address,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they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mbria"/>
                <a:cs typeface="Cambria"/>
              </a:rPr>
              <a:t>do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through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different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routes.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669</Words>
  <Application>Microsoft Office PowerPoint</Application>
  <PresentationFormat>On-screen Show (4:3)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Roboto</vt:lpstr>
      <vt:lpstr>Wingdings</vt:lpstr>
      <vt:lpstr>Office Theme</vt:lpstr>
      <vt:lpstr>PRESENTATION ON    SPAM SMS CLASSIFIER</vt:lpstr>
      <vt:lpstr>INTRODUCTION</vt:lpstr>
      <vt:lpstr>PowerPoint Presentation</vt:lpstr>
      <vt:lpstr>PowerPoint Presentation</vt:lpstr>
      <vt:lpstr>THE WIDESPREAD USE OF TEXT (SMS) MESSAGING</vt:lpstr>
      <vt:lpstr>NAÏVE BAYS CLASSIFIER</vt:lpstr>
      <vt:lpstr>PROBLEM STATEMENT</vt:lpstr>
      <vt:lpstr>OBJECTIVE</vt:lpstr>
      <vt:lpstr>LITERATURE REVIEW</vt:lpstr>
      <vt:lpstr>SCOPE OF THE PROJECT: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SPAM E-MAIL DETECTION</dc:title>
  <cp:lastModifiedBy>HARINI K K</cp:lastModifiedBy>
  <cp:revision>11</cp:revision>
  <dcterms:created xsi:type="dcterms:W3CDTF">2021-05-24T07:17:15Z</dcterms:created>
  <dcterms:modified xsi:type="dcterms:W3CDTF">2021-05-24T12:29:48Z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2021-05-24T00:00:00Z</vt:filetime>
  </property>
</Properties>
</file>