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F59AA28-0876-4632-9EF4-C88CB20C55D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02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656971-51DC-4218-ACDE-8B2436671595}"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9AA28-0876-4632-9EF4-C88CB20C55D3}" type="slidenum">
              <a:rPr lang="en-IN" smtClean="0"/>
              <a:t>‹#›</a:t>
            </a:fld>
            <a:endParaRPr lang="en-IN"/>
          </a:p>
        </p:txBody>
      </p:sp>
    </p:spTree>
    <p:extLst>
      <p:ext uri="{BB962C8B-B14F-4D97-AF65-F5344CB8AC3E}">
        <p14:creationId xmlns:p14="http://schemas.microsoft.com/office/powerpoint/2010/main" val="272484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AA28-0876-4632-9EF4-C88CB20C55D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824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AA28-0876-4632-9EF4-C88CB20C55D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002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AA28-0876-4632-9EF4-C88CB20C55D3}" type="slidenum">
              <a:rPr lang="en-IN" smtClean="0"/>
              <a:t>‹#›</a:t>
            </a:fld>
            <a:endParaRPr lang="en-IN"/>
          </a:p>
        </p:txBody>
      </p:sp>
    </p:spTree>
    <p:extLst>
      <p:ext uri="{BB962C8B-B14F-4D97-AF65-F5344CB8AC3E}">
        <p14:creationId xmlns:p14="http://schemas.microsoft.com/office/powerpoint/2010/main" val="141217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AA28-0876-4632-9EF4-C88CB20C55D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6094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AA28-0876-4632-9EF4-C88CB20C55D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239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AA28-0876-4632-9EF4-C88CB20C55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220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AA28-0876-4632-9EF4-C88CB20C55D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40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AA28-0876-4632-9EF4-C88CB20C55D3}" type="slidenum">
              <a:rPr lang="en-IN" smtClean="0"/>
              <a:t>‹#›</a:t>
            </a:fld>
            <a:endParaRPr lang="en-IN"/>
          </a:p>
        </p:txBody>
      </p:sp>
    </p:spTree>
    <p:extLst>
      <p:ext uri="{BB962C8B-B14F-4D97-AF65-F5344CB8AC3E}">
        <p14:creationId xmlns:p14="http://schemas.microsoft.com/office/powerpoint/2010/main" val="145633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656971-51DC-4218-ACDE-8B243667159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AA28-0876-4632-9EF4-C88CB20C55D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682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656971-51DC-4218-ACDE-8B2436671595}"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9AA28-0876-4632-9EF4-C88CB20C55D3}"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30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656971-51DC-4218-ACDE-8B2436671595}" type="datetimeFigureOut">
              <a:rPr lang="en-IN" smtClean="0"/>
              <a:t>04-09-2022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59AA28-0876-4632-9EF4-C88CB20C55D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71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656971-51DC-4218-ACDE-8B2436671595}" type="datetimeFigureOut">
              <a:rPr lang="en-IN" smtClean="0"/>
              <a:t>04-09-2022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59AA28-0876-4632-9EF4-C88CB20C55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84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56971-51DC-4218-ACDE-8B2436671595}" type="datetimeFigureOut">
              <a:rPr lang="en-IN" smtClean="0"/>
              <a:t>04-09-2022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59AA28-0876-4632-9EF4-C88CB20C55D3}" type="slidenum">
              <a:rPr lang="en-IN" smtClean="0"/>
              <a:t>‹#›</a:t>
            </a:fld>
            <a:endParaRPr lang="en-IN"/>
          </a:p>
        </p:txBody>
      </p:sp>
    </p:spTree>
    <p:extLst>
      <p:ext uri="{BB962C8B-B14F-4D97-AF65-F5344CB8AC3E}">
        <p14:creationId xmlns:p14="http://schemas.microsoft.com/office/powerpoint/2010/main" val="408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656971-51DC-4218-ACDE-8B2436671595}"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9AA28-0876-4632-9EF4-C88CB20C55D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39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656971-51DC-4218-ACDE-8B2436671595}"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9AA28-0876-4632-9EF4-C88CB20C55D3}" type="slidenum">
              <a:rPr lang="en-IN" smtClean="0"/>
              <a:t>‹#›</a:t>
            </a:fld>
            <a:endParaRPr lang="en-IN"/>
          </a:p>
        </p:txBody>
      </p:sp>
    </p:spTree>
    <p:extLst>
      <p:ext uri="{BB962C8B-B14F-4D97-AF65-F5344CB8AC3E}">
        <p14:creationId xmlns:p14="http://schemas.microsoft.com/office/powerpoint/2010/main" val="68902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656971-51DC-4218-ACDE-8B2436671595}" type="datetimeFigureOut">
              <a:rPr lang="en-IN" smtClean="0"/>
              <a:t>04-09-2022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59AA28-0876-4632-9EF4-C88CB20C55D3}" type="slidenum">
              <a:rPr lang="en-IN" smtClean="0"/>
              <a:t>‹#›</a:t>
            </a:fld>
            <a:endParaRPr lang="en-IN"/>
          </a:p>
        </p:txBody>
      </p:sp>
    </p:spTree>
    <p:extLst>
      <p:ext uri="{BB962C8B-B14F-4D97-AF65-F5344CB8AC3E}">
        <p14:creationId xmlns:p14="http://schemas.microsoft.com/office/powerpoint/2010/main" val="26581976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9418279/figures#figur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921320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941071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AF92-E412-AD59-3578-0A45BD3D243C}"/>
              </a:ext>
            </a:extLst>
          </p:cNvPr>
          <p:cNvSpPr>
            <a:spLocks noGrp="1"/>
          </p:cNvSpPr>
          <p:nvPr>
            <p:ph type="ctrTitle"/>
          </p:nvPr>
        </p:nvSpPr>
        <p:spPr>
          <a:xfrm>
            <a:off x="2692398" y="2802465"/>
            <a:ext cx="6815669" cy="1515533"/>
          </a:xfrm>
        </p:spPr>
        <p:txBody>
          <a:bodyPr/>
          <a:lstStyle/>
          <a:p>
            <a:r>
              <a:rPr lang="en-IN" dirty="0"/>
              <a:t>UNIVERSITY ADMIT ELIGIBILITY PREDICTOR</a:t>
            </a:r>
          </a:p>
        </p:txBody>
      </p:sp>
      <p:sp>
        <p:nvSpPr>
          <p:cNvPr id="3" name="Subtitle 2">
            <a:extLst>
              <a:ext uri="{FF2B5EF4-FFF2-40B4-BE49-F238E27FC236}">
                <a16:creationId xmlns:a16="http://schemas.microsoft.com/office/drawing/2014/main" id="{5CC4D4CE-6DEC-85D0-9994-E514A22F4790}"/>
              </a:ext>
            </a:extLst>
          </p:cNvPr>
          <p:cNvSpPr>
            <a:spLocks noGrp="1"/>
          </p:cNvSpPr>
          <p:nvPr>
            <p:ph type="subTitle" idx="1"/>
          </p:nvPr>
        </p:nvSpPr>
        <p:spPr>
          <a:xfrm>
            <a:off x="2683933" y="4049483"/>
            <a:ext cx="6815669" cy="1320802"/>
          </a:xfrm>
        </p:spPr>
        <p:txBody>
          <a:bodyPr>
            <a:normAutofit fontScale="92500"/>
          </a:bodyPr>
          <a:lstStyle/>
          <a:p>
            <a:r>
              <a:rPr lang="en-IN" sz="2200" b="1" dirty="0">
                <a:latin typeface="Constantia" panose="02030602050306030303" pitchFamily="18" charset="0"/>
              </a:rPr>
              <a:t>Team Members:</a:t>
            </a:r>
          </a:p>
          <a:p>
            <a:r>
              <a:rPr lang="en-IN" dirty="0">
                <a:latin typeface="Constantia" panose="02030602050306030303" pitchFamily="18" charset="0"/>
              </a:rPr>
              <a:t>Surya R – 2019115112,    </a:t>
            </a:r>
            <a:r>
              <a:rPr lang="en-IN" dirty="0" err="1">
                <a:latin typeface="Constantia" panose="02030602050306030303" pitchFamily="18" charset="0"/>
              </a:rPr>
              <a:t>Rengaraj</a:t>
            </a:r>
            <a:r>
              <a:rPr lang="en-IN" dirty="0">
                <a:latin typeface="Constantia" panose="02030602050306030303" pitchFamily="18" charset="0"/>
              </a:rPr>
              <a:t> Praveen Kumar – 2019115078,</a:t>
            </a:r>
          </a:p>
          <a:p>
            <a:r>
              <a:rPr lang="en-IN" dirty="0">
                <a:latin typeface="Constantia" panose="02030602050306030303" pitchFamily="18" charset="0"/>
              </a:rPr>
              <a:t>Chandra Teja Reddy CH – 2019115125, </a:t>
            </a:r>
            <a:r>
              <a:rPr lang="en-IN" dirty="0" err="1">
                <a:latin typeface="Constantia" panose="02030602050306030303" pitchFamily="18" charset="0"/>
              </a:rPr>
              <a:t>Bhairav</a:t>
            </a:r>
            <a:r>
              <a:rPr lang="en-IN" dirty="0">
                <a:latin typeface="Constantia" panose="02030602050306030303" pitchFamily="18" charset="0"/>
              </a:rPr>
              <a:t> AJ - 2019115026</a:t>
            </a:r>
          </a:p>
        </p:txBody>
      </p:sp>
    </p:spTree>
    <p:extLst>
      <p:ext uri="{BB962C8B-B14F-4D97-AF65-F5344CB8AC3E}">
        <p14:creationId xmlns:p14="http://schemas.microsoft.com/office/powerpoint/2010/main" val="173722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647D-ACB6-40EA-993E-F3B4D421FE9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951E00A-737F-EA79-7B17-CBB5C44EBBC9}"/>
              </a:ext>
            </a:extLst>
          </p:cNvPr>
          <p:cNvSpPr>
            <a:spLocks noGrp="1"/>
          </p:cNvSpPr>
          <p:nvPr>
            <p:ph idx="1"/>
          </p:nvPr>
        </p:nvSpPr>
        <p:spPr>
          <a:xfrm>
            <a:off x="1295402" y="2684153"/>
            <a:ext cx="9601196" cy="3318936"/>
          </a:xfrm>
        </p:spPr>
        <p:txBody>
          <a:bodyPr>
            <a:noAutofit/>
          </a:bodyPr>
          <a:lstStyle/>
          <a:p>
            <a:r>
              <a:rPr lang="en-US" sz="1600" b="0" i="0" dirty="0" err="1">
                <a:solidFill>
                  <a:srgbClr val="222222"/>
                </a:solidFill>
                <a:effectLst/>
                <a:latin typeface="Constantia" panose="02030602050306030303" pitchFamily="18" charset="0"/>
              </a:rPr>
              <a:t>Sivasangari</a:t>
            </a:r>
            <a:r>
              <a:rPr lang="en-US" sz="1600" b="0" i="0" dirty="0">
                <a:solidFill>
                  <a:srgbClr val="222222"/>
                </a:solidFill>
                <a:effectLst/>
                <a:latin typeface="Constantia" panose="02030602050306030303" pitchFamily="18" charset="0"/>
              </a:rPr>
              <a:t>, A., et al. "Prediction Probability of Getting an Admission into a University using Machine Learning." </a:t>
            </a:r>
            <a:r>
              <a:rPr lang="en-US" sz="1600" b="0" i="1" dirty="0">
                <a:solidFill>
                  <a:srgbClr val="222222"/>
                </a:solidFill>
                <a:effectLst/>
                <a:latin typeface="Constantia" panose="02030602050306030303" pitchFamily="18" charset="0"/>
              </a:rPr>
              <a:t>2021 5th International Conference on Computing Methodologies and Communication (ICCMC)</a:t>
            </a:r>
            <a:r>
              <a:rPr lang="en-US" sz="1600" b="0" i="0" dirty="0">
                <a:solidFill>
                  <a:srgbClr val="222222"/>
                </a:solidFill>
                <a:effectLst/>
                <a:latin typeface="Constantia" panose="02030602050306030303" pitchFamily="18" charset="0"/>
              </a:rPr>
              <a:t>. IEEE, 2021.</a:t>
            </a:r>
          </a:p>
          <a:p>
            <a:r>
              <a:rPr lang="en-IN" sz="1600" b="0" i="0" dirty="0">
                <a:solidFill>
                  <a:srgbClr val="222222"/>
                </a:solidFill>
                <a:effectLst/>
                <a:latin typeface="Constantia" panose="02030602050306030303" pitchFamily="18" charset="0"/>
              </a:rPr>
              <a:t>Sridhar, </a:t>
            </a:r>
            <a:r>
              <a:rPr lang="en-IN" sz="1600" b="0" i="0" dirty="0" err="1">
                <a:solidFill>
                  <a:srgbClr val="222222"/>
                </a:solidFill>
                <a:effectLst/>
                <a:latin typeface="Constantia" panose="02030602050306030303" pitchFamily="18" charset="0"/>
              </a:rPr>
              <a:t>Sashank</a:t>
            </a:r>
            <a:r>
              <a:rPr lang="en-IN" sz="1600" b="0" i="0" dirty="0">
                <a:solidFill>
                  <a:srgbClr val="222222"/>
                </a:solidFill>
                <a:effectLst/>
                <a:latin typeface="Constantia" panose="02030602050306030303" pitchFamily="18" charset="0"/>
              </a:rPr>
              <a:t>, </a:t>
            </a:r>
            <a:r>
              <a:rPr lang="en-IN" sz="1600" b="0" i="0" dirty="0" err="1">
                <a:solidFill>
                  <a:srgbClr val="222222"/>
                </a:solidFill>
                <a:effectLst/>
                <a:latin typeface="Constantia" panose="02030602050306030303" pitchFamily="18" charset="0"/>
              </a:rPr>
              <a:t>Siddartha</a:t>
            </a:r>
            <a:r>
              <a:rPr lang="en-IN" sz="1600" b="0" i="0" dirty="0">
                <a:solidFill>
                  <a:srgbClr val="222222"/>
                </a:solidFill>
                <a:effectLst/>
                <a:latin typeface="Constantia" panose="02030602050306030303" pitchFamily="18" charset="0"/>
              </a:rPr>
              <a:t> </a:t>
            </a:r>
            <a:r>
              <a:rPr lang="en-IN" sz="1600" b="0" i="0" dirty="0" err="1">
                <a:solidFill>
                  <a:srgbClr val="222222"/>
                </a:solidFill>
                <a:effectLst/>
                <a:latin typeface="Constantia" panose="02030602050306030303" pitchFamily="18" charset="0"/>
              </a:rPr>
              <a:t>Mootha</a:t>
            </a:r>
            <a:r>
              <a:rPr lang="en-IN" sz="1600" b="0" i="0" dirty="0">
                <a:solidFill>
                  <a:srgbClr val="222222"/>
                </a:solidFill>
                <a:effectLst/>
                <a:latin typeface="Constantia" panose="02030602050306030303" pitchFamily="18" charset="0"/>
              </a:rPr>
              <a:t>, and Santosh </a:t>
            </a:r>
            <a:r>
              <a:rPr lang="en-IN" sz="1600" b="0" i="0" dirty="0" err="1">
                <a:solidFill>
                  <a:srgbClr val="222222"/>
                </a:solidFill>
                <a:effectLst/>
                <a:latin typeface="Constantia" panose="02030602050306030303" pitchFamily="18" charset="0"/>
              </a:rPr>
              <a:t>Kolagati</a:t>
            </a:r>
            <a:r>
              <a:rPr lang="en-IN" sz="1600" b="0" i="0" dirty="0">
                <a:solidFill>
                  <a:srgbClr val="222222"/>
                </a:solidFill>
                <a:effectLst/>
                <a:latin typeface="Constantia" panose="02030602050306030303" pitchFamily="18" charset="0"/>
              </a:rPr>
              <a:t>. "A University Admission Prediction System using Stacked Ensemble Learning." </a:t>
            </a:r>
            <a:r>
              <a:rPr lang="en-IN" sz="1600" b="0" i="1" dirty="0">
                <a:solidFill>
                  <a:srgbClr val="222222"/>
                </a:solidFill>
                <a:effectLst/>
                <a:latin typeface="Constantia" panose="02030602050306030303" pitchFamily="18" charset="0"/>
              </a:rPr>
              <a:t>2020 Advanced Computing and Communication Technologies for High Performance Applications (ACCTHPA)</a:t>
            </a:r>
            <a:r>
              <a:rPr lang="en-IN" sz="1600" b="0" i="0" dirty="0">
                <a:solidFill>
                  <a:srgbClr val="222222"/>
                </a:solidFill>
                <a:effectLst/>
                <a:latin typeface="Constantia" panose="02030602050306030303" pitchFamily="18" charset="0"/>
              </a:rPr>
              <a:t>. IEEE, 2020.</a:t>
            </a:r>
          </a:p>
          <a:p>
            <a:r>
              <a:rPr lang="en-IN" sz="1600" b="0" i="0" dirty="0" err="1">
                <a:solidFill>
                  <a:srgbClr val="222222"/>
                </a:solidFill>
                <a:effectLst/>
                <a:latin typeface="Constantia" panose="02030602050306030303" pitchFamily="18" charset="0"/>
              </a:rPr>
              <a:t>Fathiya</a:t>
            </a:r>
            <a:r>
              <a:rPr lang="en-IN" sz="1600" b="0" i="0" dirty="0">
                <a:solidFill>
                  <a:srgbClr val="222222"/>
                </a:solidFill>
                <a:effectLst/>
                <a:latin typeface="Constantia" panose="02030602050306030303" pitchFamily="18" charset="0"/>
              </a:rPr>
              <a:t>, </a:t>
            </a:r>
            <a:r>
              <a:rPr lang="en-IN" sz="1600" b="0" i="0" dirty="0" err="1">
                <a:solidFill>
                  <a:srgbClr val="222222"/>
                </a:solidFill>
                <a:effectLst/>
                <a:latin typeface="Constantia" panose="02030602050306030303" pitchFamily="18" charset="0"/>
              </a:rPr>
              <a:t>Haseeba</a:t>
            </a:r>
            <a:r>
              <a:rPr lang="en-IN" sz="1600" b="0" i="0" dirty="0">
                <a:solidFill>
                  <a:srgbClr val="222222"/>
                </a:solidFill>
                <a:effectLst/>
                <a:latin typeface="Constantia" panose="02030602050306030303" pitchFamily="18" charset="0"/>
              </a:rPr>
              <a:t>, and </a:t>
            </a:r>
            <a:r>
              <a:rPr lang="en-IN" sz="1600" b="0" i="0" dirty="0" err="1">
                <a:solidFill>
                  <a:srgbClr val="222222"/>
                </a:solidFill>
                <a:effectLst/>
                <a:latin typeface="Constantia" panose="02030602050306030303" pitchFamily="18" charset="0"/>
              </a:rPr>
              <a:t>Lipsa</a:t>
            </a:r>
            <a:r>
              <a:rPr lang="en-IN" sz="1600" b="0" i="0" dirty="0">
                <a:solidFill>
                  <a:srgbClr val="222222"/>
                </a:solidFill>
                <a:effectLst/>
                <a:latin typeface="Constantia" panose="02030602050306030303" pitchFamily="18" charset="0"/>
              </a:rPr>
              <a:t> </a:t>
            </a:r>
            <a:r>
              <a:rPr lang="en-IN" sz="1600" b="0" i="0" dirty="0" err="1">
                <a:solidFill>
                  <a:srgbClr val="222222"/>
                </a:solidFill>
                <a:effectLst/>
                <a:latin typeface="Constantia" panose="02030602050306030303" pitchFamily="18" charset="0"/>
              </a:rPr>
              <a:t>Sadath</a:t>
            </a:r>
            <a:r>
              <a:rPr lang="en-IN" sz="1600" b="0" i="0" dirty="0">
                <a:solidFill>
                  <a:srgbClr val="222222"/>
                </a:solidFill>
                <a:effectLst/>
                <a:latin typeface="Constantia" panose="02030602050306030303" pitchFamily="18" charset="0"/>
              </a:rPr>
              <a:t>. "University Admissions Predictor Using Logistic Regression." </a:t>
            </a:r>
            <a:r>
              <a:rPr lang="en-IN" sz="1600" b="0" i="1" dirty="0">
                <a:solidFill>
                  <a:srgbClr val="222222"/>
                </a:solidFill>
                <a:effectLst/>
                <a:latin typeface="Constantia" panose="02030602050306030303" pitchFamily="18" charset="0"/>
              </a:rPr>
              <a:t>2021 International Conference on Computational Intelligence and Knowledge Economy (ICCIKE)</a:t>
            </a:r>
            <a:r>
              <a:rPr lang="en-IN" sz="1600" b="0" i="0" dirty="0">
                <a:solidFill>
                  <a:srgbClr val="222222"/>
                </a:solidFill>
                <a:effectLst/>
                <a:latin typeface="Constantia" panose="02030602050306030303" pitchFamily="18" charset="0"/>
              </a:rPr>
              <a:t>. IEEE, 2021.</a:t>
            </a:r>
          </a:p>
          <a:p>
            <a:r>
              <a:rPr lang="en-IN" sz="1600" b="0" i="0" dirty="0" err="1">
                <a:solidFill>
                  <a:srgbClr val="222222"/>
                </a:solidFill>
                <a:effectLst/>
                <a:latin typeface="Constantia" panose="02030602050306030303" pitchFamily="18" charset="0"/>
              </a:rPr>
              <a:t>Goni</a:t>
            </a:r>
            <a:r>
              <a:rPr lang="en-IN" sz="1600" b="0" i="0" dirty="0">
                <a:solidFill>
                  <a:srgbClr val="222222"/>
                </a:solidFill>
                <a:effectLst/>
                <a:latin typeface="Constantia" panose="02030602050306030303" pitchFamily="18" charset="0"/>
              </a:rPr>
              <a:t>, Md </a:t>
            </a:r>
            <a:r>
              <a:rPr lang="en-IN" sz="1600" b="0" i="0" dirty="0" err="1">
                <a:solidFill>
                  <a:srgbClr val="222222"/>
                </a:solidFill>
                <a:effectLst/>
                <a:latin typeface="Constantia" panose="02030602050306030303" pitchFamily="18" charset="0"/>
              </a:rPr>
              <a:t>Omaer</a:t>
            </a:r>
            <a:r>
              <a:rPr lang="en-IN" sz="1600" b="0" i="0" dirty="0">
                <a:solidFill>
                  <a:srgbClr val="222222"/>
                </a:solidFill>
                <a:effectLst/>
                <a:latin typeface="Constantia" panose="02030602050306030303" pitchFamily="18" charset="0"/>
              </a:rPr>
              <a:t> Faruq, et al. "Graduate admission chance prediction using deep neural network." </a:t>
            </a:r>
            <a:r>
              <a:rPr lang="en-IN" sz="1600" b="0" i="1" dirty="0">
                <a:solidFill>
                  <a:srgbClr val="222222"/>
                </a:solidFill>
                <a:effectLst/>
                <a:latin typeface="Constantia" panose="02030602050306030303" pitchFamily="18" charset="0"/>
              </a:rPr>
              <a:t>2020 IEEE International Women in Engineering (WIE) Conference on Electrical and Computer Engineering (WIECON-ECE)</a:t>
            </a:r>
            <a:r>
              <a:rPr lang="en-IN" sz="1600" b="0" i="0" dirty="0">
                <a:solidFill>
                  <a:srgbClr val="222222"/>
                </a:solidFill>
                <a:effectLst/>
                <a:latin typeface="Constantia" panose="02030602050306030303" pitchFamily="18" charset="0"/>
              </a:rPr>
              <a:t>. IEEE, 2020.</a:t>
            </a:r>
            <a:endParaRPr lang="en-US" sz="1600" dirty="0">
              <a:latin typeface="Constantia" panose="02030602050306030303" pitchFamily="18" charset="0"/>
            </a:endParaRPr>
          </a:p>
          <a:p>
            <a:endParaRPr lang="en-IN" sz="1600" dirty="0">
              <a:latin typeface="Constantia" panose="02030602050306030303" pitchFamily="18" charset="0"/>
            </a:endParaRPr>
          </a:p>
        </p:txBody>
      </p:sp>
    </p:spTree>
    <p:extLst>
      <p:ext uri="{BB962C8B-B14F-4D97-AF65-F5344CB8AC3E}">
        <p14:creationId xmlns:p14="http://schemas.microsoft.com/office/powerpoint/2010/main" val="238900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F143-32DE-2EAB-50B9-1DE215DFFBFF}"/>
              </a:ext>
            </a:extLst>
          </p:cNvPr>
          <p:cNvSpPr>
            <a:spLocks noGrp="1"/>
          </p:cNvSpPr>
          <p:nvPr>
            <p:ph type="title"/>
          </p:nvPr>
        </p:nvSpPr>
        <p:spPr>
          <a:xfrm>
            <a:off x="1295402" y="972801"/>
            <a:ext cx="9601196" cy="1303867"/>
          </a:xfrm>
        </p:spPr>
        <p:txBody>
          <a:bodyPr/>
          <a:lstStyle/>
          <a:p>
            <a:r>
              <a:rPr lang="en-IN" dirty="0"/>
              <a:t>Problem Statement   </a:t>
            </a:r>
          </a:p>
        </p:txBody>
      </p:sp>
      <p:sp>
        <p:nvSpPr>
          <p:cNvPr id="3" name="Content Placeholder 2">
            <a:extLst>
              <a:ext uri="{FF2B5EF4-FFF2-40B4-BE49-F238E27FC236}">
                <a16:creationId xmlns:a16="http://schemas.microsoft.com/office/drawing/2014/main" id="{0E7833CF-EC74-ADCA-6D12-9192D9866745}"/>
              </a:ext>
            </a:extLst>
          </p:cNvPr>
          <p:cNvSpPr>
            <a:spLocks noGrp="1"/>
          </p:cNvSpPr>
          <p:nvPr>
            <p:ph idx="1"/>
          </p:nvPr>
        </p:nvSpPr>
        <p:spPr>
          <a:xfrm>
            <a:off x="1295402" y="2631578"/>
            <a:ext cx="9601196" cy="3318936"/>
          </a:xfrm>
        </p:spPr>
        <p:txBody>
          <a:bodyPr>
            <a:normAutofit fontScale="92500" lnSpcReduction="10000"/>
          </a:bodyPr>
          <a:lstStyle/>
          <a:p>
            <a:r>
              <a:rPr lang="en-US" dirty="0">
                <a:latin typeface="Constantia" panose="02030602050306030303" pitchFamily="18" charset="0"/>
              </a:rPr>
              <a:t>We have seen a lot of students pursue their education away from their native countries.</a:t>
            </a:r>
          </a:p>
          <a:p>
            <a:r>
              <a:rPr lang="en-US" dirty="0">
                <a:latin typeface="Constantia" panose="02030602050306030303" pitchFamily="18" charset="0"/>
              </a:rPr>
              <a:t>Generally as the students don’t have much of an idea about the procedures, requirements and details of the universities, they seek help from the education consultancy firms to help them successfully secure the admission in the universities which are best suitable for their profiles.</a:t>
            </a:r>
          </a:p>
          <a:p>
            <a:r>
              <a:rPr lang="en-US" dirty="0">
                <a:latin typeface="Constantia" panose="02030602050306030303" pitchFamily="18" charset="0"/>
              </a:rPr>
              <a:t>For this, they have to invest huge amount of money as consultancy fees.</a:t>
            </a:r>
          </a:p>
          <a:p>
            <a:r>
              <a:rPr lang="en-US" dirty="0">
                <a:latin typeface="Constantia" panose="02030602050306030303" pitchFamily="18" charset="0"/>
              </a:rPr>
              <a:t>The aim of this research is to develop a system using machine learning algorithm.</a:t>
            </a:r>
            <a:endParaRPr lang="en-IN" dirty="0"/>
          </a:p>
        </p:txBody>
      </p:sp>
    </p:spTree>
    <p:extLst>
      <p:ext uri="{BB962C8B-B14F-4D97-AF65-F5344CB8AC3E}">
        <p14:creationId xmlns:p14="http://schemas.microsoft.com/office/powerpoint/2010/main" val="331231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C7C0-9F3E-E4F2-EC0B-E9263CC8FFC2}"/>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6768471-8C58-7E6B-4AD6-008637CD30A2}"/>
              </a:ext>
            </a:extLst>
          </p:cNvPr>
          <p:cNvSpPr>
            <a:spLocks noGrp="1"/>
          </p:cNvSpPr>
          <p:nvPr>
            <p:ph idx="1"/>
          </p:nvPr>
        </p:nvSpPr>
        <p:spPr/>
        <p:txBody>
          <a:bodyPr>
            <a:normAutofit lnSpcReduction="10000"/>
          </a:bodyPr>
          <a:lstStyle/>
          <a:p>
            <a:r>
              <a:rPr lang="en-US" sz="2200" b="0" i="0" dirty="0">
                <a:effectLst/>
                <a:latin typeface="Constantia" panose="02030602050306030303" pitchFamily="18" charset="0"/>
              </a:rPr>
              <a:t>Students are often worried about their chances of admission to University. </a:t>
            </a:r>
          </a:p>
          <a:p>
            <a:r>
              <a:rPr lang="en-US" sz="2200" b="0" i="0" dirty="0">
                <a:effectLst/>
                <a:latin typeface="Constantia" panose="02030602050306030303" pitchFamily="18" charset="0"/>
              </a:rPr>
              <a:t>The aim of this project is to help students in shortlisting universities with their profiles. </a:t>
            </a:r>
          </a:p>
          <a:p>
            <a:r>
              <a:rPr lang="en-US" sz="2200" b="0" i="0" dirty="0">
                <a:effectLst/>
                <a:latin typeface="Constantia" panose="02030602050306030303" pitchFamily="18" charset="0"/>
              </a:rPr>
              <a:t>The predicted output gives them a fair idea about their admission chances in a particular university.</a:t>
            </a:r>
          </a:p>
          <a:p>
            <a:r>
              <a:rPr lang="en-US" sz="2200" b="0" i="0" dirty="0">
                <a:effectLst/>
                <a:latin typeface="Constantia" panose="02030602050306030303" pitchFamily="18" charset="0"/>
              </a:rPr>
              <a:t>This analysis should also help students who are currently preparing or will be preparing to get a better idea.</a:t>
            </a:r>
          </a:p>
          <a:p>
            <a:r>
              <a:rPr lang="en-US" sz="2200" b="0" i="0" dirty="0">
                <a:effectLst/>
                <a:latin typeface="Constantia" panose="02030602050306030303" pitchFamily="18" charset="0"/>
              </a:rPr>
              <a:t>The dataset used for this project was obtained from Kaggle.</a:t>
            </a:r>
            <a:endParaRPr lang="en-IN" sz="2200" dirty="0">
              <a:latin typeface="Constantia" panose="02030602050306030303" pitchFamily="18" charset="0"/>
            </a:endParaRPr>
          </a:p>
        </p:txBody>
      </p:sp>
    </p:spTree>
    <p:extLst>
      <p:ext uri="{BB962C8B-B14F-4D97-AF65-F5344CB8AC3E}">
        <p14:creationId xmlns:p14="http://schemas.microsoft.com/office/powerpoint/2010/main" val="246273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7FF3-25C0-3A6E-4EE9-9977D13C86AD}"/>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9A79439B-0099-83EF-0548-288B20C936A4}"/>
              </a:ext>
            </a:extLst>
          </p:cNvPr>
          <p:cNvSpPr>
            <a:spLocks noGrp="1"/>
          </p:cNvSpPr>
          <p:nvPr>
            <p:ph idx="1"/>
          </p:nvPr>
        </p:nvSpPr>
        <p:spPr>
          <a:xfrm>
            <a:off x="1295402" y="2388981"/>
            <a:ext cx="9601196" cy="3318936"/>
          </a:xfrm>
        </p:spPr>
        <p:txBody>
          <a:bodyPr>
            <a:noAutofit/>
          </a:bodyPr>
          <a:lstStyle/>
          <a:p>
            <a:r>
              <a:rPr lang="en-US" sz="2200" b="0" i="0" dirty="0">
                <a:solidFill>
                  <a:srgbClr val="333333"/>
                </a:solidFill>
                <a:effectLst/>
                <a:latin typeface="Constantia" panose="02030602050306030303" pitchFamily="18" charset="0"/>
              </a:rPr>
              <a:t>In the present conditions, students regularly have difficulty finding a fitting institution to pursue higher studies based on their profile. </a:t>
            </a:r>
          </a:p>
          <a:p>
            <a:r>
              <a:rPr lang="en-US" sz="2200" b="0" i="0" dirty="0">
                <a:solidFill>
                  <a:srgbClr val="333333"/>
                </a:solidFill>
                <a:effectLst/>
                <a:latin typeface="Constantia" panose="02030602050306030303" pitchFamily="18" charset="0"/>
              </a:rPr>
              <a:t>There are some advisory administrations and online apps that recommend universities but they ask huge consultancy fees and online apps are not accurate. </a:t>
            </a:r>
          </a:p>
          <a:p>
            <a:r>
              <a:rPr lang="en-US" sz="2200" b="0" i="0" dirty="0">
                <a:solidFill>
                  <a:srgbClr val="333333"/>
                </a:solidFill>
                <a:effectLst/>
                <a:latin typeface="Constantia" panose="02030602050306030303" pitchFamily="18" charset="0"/>
              </a:rPr>
              <a:t>So, the aim of this research is to develop a model that predict the percentage of chances into the university accurately. </a:t>
            </a:r>
          </a:p>
          <a:p>
            <a:r>
              <a:rPr lang="en-US" sz="2200" b="0" i="0" dirty="0">
                <a:solidFill>
                  <a:srgbClr val="333333"/>
                </a:solidFill>
                <a:effectLst/>
                <a:latin typeface="Constantia" panose="02030602050306030303" pitchFamily="18" charset="0"/>
              </a:rPr>
              <a:t>This model provides also the analysis of scores versus chance of prediction based on historical data so that students can understand whether their profile is suitable or not. </a:t>
            </a:r>
          </a:p>
        </p:txBody>
      </p:sp>
    </p:spTree>
    <p:extLst>
      <p:ext uri="{BB962C8B-B14F-4D97-AF65-F5344CB8AC3E}">
        <p14:creationId xmlns:p14="http://schemas.microsoft.com/office/powerpoint/2010/main" val="16230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8CD5-E88A-E304-B28C-804615B3EE91}"/>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E63D3649-A487-EA57-A4FD-D97E8FE843B8}"/>
              </a:ext>
            </a:extLst>
          </p:cNvPr>
          <p:cNvSpPr>
            <a:spLocks noGrp="1"/>
          </p:cNvSpPr>
          <p:nvPr>
            <p:ph idx="1"/>
          </p:nvPr>
        </p:nvSpPr>
        <p:spPr>
          <a:xfrm>
            <a:off x="1295402" y="2556932"/>
            <a:ext cx="9601196" cy="3318936"/>
          </a:xfrm>
        </p:spPr>
        <p:txBody>
          <a:bodyPr>
            <a:noAutofit/>
          </a:bodyPr>
          <a:lstStyle/>
          <a:p>
            <a:r>
              <a:rPr lang="en-US" sz="2200" b="0" i="0" dirty="0">
                <a:solidFill>
                  <a:srgbClr val="333333"/>
                </a:solidFill>
                <a:effectLst/>
                <a:latin typeface="Constantia" panose="02030602050306030303" pitchFamily="18" charset="0"/>
              </a:rPr>
              <a:t>The proposed model uses linear regression and random forest algorithms but cat boost algorithm is giving highest accuracy.</a:t>
            </a:r>
            <a:endParaRPr lang="en-IN" sz="2200" dirty="0">
              <a:latin typeface="Constantia" panose="02030602050306030303" pitchFamily="18" charset="0"/>
            </a:endParaRPr>
          </a:p>
          <a:p>
            <a:r>
              <a:rPr lang="en-IN" sz="2000" dirty="0">
                <a:hlinkClick r:id="rId2"/>
              </a:rPr>
              <a:t>https://ieeexplore.ieee.org/document/9418279/figures#figures</a:t>
            </a:r>
            <a:endParaRPr lang="en-US" sz="2200" b="0" i="0" dirty="0">
              <a:solidFill>
                <a:srgbClr val="333333"/>
              </a:solidFill>
              <a:effectLst/>
              <a:latin typeface="Constantia" panose="02030602050306030303" pitchFamily="18" charset="0"/>
            </a:endParaRPr>
          </a:p>
          <a:p>
            <a:r>
              <a:rPr lang="en-US" sz="2200" b="0" i="0" dirty="0">
                <a:solidFill>
                  <a:srgbClr val="333333"/>
                </a:solidFill>
                <a:effectLst/>
                <a:latin typeface="Constantia" panose="02030602050306030303" pitchFamily="18" charset="0"/>
              </a:rPr>
              <a:t>For an aspiring graduate student, shortlisting the universities to apply to is a difficult problem. </a:t>
            </a:r>
          </a:p>
          <a:p>
            <a:r>
              <a:rPr lang="en-US" sz="2200" b="0" i="0" dirty="0">
                <a:solidFill>
                  <a:srgbClr val="333333"/>
                </a:solidFill>
                <a:effectLst/>
                <a:latin typeface="Constantia" panose="02030602050306030303" pitchFamily="18" charset="0"/>
              </a:rPr>
              <a:t>Since an application is extremely dynamic, students often tend to wonder if their profile matches the requirement of a certain university. </a:t>
            </a:r>
          </a:p>
          <a:p>
            <a:r>
              <a:rPr lang="en-US" sz="2200" b="0" i="0" dirty="0">
                <a:solidFill>
                  <a:srgbClr val="333333"/>
                </a:solidFill>
                <a:effectLst/>
                <a:latin typeface="Constantia" panose="02030602050306030303" pitchFamily="18" charset="0"/>
              </a:rPr>
              <a:t>Moreover, the cost of applying to a university is extremely high making it critical that students shortlist universities based on their profile. </a:t>
            </a:r>
          </a:p>
        </p:txBody>
      </p:sp>
    </p:spTree>
    <p:extLst>
      <p:ext uri="{BB962C8B-B14F-4D97-AF65-F5344CB8AC3E}">
        <p14:creationId xmlns:p14="http://schemas.microsoft.com/office/powerpoint/2010/main" val="204018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E8D8-6478-F3C9-371D-94A739CF42DA}"/>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79F2F2EB-F77A-B0BB-373E-B44905A0801D}"/>
              </a:ext>
            </a:extLst>
          </p:cNvPr>
          <p:cNvSpPr>
            <a:spLocks noGrp="1"/>
          </p:cNvSpPr>
          <p:nvPr>
            <p:ph idx="1"/>
          </p:nvPr>
        </p:nvSpPr>
        <p:spPr/>
        <p:txBody>
          <a:bodyPr>
            <a:noAutofit/>
          </a:bodyPr>
          <a:lstStyle/>
          <a:p>
            <a:r>
              <a:rPr lang="en-US" sz="2200" b="0" i="0" dirty="0">
                <a:solidFill>
                  <a:srgbClr val="333333"/>
                </a:solidFill>
                <a:effectLst/>
                <a:latin typeface="Constantia" panose="02030602050306030303" pitchFamily="18" charset="0"/>
              </a:rPr>
              <a:t>A university admission prediction system is quite useful for students to determine their chances of acceptance to a specific university. </a:t>
            </a:r>
          </a:p>
          <a:p>
            <a:r>
              <a:rPr lang="en-US" sz="2000" dirty="0">
                <a:hlinkClick r:id="rId2"/>
              </a:rPr>
              <a:t>https://ieeexplore.ieee.org/document/9213205</a:t>
            </a:r>
            <a:endParaRPr lang="en-US" sz="2200" b="0" i="0" dirty="0">
              <a:solidFill>
                <a:srgbClr val="333333"/>
              </a:solidFill>
              <a:effectLst/>
              <a:latin typeface="Constantia" panose="02030602050306030303" pitchFamily="18" charset="0"/>
            </a:endParaRPr>
          </a:p>
          <a:p>
            <a:r>
              <a:rPr lang="en-US" sz="2200" b="0" i="0" dirty="0">
                <a:solidFill>
                  <a:srgbClr val="333333"/>
                </a:solidFill>
                <a:effectLst/>
                <a:latin typeface="Constantia" panose="02030602050306030303" pitchFamily="18" charset="0"/>
              </a:rPr>
              <a:t>Earlier models of such prediction systems suffer from several drawbacks such as not considering important parameters like GRE (Graduate Record Exam) scores or research experience. </a:t>
            </a:r>
          </a:p>
          <a:p>
            <a:r>
              <a:rPr lang="en-US" sz="2200" b="0" i="0" dirty="0">
                <a:solidFill>
                  <a:srgbClr val="333333"/>
                </a:solidFill>
                <a:effectLst/>
                <a:latin typeface="Constantia" panose="02030602050306030303" pitchFamily="18" charset="0"/>
              </a:rPr>
              <a:t>Further, the accuracy reported by earlier models is also not sufficiently high. </a:t>
            </a:r>
          </a:p>
          <a:p>
            <a:r>
              <a:rPr lang="en-US" sz="2200" b="0" i="0" dirty="0">
                <a:solidFill>
                  <a:srgbClr val="333333"/>
                </a:solidFill>
                <a:effectLst/>
                <a:latin typeface="Constantia" panose="02030602050306030303" pitchFamily="18" charset="0"/>
              </a:rPr>
              <a:t>In this paper, a stacked ensemble model that predicts the chances of admit of a student to a particular university has been proposed. </a:t>
            </a:r>
          </a:p>
        </p:txBody>
      </p:sp>
    </p:spTree>
    <p:extLst>
      <p:ext uri="{BB962C8B-B14F-4D97-AF65-F5344CB8AC3E}">
        <p14:creationId xmlns:p14="http://schemas.microsoft.com/office/powerpoint/2010/main" val="322006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53CF-29F6-644B-1B2B-A39DD8C4D65C}"/>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DCE967BC-B8C7-4BE9-5A7A-1A5D3D1448F7}"/>
              </a:ext>
            </a:extLst>
          </p:cNvPr>
          <p:cNvSpPr>
            <a:spLocks noGrp="1"/>
          </p:cNvSpPr>
          <p:nvPr>
            <p:ph idx="1"/>
          </p:nvPr>
        </p:nvSpPr>
        <p:spPr>
          <a:xfrm>
            <a:off x="1295402" y="2556932"/>
            <a:ext cx="9601196" cy="3318936"/>
          </a:xfrm>
        </p:spPr>
        <p:txBody>
          <a:bodyPr>
            <a:noAutofit/>
          </a:bodyPr>
          <a:lstStyle/>
          <a:p>
            <a:r>
              <a:rPr lang="en-US" sz="2200" b="0" i="0" dirty="0">
                <a:solidFill>
                  <a:srgbClr val="333333"/>
                </a:solidFill>
                <a:effectLst/>
                <a:latin typeface="Constantia" panose="02030602050306030303" pitchFamily="18" charset="0"/>
              </a:rPr>
              <a:t>The proposed model takes into consideration various factors related to the student including their research experience, industry experience etc.</a:t>
            </a:r>
            <a:endParaRPr lang="en-IN" sz="2200" dirty="0">
              <a:latin typeface="Constantia" panose="02030602050306030303" pitchFamily="18" charset="0"/>
            </a:endParaRPr>
          </a:p>
          <a:p>
            <a:r>
              <a:rPr lang="en-US" sz="2000" dirty="0">
                <a:hlinkClick r:id="rId2"/>
              </a:rPr>
              <a:t>https://ieeexplore.ieee.org/document/9410717</a:t>
            </a:r>
            <a:endParaRPr lang="en-US" sz="2200" b="0" i="0" dirty="0">
              <a:solidFill>
                <a:srgbClr val="333333"/>
              </a:solidFill>
              <a:effectLst/>
              <a:latin typeface="Constantia" panose="02030602050306030303" pitchFamily="18" charset="0"/>
            </a:endParaRPr>
          </a:p>
          <a:p>
            <a:r>
              <a:rPr lang="en-US" sz="2200" b="0" i="0" dirty="0">
                <a:solidFill>
                  <a:srgbClr val="333333"/>
                </a:solidFill>
                <a:effectLst/>
                <a:latin typeface="Constantia" panose="02030602050306030303" pitchFamily="18" charset="0"/>
              </a:rPr>
              <a:t>Students applying for admissions to universities find it difficult to understand whether they have good chances of getting admission in a university or not. </a:t>
            </a:r>
          </a:p>
          <a:p>
            <a:r>
              <a:rPr lang="en-US" sz="2200" b="0" i="0" dirty="0">
                <a:solidFill>
                  <a:srgbClr val="333333"/>
                </a:solidFill>
                <a:effectLst/>
                <a:latin typeface="Constantia" panose="02030602050306030303" pitchFamily="18" charset="0"/>
              </a:rPr>
              <a:t>Keeping this in focus, we have used logistic regression techniques that have gained attention in software engineering field for its ability to be used for predictions. </a:t>
            </a:r>
          </a:p>
        </p:txBody>
      </p:sp>
    </p:spTree>
    <p:extLst>
      <p:ext uri="{BB962C8B-B14F-4D97-AF65-F5344CB8AC3E}">
        <p14:creationId xmlns:p14="http://schemas.microsoft.com/office/powerpoint/2010/main" val="299314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E13C-D7BA-45C4-7C4D-F858A7471AF7}"/>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174E2045-E43E-3D8F-788B-07F109F10BD6}"/>
              </a:ext>
            </a:extLst>
          </p:cNvPr>
          <p:cNvSpPr>
            <a:spLocks noGrp="1"/>
          </p:cNvSpPr>
          <p:nvPr>
            <p:ph idx="1"/>
          </p:nvPr>
        </p:nvSpPr>
        <p:spPr>
          <a:xfrm>
            <a:off x="1295402" y="2556932"/>
            <a:ext cx="9601196" cy="3318936"/>
          </a:xfrm>
        </p:spPr>
        <p:txBody>
          <a:bodyPr>
            <a:noAutofit/>
          </a:bodyPr>
          <a:lstStyle/>
          <a:p>
            <a:r>
              <a:rPr lang="en-US" sz="2200" b="0" i="0" dirty="0">
                <a:solidFill>
                  <a:srgbClr val="333333"/>
                </a:solidFill>
                <a:effectLst/>
                <a:latin typeface="Constantia" panose="02030602050306030303" pitchFamily="18" charset="0"/>
              </a:rPr>
              <a:t>This is a novel work on a university admissions predictor using which students can evaluate their competitiveness for getting admission at a university. </a:t>
            </a:r>
          </a:p>
          <a:p>
            <a:r>
              <a:rPr lang="en-US" sz="2200" b="0" i="0" dirty="0">
                <a:solidFill>
                  <a:srgbClr val="333333"/>
                </a:solidFill>
                <a:effectLst/>
                <a:latin typeface="Constantia" panose="02030602050306030303" pitchFamily="18" charset="0"/>
              </a:rPr>
              <a:t>This is developed by collecting real student data. The data is stored in a form of a usable training data for the logistic regression classifier developed to make admissions predictions. </a:t>
            </a:r>
          </a:p>
          <a:p>
            <a:r>
              <a:rPr lang="en-US" sz="2200" b="0" i="0" dirty="0">
                <a:solidFill>
                  <a:srgbClr val="333333"/>
                </a:solidFill>
                <a:effectLst/>
                <a:latin typeface="Constantia" panose="02030602050306030303" pitchFamily="18" charset="0"/>
              </a:rPr>
              <a:t>We have collected the data from the Internet using a Selenium web scraper. </a:t>
            </a:r>
          </a:p>
          <a:p>
            <a:r>
              <a:rPr lang="en-US" sz="2200" b="0" i="0" dirty="0">
                <a:solidFill>
                  <a:srgbClr val="333333"/>
                </a:solidFill>
                <a:effectLst/>
                <a:latin typeface="Constantia" panose="02030602050306030303" pitchFamily="18" charset="0"/>
              </a:rPr>
              <a:t>The paper intensely discusses the methods, implementation and challenges faced in the process.</a:t>
            </a:r>
            <a:endParaRPr lang="en-IN" sz="2200" dirty="0">
              <a:latin typeface="Constantia" panose="02030602050306030303" pitchFamily="18" charset="0"/>
            </a:endParaRPr>
          </a:p>
          <a:p>
            <a:endParaRPr lang="en-IN" sz="2200" dirty="0"/>
          </a:p>
        </p:txBody>
      </p:sp>
    </p:spTree>
    <p:extLst>
      <p:ext uri="{BB962C8B-B14F-4D97-AF65-F5344CB8AC3E}">
        <p14:creationId xmlns:p14="http://schemas.microsoft.com/office/powerpoint/2010/main" val="255012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9695-F1F8-AE74-18FC-2A51688F9BFC}"/>
              </a:ext>
            </a:extLst>
          </p:cNvPr>
          <p:cNvSpPr>
            <a:spLocks noGrp="1"/>
          </p:cNvSpPr>
          <p:nvPr>
            <p:ph type="title"/>
          </p:nvPr>
        </p:nvSpPr>
        <p:spPr/>
        <p:txBody>
          <a:bodyPr/>
          <a:lstStyle/>
          <a:p>
            <a:r>
              <a:rPr lang="en-IN" dirty="0"/>
              <a:t>Added Feature</a:t>
            </a:r>
          </a:p>
        </p:txBody>
      </p:sp>
      <p:sp>
        <p:nvSpPr>
          <p:cNvPr id="3" name="Content Placeholder 2">
            <a:extLst>
              <a:ext uri="{FF2B5EF4-FFF2-40B4-BE49-F238E27FC236}">
                <a16:creationId xmlns:a16="http://schemas.microsoft.com/office/drawing/2014/main" id="{CA06EB86-0092-8420-3BEE-BF16035B5312}"/>
              </a:ext>
            </a:extLst>
          </p:cNvPr>
          <p:cNvSpPr>
            <a:spLocks noGrp="1"/>
          </p:cNvSpPr>
          <p:nvPr>
            <p:ph idx="1"/>
          </p:nvPr>
        </p:nvSpPr>
        <p:spPr>
          <a:xfrm>
            <a:off x="1295402" y="2668899"/>
            <a:ext cx="9601196" cy="3318936"/>
          </a:xfrm>
        </p:spPr>
        <p:txBody>
          <a:bodyPr>
            <a:normAutofit/>
          </a:bodyPr>
          <a:lstStyle/>
          <a:p>
            <a:r>
              <a:rPr lang="en-US" sz="2200" dirty="0">
                <a:latin typeface="Constantia" panose="02030602050306030303" pitchFamily="18" charset="0"/>
              </a:rPr>
              <a:t>In this project, we give mark and rating as input and it shows whether we would get the college or not. </a:t>
            </a:r>
          </a:p>
          <a:p>
            <a:r>
              <a:rPr lang="en-US" sz="2200" dirty="0">
                <a:latin typeface="Constantia" panose="02030602050306030303" pitchFamily="18" charset="0"/>
              </a:rPr>
              <a:t>Now, the feature we are adding is that it recommends all the college that suits the mark and the rating.</a:t>
            </a:r>
            <a:endParaRPr lang="en-IN" sz="2200" dirty="0">
              <a:latin typeface="Constantia" panose="02030602050306030303" pitchFamily="18" charset="0"/>
            </a:endParaRPr>
          </a:p>
        </p:txBody>
      </p:sp>
    </p:spTree>
    <p:extLst>
      <p:ext uri="{BB962C8B-B14F-4D97-AF65-F5344CB8AC3E}">
        <p14:creationId xmlns:p14="http://schemas.microsoft.com/office/powerpoint/2010/main" val="36157987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77</TotalTime>
  <Words>873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Constantia</vt:lpstr>
      <vt:lpstr>Garamond</vt:lpstr>
      <vt:lpstr>Organic</vt:lpstr>
      <vt:lpstr>UNIVERSITY ADMIT ELIGIBILITY PREDICTOR</vt:lpstr>
      <vt:lpstr>Problem Statement   </vt:lpstr>
      <vt:lpstr>Abstract</vt:lpstr>
      <vt:lpstr>Literature Survey</vt:lpstr>
      <vt:lpstr>Literature Survey</vt:lpstr>
      <vt:lpstr>Literature Survey</vt:lpstr>
      <vt:lpstr>Literature Survey</vt:lpstr>
      <vt:lpstr>Literature Survey</vt:lpstr>
      <vt:lpstr>Added Feature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dc:title>
  <dc:creator>Surya Raja</dc:creator>
  <cp:lastModifiedBy>Surya Raja</cp:lastModifiedBy>
  <cp:revision>3</cp:revision>
  <dcterms:created xsi:type="dcterms:W3CDTF">2022-09-04T15:00:38Z</dcterms:created>
  <dcterms:modified xsi:type="dcterms:W3CDTF">2022-09-04T16:24:27Z</dcterms:modified>
</cp:coreProperties>
</file>