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58" r:id="rId4"/>
    <p:sldId id="259" r:id="rId5"/>
    <p:sldId id="260" r:id="rId6"/>
    <p:sldId id="261" r:id="rId7"/>
    <p:sldId id="267" r:id="rId8"/>
    <p:sldId id="268" r:id="rId9"/>
    <p:sldId id="269" r:id="rId10"/>
    <p:sldId id="270" r:id="rId11"/>
    <p:sldId id="271" r:id="rId12"/>
    <p:sldId id="272" r:id="rId13"/>
    <p:sldId id="262" r:id="rId14"/>
    <p:sldId id="263" r:id="rId15"/>
    <p:sldId id="264"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2EC258-8A70-4BDB-A417-8F901FDAF4C2}"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88C42B8A-73B9-42F0-BD94-2E8931E44E82}" type="slidenum">
              <a:rPr lang="en-IN" smtClean="0"/>
              <a:t>‹#›</a:t>
            </a:fld>
            <a:endParaRPr lang="en-IN"/>
          </a:p>
        </p:txBody>
      </p:sp>
    </p:spTree>
    <p:extLst>
      <p:ext uri="{BB962C8B-B14F-4D97-AF65-F5344CB8AC3E}">
        <p14:creationId xmlns:p14="http://schemas.microsoft.com/office/powerpoint/2010/main" val="894139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2EC258-8A70-4BDB-A417-8F901FDAF4C2}"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88C42B8A-73B9-42F0-BD94-2E8931E44E82}" type="slidenum">
              <a:rPr lang="en-IN" smtClean="0"/>
              <a:t>‹#›</a:t>
            </a:fld>
            <a:endParaRPr lang="en-IN"/>
          </a:p>
        </p:txBody>
      </p:sp>
    </p:spTree>
    <p:extLst>
      <p:ext uri="{BB962C8B-B14F-4D97-AF65-F5344CB8AC3E}">
        <p14:creationId xmlns:p14="http://schemas.microsoft.com/office/powerpoint/2010/main" val="1927020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2EC258-8A70-4BDB-A417-8F901FDAF4C2}"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88C42B8A-73B9-42F0-BD94-2E8931E44E82}" type="slidenum">
              <a:rPr lang="en-IN" smtClean="0"/>
              <a:t>‹#›</a:t>
            </a:fld>
            <a:endParaRPr lang="en-IN"/>
          </a:p>
        </p:txBody>
      </p:sp>
    </p:spTree>
    <p:extLst>
      <p:ext uri="{BB962C8B-B14F-4D97-AF65-F5344CB8AC3E}">
        <p14:creationId xmlns:p14="http://schemas.microsoft.com/office/powerpoint/2010/main" val="3721185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2EC258-8A70-4BDB-A417-8F901FDAF4C2}"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8C42B8A-73B9-42F0-BD94-2E8931E44E82}"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938755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2EC258-8A70-4BDB-A417-8F901FDAF4C2}"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8C42B8A-73B9-42F0-BD94-2E8931E44E82}" type="slidenum">
              <a:rPr lang="en-IN" smtClean="0"/>
              <a:t>‹#›</a:t>
            </a:fld>
            <a:endParaRPr lang="en-IN"/>
          </a:p>
        </p:txBody>
      </p:sp>
    </p:spTree>
    <p:extLst>
      <p:ext uri="{BB962C8B-B14F-4D97-AF65-F5344CB8AC3E}">
        <p14:creationId xmlns:p14="http://schemas.microsoft.com/office/powerpoint/2010/main" val="254620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2EC258-8A70-4BDB-A417-8F901FDAF4C2}" type="datetimeFigureOut">
              <a:rPr lang="en-IN" smtClean="0"/>
              <a:t>10-10-2022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C42B8A-73B9-42F0-BD94-2E8931E44E82}" type="slidenum">
              <a:rPr lang="en-IN" smtClean="0"/>
              <a:t>‹#›</a:t>
            </a:fld>
            <a:endParaRPr lang="en-IN"/>
          </a:p>
        </p:txBody>
      </p:sp>
    </p:spTree>
    <p:extLst>
      <p:ext uri="{BB962C8B-B14F-4D97-AF65-F5344CB8AC3E}">
        <p14:creationId xmlns:p14="http://schemas.microsoft.com/office/powerpoint/2010/main" val="2625429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2EC258-8A70-4BDB-A417-8F901FDAF4C2}" type="datetimeFigureOut">
              <a:rPr lang="en-IN" smtClean="0"/>
              <a:t>10-10-2022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C42B8A-73B9-42F0-BD94-2E8931E44E82}" type="slidenum">
              <a:rPr lang="en-IN" smtClean="0"/>
              <a:t>‹#›</a:t>
            </a:fld>
            <a:endParaRPr lang="en-IN"/>
          </a:p>
        </p:txBody>
      </p:sp>
    </p:spTree>
    <p:extLst>
      <p:ext uri="{BB962C8B-B14F-4D97-AF65-F5344CB8AC3E}">
        <p14:creationId xmlns:p14="http://schemas.microsoft.com/office/powerpoint/2010/main" val="928038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2EC258-8A70-4BDB-A417-8F901FDAF4C2}"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C42B8A-73B9-42F0-BD94-2E8931E44E82}" type="slidenum">
              <a:rPr lang="en-IN" smtClean="0"/>
              <a:t>‹#›</a:t>
            </a:fld>
            <a:endParaRPr lang="en-IN"/>
          </a:p>
        </p:txBody>
      </p:sp>
    </p:spTree>
    <p:extLst>
      <p:ext uri="{BB962C8B-B14F-4D97-AF65-F5344CB8AC3E}">
        <p14:creationId xmlns:p14="http://schemas.microsoft.com/office/powerpoint/2010/main" val="977575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62EC258-8A70-4BDB-A417-8F901FDAF4C2}" type="datetimeFigureOut">
              <a:rPr lang="en-IN" smtClean="0"/>
              <a:t>10-10-2022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8C42B8A-73B9-42F0-BD94-2E8931E44E82}" type="slidenum">
              <a:rPr lang="en-IN" smtClean="0"/>
              <a:t>‹#›</a:t>
            </a:fld>
            <a:endParaRPr lang="en-IN"/>
          </a:p>
        </p:txBody>
      </p:sp>
    </p:spTree>
    <p:extLst>
      <p:ext uri="{BB962C8B-B14F-4D97-AF65-F5344CB8AC3E}">
        <p14:creationId xmlns:p14="http://schemas.microsoft.com/office/powerpoint/2010/main" val="888894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2EC258-8A70-4BDB-A417-8F901FDAF4C2}"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C42B8A-73B9-42F0-BD94-2E8931E44E82}" type="slidenum">
              <a:rPr lang="en-IN" smtClean="0"/>
              <a:t>‹#›</a:t>
            </a:fld>
            <a:endParaRPr lang="en-IN"/>
          </a:p>
        </p:txBody>
      </p:sp>
    </p:spTree>
    <p:extLst>
      <p:ext uri="{BB962C8B-B14F-4D97-AF65-F5344CB8AC3E}">
        <p14:creationId xmlns:p14="http://schemas.microsoft.com/office/powerpoint/2010/main" val="387683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2EC258-8A70-4BDB-A417-8F901FDAF4C2}"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88C42B8A-73B9-42F0-BD94-2E8931E44E82}" type="slidenum">
              <a:rPr lang="en-IN" smtClean="0"/>
              <a:t>‹#›</a:t>
            </a:fld>
            <a:endParaRPr lang="en-IN"/>
          </a:p>
        </p:txBody>
      </p:sp>
    </p:spTree>
    <p:extLst>
      <p:ext uri="{BB962C8B-B14F-4D97-AF65-F5344CB8AC3E}">
        <p14:creationId xmlns:p14="http://schemas.microsoft.com/office/powerpoint/2010/main" val="56686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2EC258-8A70-4BDB-A417-8F901FDAF4C2}"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C42B8A-73B9-42F0-BD94-2E8931E44E82}" type="slidenum">
              <a:rPr lang="en-IN" smtClean="0"/>
              <a:t>‹#›</a:t>
            </a:fld>
            <a:endParaRPr lang="en-IN"/>
          </a:p>
        </p:txBody>
      </p:sp>
    </p:spTree>
    <p:extLst>
      <p:ext uri="{BB962C8B-B14F-4D97-AF65-F5344CB8AC3E}">
        <p14:creationId xmlns:p14="http://schemas.microsoft.com/office/powerpoint/2010/main" val="403333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2EC258-8A70-4BDB-A417-8F901FDAF4C2}" type="datetimeFigureOut">
              <a:rPr lang="en-IN" smtClean="0"/>
              <a:t>10-10-2022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C42B8A-73B9-42F0-BD94-2E8931E44E82}" type="slidenum">
              <a:rPr lang="en-IN" smtClean="0"/>
              <a:t>‹#›</a:t>
            </a:fld>
            <a:endParaRPr lang="en-IN"/>
          </a:p>
        </p:txBody>
      </p:sp>
    </p:spTree>
    <p:extLst>
      <p:ext uri="{BB962C8B-B14F-4D97-AF65-F5344CB8AC3E}">
        <p14:creationId xmlns:p14="http://schemas.microsoft.com/office/powerpoint/2010/main" val="307694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2EC258-8A70-4BDB-A417-8F901FDAF4C2}" type="datetimeFigureOut">
              <a:rPr lang="en-IN" smtClean="0"/>
              <a:t>10-10-2022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C42B8A-73B9-42F0-BD94-2E8931E44E82}" type="slidenum">
              <a:rPr lang="en-IN" smtClean="0"/>
              <a:t>‹#›</a:t>
            </a:fld>
            <a:endParaRPr lang="en-IN"/>
          </a:p>
        </p:txBody>
      </p:sp>
    </p:spTree>
    <p:extLst>
      <p:ext uri="{BB962C8B-B14F-4D97-AF65-F5344CB8AC3E}">
        <p14:creationId xmlns:p14="http://schemas.microsoft.com/office/powerpoint/2010/main" val="3442174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62EC258-8A70-4BDB-A417-8F901FDAF4C2}" type="datetimeFigureOut">
              <a:rPr lang="en-IN" smtClean="0"/>
              <a:t>10-10-2022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C42B8A-73B9-42F0-BD94-2E8931E44E82}" type="slidenum">
              <a:rPr lang="en-IN" smtClean="0"/>
              <a:t>‹#›</a:t>
            </a:fld>
            <a:endParaRPr lang="en-IN"/>
          </a:p>
        </p:txBody>
      </p:sp>
    </p:spTree>
    <p:extLst>
      <p:ext uri="{BB962C8B-B14F-4D97-AF65-F5344CB8AC3E}">
        <p14:creationId xmlns:p14="http://schemas.microsoft.com/office/powerpoint/2010/main" val="45540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2EC258-8A70-4BDB-A417-8F901FDAF4C2}"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C42B8A-73B9-42F0-BD94-2E8931E44E82}" type="slidenum">
              <a:rPr lang="en-IN" smtClean="0"/>
              <a:t>‹#›</a:t>
            </a:fld>
            <a:endParaRPr lang="en-IN"/>
          </a:p>
        </p:txBody>
      </p:sp>
    </p:spTree>
    <p:extLst>
      <p:ext uri="{BB962C8B-B14F-4D97-AF65-F5344CB8AC3E}">
        <p14:creationId xmlns:p14="http://schemas.microsoft.com/office/powerpoint/2010/main" val="2571912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2EC258-8A70-4BDB-A417-8F901FDAF4C2}"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C42B8A-73B9-42F0-BD94-2E8931E44E82}" type="slidenum">
              <a:rPr lang="en-IN" smtClean="0"/>
              <a:t>‹#›</a:t>
            </a:fld>
            <a:endParaRPr lang="en-IN"/>
          </a:p>
        </p:txBody>
      </p:sp>
    </p:spTree>
    <p:extLst>
      <p:ext uri="{BB962C8B-B14F-4D97-AF65-F5344CB8AC3E}">
        <p14:creationId xmlns:p14="http://schemas.microsoft.com/office/powerpoint/2010/main" val="3583571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2EC258-8A70-4BDB-A417-8F901FDAF4C2}" type="datetimeFigureOut">
              <a:rPr lang="en-IN" smtClean="0"/>
              <a:t>10-10-2022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8C42B8A-73B9-42F0-BD94-2E8931E44E82}" type="slidenum">
              <a:rPr lang="en-IN" smtClean="0"/>
              <a:t>‹#›</a:t>
            </a:fld>
            <a:endParaRPr lang="en-IN"/>
          </a:p>
        </p:txBody>
      </p:sp>
    </p:spTree>
    <p:extLst>
      <p:ext uri="{BB962C8B-B14F-4D97-AF65-F5344CB8AC3E}">
        <p14:creationId xmlns:p14="http://schemas.microsoft.com/office/powerpoint/2010/main" val="2827700216"/>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BC9E8-D784-A982-7AEC-CCFF23DC384E}"/>
              </a:ext>
            </a:extLst>
          </p:cNvPr>
          <p:cNvSpPr>
            <a:spLocks noGrp="1"/>
          </p:cNvSpPr>
          <p:nvPr>
            <p:ph type="ctrTitle"/>
          </p:nvPr>
        </p:nvSpPr>
        <p:spPr/>
        <p:txBody>
          <a:bodyPr/>
          <a:lstStyle/>
          <a:p>
            <a:r>
              <a:rPr lang="en-IN" dirty="0"/>
              <a:t>UNIVERSITY ADMIT ELIGIBILITY PREDICTOR</a:t>
            </a:r>
          </a:p>
        </p:txBody>
      </p:sp>
      <p:sp>
        <p:nvSpPr>
          <p:cNvPr id="3" name="Subtitle 2">
            <a:extLst>
              <a:ext uri="{FF2B5EF4-FFF2-40B4-BE49-F238E27FC236}">
                <a16:creationId xmlns:a16="http://schemas.microsoft.com/office/drawing/2014/main" id="{5A221C36-6E0E-CB7D-D6D0-C89B2BA14DA1}"/>
              </a:ext>
            </a:extLst>
          </p:cNvPr>
          <p:cNvSpPr>
            <a:spLocks noGrp="1"/>
          </p:cNvSpPr>
          <p:nvPr>
            <p:ph type="subTitle" idx="1"/>
          </p:nvPr>
        </p:nvSpPr>
        <p:spPr>
          <a:xfrm>
            <a:off x="6798093" y="4645966"/>
            <a:ext cx="3863686" cy="1605545"/>
          </a:xfrm>
        </p:spPr>
        <p:txBody>
          <a:bodyPr>
            <a:normAutofit fontScale="77500" lnSpcReduction="20000"/>
          </a:bodyPr>
          <a:lstStyle/>
          <a:p>
            <a:pPr algn="ctr"/>
            <a:r>
              <a:rPr lang="en-IN" dirty="0"/>
              <a:t>Team Members:   </a:t>
            </a:r>
          </a:p>
          <a:p>
            <a:pPr algn="ctr"/>
            <a:r>
              <a:rPr lang="en-IN" dirty="0" err="1"/>
              <a:t>Bhairav</a:t>
            </a:r>
            <a:r>
              <a:rPr lang="en-IN" dirty="0"/>
              <a:t> AJ                      - 2019115026 </a:t>
            </a:r>
          </a:p>
          <a:p>
            <a:pPr algn="ctr"/>
            <a:r>
              <a:rPr lang="en-IN" dirty="0" err="1"/>
              <a:t>Rengaraj</a:t>
            </a:r>
            <a:r>
              <a:rPr lang="en-IN" dirty="0"/>
              <a:t> Praveen Kumar – 2019115078</a:t>
            </a:r>
          </a:p>
          <a:p>
            <a:pPr algn="ctr"/>
            <a:r>
              <a:rPr lang="en-IN" dirty="0"/>
              <a:t>Surya R                          - 2019115112 </a:t>
            </a:r>
          </a:p>
          <a:p>
            <a:pPr algn="ctr"/>
            <a:r>
              <a:rPr lang="en-IN" dirty="0"/>
              <a:t>Chandra Teja Reddy CH   – 2019115125</a:t>
            </a:r>
          </a:p>
          <a:p>
            <a:pPr algn="ctr"/>
            <a:endParaRPr lang="en-IN" dirty="0"/>
          </a:p>
        </p:txBody>
      </p:sp>
    </p:spTree>
    <p:extLst>
      <p:ext uri="{BB962C8B-B14F-4D97-AF65-F5344CB8AC3E}">
        <p14:creationId xmlns:p14="http://schemas.microsoft.com/office/powerpoint/2010/main" val="2993507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C12360-D6BD-5F1D-F963-15857D055F26}"/>
              </a:ext>
            </a:extLst>
          </p:cNvPr>
          <p:cNvPicPr>
            <a:picLocks noGrp="1" noChangeAspect="1"/>
          </p:cNvPicPr>
          <p:nvPr>
            <p:ph idx="1"/>
          </p:nvPr>
        </p:nvPicPr>
        <p:blipFill rotWithShape="1">
          <a:blip r:embed="rId2"/>
          <a:srcRect t="33108" b="-1"/>
          <a:stretch/>
        </p:blipFill>
        <p:spPr>
          <a:xfrm>
            <a:off x="681135" y="643812"/>
            <a:ext cx="10804849" cy="5383764"/>
          </a:xfrm>
        </p:spPr>
      </p:pic>
    </p:spTree>
    <p:extLst>
      <p:ext uri="{BB962C8B-B14F-4D97-AF65-F5344CB8AC3E}">
        <p14:creationId xmlns:p14="http://schemas.microsoft.com/office/powerpoint/2010/main" val="105628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A6FBCC3-61E8-BB39-9086-38A8DFE147FE}"/>
              </a:ext>
            </a:extLst>
          </p:cNvPr>
          <p:cNvPicPr>
            <a:picLocks noGrp="1" noChangeAspect="1"/>
          </p:cNvPicPr>
          <p:nvPr>
            <p:ph idx="1"/>
          </p:nvPr>
        </p:nvPicPr>
        <p:blipFill>
          <a:blip r:embed="rId2"/>
          <a:stretch>
            <a:fillRect/>
          </a:stretch>
        </p:blipFill>
        <p:spPr>
          <a:xfrm>
            <a:off x="849085" y="625150"/>
            <a:ext cx="10543593" cy="5486401"/>
          </a:xfrm>
        </p:spPr>
      </p:pic>
    </p:spTree>
    <p:extLst>
      <p:ext uri="{BB962C8B-B14F-4D97-AF65-F5344CB8AC3E}">
        <p14:creationId xmlns:p14="http://schemas.microsoft.com/office/powerpoint/2010/main" val="743234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E87931-C5C5-50E1-C9A3-1C84CC5D06AE}"/>
              </a:ext>
            </a:extLst>
          </p:cNvPr>
          <p:cNvPicPr>
            <a:picLocks noGrp="1" noChangeAspect="1"/>
          </p:cNvPicPr>
          <p:nvPr>
            <p:ph idx="1"/>
          </p:nvPr>
        </p:nvPicPr>
        <p:blipFill>
          <a:blip r:embed="rId2"/>
          <a:stretch>
            <a:fillRect/>
          </a:stretch>
        </p:blipFill>
        <p:spPr>
          <a:xfrm>
            <a:off x="3368350" y="1791478"/>
            <a:ext cx="4469363" cy="3666930"/>
          </a:xfrm>
        </p:spPr>
      </p:pic>
      <p:pic>
        <p:nvPicPr>
          <p:cNvPr id="7" name="Picture 6">
            <a:extLst>
              <a:ext uri="{FF2B5EF4-FFF2-40B4-BE49-F238E27FC236}">
                <a16:creationId xmlns:a16="http://schemas.microsoft.com/office/drawing/2014/main" id="{BAE785F4-6923-C8B1-E260-DA0881B6DDEE}"/>
              </a:ext>
            </a:extLst>
          </p:cNvPr>
          <p:cNvPicPr>
            <a:picLocks noChangeAspect="1"/>
          </p:cNvPicPr>
          <p:nvPr/>
        </p:nvPicPr>
        <p:blipFill>
          <a:blip r:embed="rId3"/>
          <a:stretch>
            <a:fillRect/>
          </a:stretch>
        </p:blipFill>
        <p:spPr>
          <a:xfrm>
            <a:off x="886407" y="615820"/>
            <a:ext cx="10459617" cy="5467740"/>
          </a:xfrm>
          <a:prstGeom prst="rect">
            <a:avLst/>
          </a:prstGeom>
        </p:spPr>
      </p:pic>
    </p:spTree>
    <p:extLst>
      <p:ext uri="{BB962C8B-B14F-4D97-AF65-F5344CB8AC3E}">
        <p14:creationId xmlns:p14="http://schemas.microsoft.com/office/powerpoint/2010/main" val="100759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F08C-92CD-37DD-49E7-C5358D27E3F1}"/>
              </a:ext>
            </a:extLst>
          </p:cNvPr>
          <p:cNvSpPr>
            <a:spLocks noGrp="1"/>
          </p:cNvSpPr>
          <p:nvPr>
            <p:ph type="title"/>
          </p:nvPr>
        </p:nvSpPr>
        <p:spPr/>
        <p:txBody>
          <a:bodyPr/>
          <a:lstStyle/>
          <a:p>
            <a:r>
              <a:rPr lang="en-IN" dirty="0"/>
              <a:t>LIST OF IDEAS</a:t>
            </a:r>
          </a:p>
        </p:txBody>
      </p:sp>
      <p:sp>
        <p:nvSpPr>
          <p:cNvPr id="3" name="Content Placeholder 2">
            <a:extLst>
              <a:ext uri="{FF2B5EF4-FFF2-40B4-BE49-F238E27FC236}">
                <a16:creationId xmlns:a16="http://schemas.microsoft.com/office/drawing/2014/main" id="{DFAC8D99-D069-440C-B997-42A6947D5FAA}"/>
              </a:ext>
            </a:extLst>
          </p:cNvPr>
          <p:cNvSpPr>
            <a:spLocks noGrp="1"/>
          </p:cNvSpPr>
          <p:nvPr>
            <p:ph idx="1"/>
          </p:nvPr>
        </p:nvSpPr>
        <p:spPr/>
        <p:txBody>
          <a:bodyPr>
            <a:normAutofit/>
          </a:bodyPr>
          <a:lstStyle/>
          <a:p>
            <a:r>
              <a:rPr lang="en-US" dirty="0">
                <a:solidFill>
                  <a:schemeClr val="bg1">
                    <a:lumMod val="85000"/>
                    <a:lumOff val="15000"/>
                  </a:schemeClr>
                </a:solidFill>
              </a:rPr>
              <a:t>There are many </a:t>
            </a:r>
            <a:r>
              <a:rPr lang="en-US" dirty="0" err="1">
                <a:solidFill>
                  <a:schemeClr val="bg1">
                    <a:lumMod val="85000"/>
                    <a:lumOff val="15000"/>
                  </a:schemeClr>
                </a:solidFill>
              </a:rPr>
              <a:t>softwares</a:t>
            </a:r>
            <a:r>
              <a:rPr lang="en-US" dirty="0">
                <a:solidFill>
                  <a:schemeClr val="bg1">
                    <a:lumMod val="85000"/>
                    <a:lumOff val="15000"/>
                  </a:schemeClr>
                </a:solidFill>
              </a:rPr>
              <a:t> that display the list for colleges with a particular star rating when you input your preferred rating (as said during the brain storming sessions).</a:t>
            </a:r>
          </a:p>
          <a:p>
            <a:r>
              <a:rPr lang="en-US" dirty="0">
                <a:solidFill>
                  <a:schemeClr val="bg1">
                    <a:lumMod val="85000"/>
                    <a:lumOff val="15000"/>
                  </a:schemeClr>
                </a:solidFill>
              </a:rPr>
              <a:t>This idea encouraged us to do a software for Anna University that could provide the availability of the preferred course when the student enters the necessary details that the website asks for.</a:t>
            </a:r>
          </a:p>
          <a:p>
            <a:r>
              <a:rPr lang="en-US" dirty="0">
                <a:solidFill>
                  <a:schemeClr val="bg1">
                    <a:lumMod val="85000"/>
                    <a:lumOff val="15000"/>
                  </a:schemeClr>
                </a:solidFill>
              </a:rPr>
              <a:t>The prediction of the course is done based on TNEA rank.</a:t>
            </a:r>
          </a:p>
          <a:p>
            <a:r>
              <a:rPr lang="en-US" dirty="0">
                <a:solidFill>
                  <a:schemeClr val="bg1">
                    <a:lumMod val="85000"/>
                    <a:lumOff val="15000"/>
                  </a:schemeClr>
                </a:solidFill>
              </a:rPr>
              <a:t>We collect the allotment lists of the last 5 years and design the software to make predictions based on that.</a:t>
            </a:r>
            <a:endParaRPr lang="en-IN" dirty="0">
              <a:solidFill>
                <a:schemeClr val="bg1">
                  <a:lumMod val="85000"/>
                  <a:lumOff val="15000"/>
                </a:schemeClr>
              </a:solidFill>
            </a:endParaRPr>
          </a:p>
        </p:txBody>
      </p:sp>
    </p:spTree>
    <p:extLst>
      <p:ext uri="{BB962C8B-B14F-4D97-AF65-F5344CB8AC3E}">
        <p14:creationId xmlns:p14="http://schemas.microsoft.com/office/powerpoint/2010/main" val="2495256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0619-1078-E308-2CB4-6865E1DBD3DB}"/>
              </a:ext>
            </a:extLst>
          </p:cNvPr>
          <p:cNvSpPr>
            <a:spLocks noGrp="1"/>
          </p:cNvSpPr>
          <p:nvPr>
            <p:ph type="title"/>
          </p:nvPr>
        </p:nvSpPr>
        <p:spPr/>
        <p:txBody>
          <a:bodyPr/>
          <a:lstStyle/>
          <a:p>
            <a:r>
              <a:rPr lang="en-IN" dirty="0"/>
              <a:t>PROJECT DESIGN</a:t>
            </a:r>
          </a:p>
        </p:txBody>
      </p:sp>
      <p:sp>
        <p:nvSpPr>
          <p:cNvPr id="3" name="Content Placeholder 2">
            <a:extLst>
              <a:ext uri="{FF2B5EF4-FFF2-40B4-BE49-F238E27FC236}">
                <a16:creationId xmlns:a16="http://schemas.microsoft.com/office/drawing/2014/main" id="{8BB56B75-4D5F-128E-93C0-9D2B8FAD47F6}"/>
              </a:ext>
            </a:extLst>
          </p:cNvPr>
          <p:cNvSpPr>
            <a:spLocks noGrp="1"/>
          </p:cNvSpPr>
          <p:nvPr>
            <p:ph idx="1"/>
          </p:nvPr>
        </p:nvSpPr>
        <p:spPr/>
        <p:txBody>
          <a:bodyPr/>
          <a:lstStyle/>
          <a:p>
            <a:pPr marL="0" indent="0">
              <a:buNone/>
            </a:pPr>
            <a:r>
              <a:rPr lang="en-IN" dirty="0">
                <a:solidFill>
                  <a:schemeClr val="bg1">
                    <a:lumMod val="85000"/>
                    <a:lumOff val="15000"/>
                  </a:schemeClr>
                </a:solidFill>
              </a:rPr>
              <a:t>Current scenario:</a:t>
            </a:r>
          </a:p>
          <a:p>
            <a:pPr marL="457200" lvl="1" indent="0">
              <a:buNone/>
            </a:pPr>
            <a:r>
              <a:rPr lang="en-US" dirty="0">
                <a:solidFill>
                  <a:schemeClr val="bg1">
                    <a:lumMod val="85000"/>
                    <a:lumOff val="15000"/>
                  </a:schemeClr>
                </a:solidFill>
              </a:rPr>
              <a:t>Every year, thousands of students who pass out Higher secondary school are aspiring to get into engineering. These students enroll in the admission process conducted by the TNEA(Tamil Nadu Engineering Admission). TNEA allot courses to the students based on the cut-off marks secured by the student.</a:t>
            </a:r>
          </a:p>
          <a:p>
            <a:pPr marL="0" indent="0">
              <a:buNone/>
            </a:pPr>
            <a:endParaRPr lang="en-IN" dirty="0">
              <a:solidFill>
                <a:schemeClr val="bg1">
                  <a:lumMod val="85000"/>
                  <a:lumOff val="15000"/>
                </a:schemeClr>
              </a:solidFill>
            </a:endParaRPr>
          </a:p>
          <a:p>
            <a:pPr marL="0" indent="0">
              <a:buNone/>
            </a:pPr>
            <a:r>
              <a:rPr lang="en-IN" dirty="0">
                <a:solidFill>
                  <a:schemeClr val="bg1">
                    <a:lumMod val="85000"/>
                    <a:lumOff val="15000"/>
                  </a:schemeClr>
                </a:solidFill>
              </a:rPr>
              <a:t>Aim of the Project:</a:t>
            </a:r>
            <a:endParaRPr lang="en-US" dirty="0">
              <a:solidFill>
                <a:schemeClr val="bg1">
                  <a:lumMod val="85000"/>
                  <a:lumOff val="15000"/>
                </a:schemeClr>
              </a:solidFill>
            </a:endParaRPr>
          </a:p>
          <a:p>
            <a:pPr marL="457200" lvl="1" indent="0">
              <a:buNone/>
            </a:pPr>
            <a:r>
              <a:rPr lang="en-US" dirty="0">
                <a:solidFill>
                  <a:schemeClr val="bg1">
                    <a:lumMod val="85000"/>
                    <a:lumOff val="15000"/>
                  </a:schemeClr>
                </a:solidFill>
              </a:rPr>
              <a:t>The software which we intend to do does the same job as TNEA, but in a different way. This software aims in predicting the course that the enrolled student would get for the rank provided to him/her by TNEA.</a:t>
            </a:r>
          </a:p>
          <a:p>
            <a:pPr marL="0" indent="0">
              <a:buNone/>
            </a:pPr>
            <a:endParaRPr lang="en-IN" dirty="0">
              <a:solidFill>
                <a:schemeClr val="bg1">
                  <a:lumMod val="85000"/>
                  <a:lumOff val="15000"/>
                </a:schemeClr>
              </a:solidFill>
            </a:endParaRPr>
          </a:p>
        </p:txBody>
      </p:sp>
    </p:spTree>
    <p:extLst>
      <p:ext uri="{BB962C8B-B14F-4D97-AF65-F5344CB8AC3E}">
        <p14:creationId xmlns:p14="http://schemas.microsoft.com/office/powerpoint/2010/main" val="273439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E75C-8822-35AB-D452-30ABDBAF27BF}"/>
              </a:ext>
            </a:extLst>
          </p:cNvPr>
          <p:cNvSpPr>
            <a:spLocks noGrp="1"/>
          </p:cNvSpPr>
          <p:nvPr>
            <p:ph type="title"/>
          </p:nvPr>
        </p:nvSpPr>
        <p:spPr/>
        <p:txBody>
          <a:bodyPr/>
          <a:lstStyle/>
          <a:p>
            <a:r>
              <a:rPr lang="en-IN" dirty="0"/>
              <a:t>PROJECT DESIGN</a:t>
            </a:r>
          </a:p>
        </p:txBody>
      </p:sp>
      <p:sp>
        <p:nvSpPr>
          <p:cNvPr id="3" name="Content Placeholder 2">
            <a:extLst>
              <a:ext uri="{FF2B5EF4-FFF2-40B4-BE49-F238E27FC236}">
                <a16:creationId xmlns:a16="http://schemas.microsoft.com/office/drawing/2014/main" id="{27CC69A5-E0F2-C05E-2475-ACAE4E9B7952}"/>
              </a:ext>
            </a:extLst>
          </p:cNvPr>
          <p:cNvSpPr>
            <a:spLocks noGrp="1"/>
          </p:cNvSpPr>
          <p:nvPr>
            <p:ph idx="1"/>
          </p:nvPr>
        </p:nvSpPr>
        <p:spPr>
          <a:xfrm>
            <a:off x="680321" y="2336873"/>
            <a:ext cx="9613861" cy="3839992"/>
          </a:xfrm>
        </p:spPr>
        <p:txBody>
          <a:bodyPr>
            <a:normAutofit/>
          </a:bodyPr>
          <a:lstStyle/>
          <a:p>
            <a:pPr marL="0" indent="0">
              <a:buNone/>
            </a:pPr>
            <a:r>
              <a:rPr lang="en-IN" dirty="0">
                <a:solidFill>
                  <a:schemeClr val="bg1">
                    <a:lumMod val="85000"/>
                    <a:lumOff val="15000"/>
                  </a:schemeClr>
                </a:solidFill>
              </a:rPr>
              <a:t>Novelty and Feasibility of Idea:</a:t>
            </a:r>
          </a:p>
          <a:p>
            <a:pPr marL="457200" lvl="1" indent="0">
              <a:buNone/>
            </a:pPr>
            <a:r>
              <a:rPr lang="en-US" dirty="0">
                <a:solidFill>
                  <a:schemeClr val="bg1">
                    <a:lumMod val="85000"/>
                    <a:lumOff val="15000"/>
                  </a:schemeClr>
                </a:solidFill>
              </a:rPr>
              <a:t>Through this software Students can know what course they might get in Anna University just by entering their Ranks, cut-off marks, community to which they belong and community marks. Students need not face the difficulty of consulting any third party.</a:t>
            </a:r>
            <a:endParaRPr lang="en-IN" dirty="0">
              <a:solidFill>
                <a:schemeClr val="bg1">
                  <a:lumMod val="85000"/>
                  <a:lumOff val="15000"/>
                </a:schemeClr>
              </a:solidFill>
            </a:endParaRPr>
          </a:p>
          <a:p>
            <a:pPr marL="0" indent="0">
              <a:buNone/>
            </a:pPr>
            <a:r>
              <a:rPr lang="en-IN" dirty="0">
                <a:solidFill>
                  <a:schemeClr val="bg1">
                    <a:lumMod val="85000"/>
                    <a:lumOff val="15000"/>
                  </a:schemeClr>
                </a:solidFill>
              </a:rPr>
              <a:t>Scalability:</a:t>
            </a:r>
          </a:p>
          <a:p>
            <a:pPr marL="457200" lvl="1" indent="0">
              <a:buNone/>
            </a:pPr>
            <a:r>
              <a:rPr lang="en-US" dirty="0">
                <a:solidFill>
                  <a:schemeClr val="bg1">
                    <a:lumMod val="85000"/>
                    <a:lumOff val="15000"/>
                  </a:schemeClr>
                </a:solidFill>
              </a:rPr>
              <a:t>Right now we have used the data set of the last five years. The scalability of this software increases when datasets of previous years are added</a:t>
            </a:r>
            <a:endParaRPr lang="en-IN" dirty="0"/>
          </a:p>
          <a:p>
            <a:pPr marL="0" indent="0">
              <a:buNone/>
            </a:pPr>
            <a:r>
              <a:rPr lang="en-IN" dirty="0">
                <a:solidFill>
                  <a:schemeClr val="bg1">
                    <a:lumMod val="85000"/>
                    <a:lumOff val="15000"/>
                  </a:schemeClr>
                </a:solidFill>
              </a:rPr>
              <a:t>Social impact:</a:t>
            </a:r>
          </a:p>
          <a:p>
            <a:pPr marL="457200" lvl="1" indent="0">
              <a:buNone/>
            </a:pPr>
            <a:r>
              <a:rPr lang="en-US" dirty="0">
                <a:solidFill>
                  <a:schemeClr val="bg1">
                    <a:lumMod val="85000"/>
                    <a:lumOff val="15000"/>
                  </a:schemeClr>
                </a:solidFill>
              </a:rPr>
              <a:t>People do not waste their money and time approaching third parties to know the availability of their preferred course.</a:t>
            </a:r>
            <a:endParaRPr lang="en-IN" dirty="0">
              <a:solidFill>
                <a:schemeClr val="bg1">
                  <a:lumMod val="85000"/>
                  <a:lumOff val="15000"/>
                </a:schemeClr>
              </a:solidFill>
            </a:endParaRPr>
          </a:p>
        </p:txBody>
      </p:sp>
    </p:spTree>
    <p:extLst>
      <p:ext uri="{BB962C8B-B14F-4D97-AF65-F5344CB8AC3E}">
        <p14:creationId xmlns:p14="http://schemas.microsoft.com/office/powerpoint/2010/main" val="63522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6EC0-A92C-567B-6667-201642B7421C}"/>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D09BD58D-E976-425F-48D9-7F4D265B194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43A14FB-31E0-7672-3746-7A3C611504F8}"/>
              </a:ext>
            </a:extLst>
          </p:cNvPr>
          <p:cNvPicPr>
            <a:picLocks noChangeAspect="1"/>
          </p:cNvPicPr>
          <p:nvPr/>
        </p:nvPicPr>
        <p:blipFill>
          <a:blip r:embed="rId2"/>
          <a:stretch>
            <a:fillRect/>
          </a:stretch>
        </p:blipFill>
        <p:spPr>
          <a:xfrm>
            <a:off x="414797" y="1995160"/>
            <a:ext cx="11362405" cy="4435224"/>
          </a:xfrm>
          <a:prstGeom prst="rect">
            <a:avLst/>
          </a:prstGeom>
        </p:spPr>
      </p:pic>
    </p:spTree>
    <p:extLst>
      <p:ext uri="{BB962C8B-B14F-4D97-AF65-F5344CB8AC3E}">
        <p14:creationId xmlns:p14="http://schemas.microsoft.com/office/powerpoint/2010/main" val="208285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448C-B9A8-1773-1158-D2FA3BB5839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922383F4-3995-A59E-62D9-BA768A134EA8}"/>
              </a:ext>
            </a:extLst>
          </p:cNvPr>
          <p:cNvSpPr>
            <a:spLocks noGrp="1"/>
          </p:cNvSpPr>
          <p:nvPr>
            <p:ph idx="1"/>
          </p:nvPr>
        </p:nvSpPr>
        <p:spPr>
          <a:xfrm>
            <a:off x="680321" y="2336872"/>
            <a:ext cx="9613861" cy="3914637"/>
          </a:xfrm>
        </p:spPr>
        <p:txBody>
          <a:bodyPr>
            <a:normAutofit/>
          </a:bodyPr>
          <a:lstStyle/>
          <a:p>
            <a:pPr marL="0" indent="0">
              <a:buNone/>
            </a:pPr>
            <a:r>
              <a:rPr lang="en-IN" sz="2000" dirty="0">
                <a:solidFill>
                  <a:schemeClr val="bg1">
                    <a:lumMod val="85000"/>
                    <a:lumOff val="15000"/>
                  </a:schemeClr>
                </a:solidFill>
              </a:rPr>
              <a:t>[1]</a:t>
            </a:r>
            <a:r>
              <a:rPr lang="en-US" sz="2000" b="0" i="0" dirty="0">
                <a:solidFill>
                  <a:srgbClr val="222222"/>
                </a:solidFill>
                <a:effectLst/>
              </a:rPr>
              <a:t> </a:t>
            </a:r>
            <a:r>
              <a:rPr lang="en-US" sz="2000" b="0" i="0" dirty="0" err="1">
                <a:solidFill>
                  <a:srgbClr val="222222"/>
                </a:solidFill>
                <a:effectLst/>
              </a:rPr>
              <a:t>Sivasangari</a:t>
            </a:r>
            <a:r>
              <a:rPr lang="en-US" sz="2000" b="0" i="0" dirty="0">
                <a:solidFill>
                  <a:srgbClr val="222222"/>
                </a:solidFill>
                <a:effectLst/>
              </a:rPr>
              <a:t>, A., et al. "Prediction Probability of Getting an Admission into a University using Machine Learning." </a:t>
            </a:r>
            <a:r>
              <a:rPr lang="en-US" sz="2000" b="0" i="1" dirty="0">
                <a:solidFill>
                  <a:srgbClr val="222222"/>
                </a:solidFill>
                <a:effectLst/>
              </a:rPr>
              <a:t>2021 5th International Conference on Computing Methodologies and Communication (ICCMC)</a:t>
            </a:r>
            <a:r>
              <a:rPr lang="en-US" sz="2000" b="0" i="0" dirty="0">
                <a:solidFill>
                  <a:srgbClr val="222222"/>
                </a:solidFill>
                <a:effectLst/>
              </a:rPr>
              <a:t>. IEEE, 2021.</a:t>
            </a:r>
            <a:endParaRPr lang="en-IN" sz="2000" dirty="0">
              <a:solidFill>
                <a:schemeClr val="bg1">
                  <a:lumMod val="85000"/>
                  <a:lumOff val="15000"/>
                </a:schemeClr>
              </a:solidFill>
            </a:endParaRPr>
          </a:p>
          <a:p>
            <a:pPr marL="0" indent="0">
              <a:buNone/>
            </a:pPr>
            <a:r>
              <a:rPr lang="en-IN" sz="2000" dirty="0">
                <a:solidFill>
                  <a:schemeClr val="bg1">
                    <a:lumMod val="85000"/>
                    <a:lumOff val="15000"/>
                  </a:schemeClr>
                </a:solidFill>
              </a:rPr>
              <a:t>[2]</a:t>
            </a:r>
            <a:r>
              <a:rPr lang="en-IN" sz="2000" b="0" i="0" dirty="0">
                <a:solidFill>
                  <a:srgbClr val="222222"/>
                </a:solidFill>
                <a:effectLst/>
              </a:rPr>
              <a:t> </a:t>
            </a:r>
            <a:r>
              <a:rPr lang="en-IN" sz="2000" b="0" i="0" dirty="0" err="1">
                <a:solidFill>
                  <a:srgbClr val="222222"/>
                </a:solidFill>
                <a:effectLst/>
              </a:rPr>
              <a:t>Fathiya</a:t>
            </a:r>
            <a:r>
              <a:rPr lang="en-IN" sz="2000" b="0" i="0" dirty="0">
                <a:solidFill>
                  <a:srgbClr val="222222"/>
                </a:solidFill>
                <a:effectLst/>
              </a:rPr>
              <a:t>, </a:t>
            </a:r>
            <a:r>
              <a:rPr lang="en-IN" sz="2000" b="0" i="0" dirty="0" err="1">
                <a:solidFill>
                  <a:srgbClr val="222222"/>
                </a:solidFill>
                <a:effectLst/>
              </a:rPr>
              <a:t>Haseeba</a:t>
            </a:r>
            <a:r>
              <a:rPr lang="en-IN" sz="2000" b="0" i="0" dirty="0">
                <a:solidFill>
                  <a:srgbClr val="222222"/>
                </a:solidFill>
                <a:effectLst/>
              </a:rPr>
              <a:t>, and </a:t>
            </a:r>
            <a:r>
              <a:rPr lang="en-IN" sz="2000" b="0" i="0" dirty="0" err="1">
                <a:solidFill>
                  <a:srgbClr val="222222"/>
                </a:solidFill>
                <a:effectLst/>
              </a:rPr>
              <a:t>Lipsa</a:t>
            </a:r>
            <a:r>
              <a:rPr lang="en-IN" sz="2000" b="0" i="0" dirty="0">
                <a:solidFill>
                  <a:srgbClr val="222222"/>
                </a:solidFill>
                <a:effectLst/>
              </a:rPr>
              <a:t> </a:t>
            </a:r>
            <a:r>
              <a:rPr lang="en-IN" sz="2000" b="0" i="0" dirty="0" err="1">
                <a:solidFill>
                  <a:srgbClr val="222222"/>
                </a:solidFill>
                <a:effectLst/>
              </a:rPr>
              <a:t>Sadath</a:t>
            </a:r>
            <a:r>
              <a:rPr lang="en-IN" sz="2000" b="0" i="0" dirty="0">
                <a:solidFill>
                  <a:srgbClr val="222222"/>
                </a:solidFill>
                <a:effectLst/>
              </a:rPr>
              <a:t>. "University Admissions Predictor Using Logistic Regression." </a:t>
            </a:r>
            <a:r>
              <a:rPr lang="en-IN" sz="2000" b="0" i="1" dirty="0">
                <a:solidFill>
                  <a:srgbClr val="222222"/>
                </a:solidFill>
                <a:effectLst/>
              </a:rPr>
              <a:t>2021 International Conference on Computational Intelligence and Knowledge Economy (ICCIKE)</a:t>
            </a:r>
            <a:r>
              <a:rPr lang="en-IN" sz="2000" b="0" i="0" dirty="0">
                <a:solidFill>
                  <a:srgbClr val="222222"/>
                </a:solidFill>
                <a:effectLst/>
              </a:rPr>
              <a:t>. IEEE, 2021.</a:t>
            </a:r>
            <a:endParaRPr lang="en-IN" sz="2000" dirty="0">
              <a:solidFill>
                <a:schemeClr val="bg1">
                  <a:lumMod val="85000"/>
                  <a:lumOff val="15000"/>
                </a:schemeClr>
              </a:solidFill>
            </a:endParaRPr>
          </a:p>
          <a:p>
            <a:pPr marL="0" indent="0">
              <a:buNone/>
            </a:pPr>
            <a:r>
              <a:rPr lang="en-IN" sz="2000" dirty="0">
                <a:solidFill>
                  <a:schemeClr val="bg1">
                    <a:lumMod val="85000"/>
                    <a:lumOff val="15000"/>
                  </a:schemeClr>
                </a:solidFill>
              </a:rPr>
              <a:t>[3]</a:t>
            </a:r>
            <a:r>
              <a:rPr lang="en-IN" sz="2000" b="0" i="0" dirty="0">
                <a:solidFill>
                  <a:srgbClr val="222222"/>
                </a:solidFill>
                <a:effectLst/>
              </a:rPr>
              <a:t> Sridhar, </a:t>
            </a:r>
            <a:r>
              <a:rPr lang="en-IN" sz="2000" b="0" i="0" dirty="0" err="1">
                <a:solidFill>
                  <a:srgbClr val="222222"/>
                </a:solidFill>
                <a:effectLst/>
              </a:rPr>
              <a:t>Sashank</a:t>
            </a:r>
            <a:r>
              <a:rPr lang="en-IN" sz="2000" b="0" i="0" dirty="0">
                <a:solidFill>
                  <a:srgbClr val="222222"/>
                </a:solidFill>
                <a:effectLst/>
              </a:rPr>
              <a:t>, </a:t>
            </a:r>
            <a:r>
              <a:rPr lang="en-IN" sz="2000" b="0" i="0" dirty="0" err="1">
                <a:solidFill>
                  <a:srgbClr val="222222"/>
                </a:solidFill>
                <a:effectLst/>
              </a:rPr>
              <a:t>Siddartha</a:t>
            </a:r>
            <a:r>
              <a:rPr lang="en-IN" sz="2000" b="0" i="0" dirty="0">
                <a:solidFill>
                  <a:srgbClr val="222222"/>
                </a:solidFill>
                <a:effectLst/>
              </a:rPr>
              <a:t> </a:t>
            </a:r>
            <a:r>
              <a:rPr lang="en-IN" sz="2000" b="0" i="0" dirty="0" err="1">
                <a:solidFill>
                  <a:srgbClr val="222222"/>
                </a:solidFill>
                <a:effectLst/>
              </a:rPr>
              <a:t>Mootha</a:t>
            </a:r>
            <a:r>
              <a:rPr lang="en-IN" sz="2000" b="0" i="0" dirty="0">
                <a:solidFill>
                  <a:srgbClr val="222222"/>
                </a:solidFill>
                <a:effectLst/>
              </a:rPr>
              <a:t>, and Santosh </a:t>
            </a:r>
            <a:r>
              <a:rPr lang="en-IN" sz="2000" b="0" i="0" dirty="0" err="1">
                <a:solidFill>
                  <a:srgbClr val="222222"/>
                </a:solidFill>
                <a:effectLst/>
              </a:rPr>
              <a:t>Kolagati</a:t>
            </a:r>
            <a:r>
              <a:rPr lang="en-IN" sz="2000" b="0" i="0" dirty="0">
                <a:solidFill>
                  <a:srgbClr val="222222"/>
                </a:solidFill>
                <a:effectLst/>
              </a:rPr>
              <a:t>. "A University Admission Prediction System using Stacked Ensemble Learning." </a:t>
            </a:r>
            <a:r>
              <a:rPr lang="en-IN" sz="2000" b="0" i="1" dirty="0">
                <a:solidFill>
                  <a:srgbClr val="222222"/>
                </a:solidFill>
                <a:effectLst/>
              </a:rPr>
              <a:t>2020 Advanced Computing and Communication Technologies for High Performance Applications (ACCTHPA)</a:t>
            </a:r>
            <a:r>
              <a:rPr lang="en-IN" sz="2000" b="0" i="0" dirty="0">
                <a:solidFill>
                  <a:srgbClr val="222222"/>
                </a:solidFill>
                <a:effectLst/>
              </a:rPr>
              <a:t>. IEEE, 2020.</a:t>
            </a:r>
            <a:endParaRPr lang="en-IN" sz="2000" dirty="0">
              <a:solidFill>
                <a:schemeClr val="bg1">
                  <a:lumMod val="85000"/>
                  <a:lumOff val="15000"/>
                </a:schemeClr>
              </a:solidFill>
            </a:endParaRPr>
          </a:p>
          <a:p>
            <a:pPr marL="0" indent="0">
              <a:buNone/>
            </a:pPr>
            <a:endParaRPr lang="en-IN" sz="2000" dirty="0">
              <a:solidFill>
                <a:schemeClr val="bg1">
                  <a:lumMod val="85000"/>
                  <a:lumOff val="15000"/>
                </a:schemeClr>
              </a:solidFill>
            </a:endParaRPr>
          </a:p>
        </p:txBody>
      </p:sp>
    </p:spTree>
    <p:extLst>
      <p:ext uri="{BB962C8B-B14F-4D97-AF65-F5344CB8AC3E}">
        <p14:creationId xmlns:p14="http://schemas.microsoft.com/office/powerpoint/2010/main" val="151754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C5AE3-A599-C308-F79E-B292E188F2C9}"/>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F5C688C2-B976-CB23-8842-59E35F67DBCF}"/>
              </a:ext>
            </a:extLst>
          </p:cNvPr>
          <p:cNvSpPr>
            <a:spLocks noGrp="1"/>
          </p:cNvSpPr>
          <p:nvPr>
            <p:ph idx="1"/>
          </p:nvPr>
        </p:nvSpPr>
        <p:spPr/>
        <p:txBody>
          <a:bodyPr/>
          <a:lstStyle/>
          <a:p>
            <a:r>
              <a:rPr lang="en-US" b="0" i="0" dirty="0">
                <a:solidFill>
                  <a:srgbClr val="333333"/>
                </a:solidFill>
                <a:effectLst/>
              </a:rPr>
              <a:t>For a pursuing graduate student, shortlisting the colleges could be an intense issue. College undergraduates frequently have an inclination to ponder over the chance that their profile suits the college requirements.</a:t>
            </a:r>
          </a:p>
          <a:p>
            <a:r>
              <a:rPr lang="en-US" b="0" i="0" dirty="0">
                <a:solidFill>
                  <a:srgbClr val="333333"/>
                </a:solidFill>
                <a:effectLst/>
              </a:rPr>
              <a:t>Computer programs are exceptionally well trained and faster than humans in making decisions.</a:t>
            </a:r>
            <a:endParaRPr lang="en-US" dirty="0">
              <a:solidFill>
                <a:srgbClr val="333333"/>
              </a:solidFill>
            </a:endParaRPr>
          </a:p>
          <a:p>
            <a:r>
              <a:rPr lang="en-US" b="0" i="0" dirty="0">
                <a:solidFill>
                  <a:srgbClr val="333333"/>
                </a:solidFill>
                <a:effectLst/>
              </a:rPr>
              <a:t>Moreover, the cost of admission in a college is a lot, making it very crucial for a student that their profile gets shortlisted for a university admission.</a:t>
            </a:r>
            <a:endParaRPr lang="en-IN" dirty="0"/>
          </a:p>
        </p:txBody>
      </p:sp>
    </p:spTree>
    <p:extLst>
      <p:ext uri="{BB962C8B-B14F-4D97-AF65-F5344CB8AC3E}">
        <p14:creationId xmlns:p14="http://schemas.microsoft.com/office/powerpoint/2010/main" val="423509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86D1E-38A0-3A27-FD8B-59D74A6D03F5}"/>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31A2445B-2D16-E05C-B08C-BCBFCB4AC136}"/>
              </a:ext>
            </a:extLst>
          </p:cNvPr>
          <p:cNvSpPr>
            <a:spLocks noGrp="1"/>
          </p:cNvSpPr>
          <p:nvPr>
            <p:ph idx="1"/>
          </p:nvPr>
        </p:nvSpPr>
        <p:spPr>
          <a:xfrm>
            <a:off x="680320" y="2290220"/>
            <a:ext cx="9613861" cy="3599316"/>
          </a:xfrm>
        </p:spPr>
        <p:txBody>
          <a:bodyPr>
            <a:noAutofit/>
          </a:bodyPr>
          <a:lstStyle/>
          <a:p>
            <a:r>
              <a:rPr lang="en-US" b="1" i="0" dirty="0">
                <a:solidFill>
                  <a:srgbClr val="333333"/>
                </a:solidFill>
                <a:effectLst/>
              </a:rPr>
              <a:t>Prediction Probability of Getting an Admission into a University using Machine Learning - 2021</a:t>
            </a:r>
          </a:p>
          <a:p>
            <a:pPr lvl="1"/>
            <a:r>
              <a:rPr lang="en-US" sz="2400" b="0" i="0" dirty="0">
                <a:solidFill>
                  <a:srgbClr val="333333"/>
                </a:solidFill>
                <a:effectLst/>
              </a:rPr>
              <a:t>The aim of this research is to develop a model that predict the percentage of chances into the university accurately.</a:t>
            </a:r>
          </a:p>
          <a:p>
            <a:pPr lvl="1"/>
            <a:r>
              <a:rPr lang="en-US" sz="2400" b="0" i="0" dirty="0">
                <a:solidFill>
                  <a:srgbClr val="333333"/>
                </a:solidFill>
                <a:effectLst/>
              </a:rPr>
              <a:t>This model provides also the analysis of scores versus chance of prediction based on historical data so that students can understand whether their profile is suitable or not.</a:t>
            </a:r>
            <a:endParaRPr lang="en-US" sz="2400" dirty="0">
              <a:solidFill>
                <a:srgbClr val="333333"/>
              </a:solidFill>
            </a:endParaRPr>
          </a:p>
          <a:p>
            <a:pPr lvl="1"/>
            <a:r>
              <a:rPr lang="en-US" sz="2400" b="0" i="0" dirty="0">
                <a:solidFill>
                  <a:srgbClr val="333333"/>
                </a:solidFill>
                <a:effectLst/>
              </a:rPr>
              <a:t>The proposed model uses linear regression and random forest algorithms but cat boost algorithm is giving highest accuracy.</a:t>
            </a:r>
          </a:p>
        </p:txBody>
      </p:sp>
    </p:spTree>
    <p:extLst>
      <p:ext uri="{BB962C8B-B14F-4D97-AF65-F5344CB8AC3E}">
        <p14:creationId xmlns:p14="http://schemas.microsoft.com/office/powerpoint/2010/main" val="271930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1D4C-DFFF-45B8-A10E-DFEAA1890CF0}"/>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87D7E57C-2DCB-9F39-09F0-CF6AED7791F1}"/>
              </a:ext>
            </a:extLst>
          </p:cNvPr>
          <p:cNvSpPr>
            <a:spLocks noGrp="1"/>
          </p:cNvSpPr>
          <p:nvPr>
            <p:ph idx="1"/>
          </p:nvPr>
        </p:nvSpPr>
        <p:spPr>
          <a:xfrm>
            <a:off x="680321" y="2280889"/>
            <a:ext cx="9613861" cy="3599316"/>
          </a:xfrm>
        </p:spPr>
        <p:txBody>
          <a:bodyPr>
            <a:noAutofit/>
          </a:bodyPr>
          <a:lstStyle/>
          <a:p>
            <a:r>
              <a:rPr lang="en-US" b="1" i="0" dirty="0">
                <a:solidFill>
                  <a:srgbClr val="333333"/>
                </a:solidFill>
                <a:effectLst/>
              </a:rPr>
              <a:t>University Admissions Predictor Using Logistic Regression – 2021</a:t>
            </a:r>
          </a:p>
          <a:p>
            <a:pPr lvl="1"/>
            <a:r>
              <a:rPr lang="en-US" sz="2400" b="0" i="0" dirty="0">
                <a:solidFill>
                  <a:srgbClr val="333333"/>
                </a:solidFill>
                <a:effectLst/>
              </a:rPr>
              <a:t>Students applying for admissions to universities find it difficult to understand whether they have good chances of getting admission in a university or not.</a:t>
            </a:r>
            <a:endParaRPr lang="en-US" sz="2400" b="1" i="0" dirty="0">
              <a:solidFill>
                <a:srgbClr val="333333"/>
              </a:solidFill>
              <a:effectLst/>
            </a:endParaRPr>
          </a:p>
          <a:p>
            <a:pPr lvl="1"/>
            <a:r>
              <a:rPr lang="en-US" sz="2400" dirty="0">
                <a:solidFill>
                  <a:srgbClr val="333333"/>
                </a:solidFill>
              </a:rPr>
              <a:t>In this paper, </a:t>
            </a:r>
            <a:r>
              <a:rPr lang="en-US" sz="2400" b="0" i="0" dirty="0">
                <a:solidFill>
                  <a:srgbClr val="333333"/>
                </a:solidFill>
                <a:effectLst/>
              </a:rPr>
              <a:t>logistic regression techniques used for university admissions predictor using which students can evaluate their competitiveness for getting admission at a university.</a:t>
            </a:r>
          </a:p>
          <a:p>
            <a:pPr lvl="1"/>
            <a:r>
              <a:rPr lang="en-US" sz="2400" dirty="0">
                <a:solidFill>
                  <a:srgbClr val="333333"/>
                </a:solidFill>
              </a:rPr>
              <a:t>C</a:t>
            </a:r>
            <a:r>
              <a:rPr lang="en-US" sz="2400" b="0" i="0" dirty="0">
                <a:solidFill>
                  <a:srgbClr val="333333"/>
                </a:solidFill>
                <a:effectLst/>
              </a:rPr>
              <a:t>ollected the data from the Internet using a Selenium web scraper.</a:t>
            </a:r>
            <a:endParaRPr lang="en-US" sz="2400" b="1" dirty="0">
              <a:solidFill>
                <a:srgbClr val="333333"/>
              </a:solidFill>
            </a:endParaRPr>
          </a:p>
          <a:p>
            <a:pPr marL="457200" lvl="1" indent="0">
              <a:buNone/>
            </a:pPr>
            <a:endParaRPr lang="en-IN" sz="2400" dirty="0"/>
          </a:p>
        </p:txBody>
      </p:sp>
    </p:spTree>
    <p:extLst>
      <p:ext uri="{BB962C8B-B14F-4D97-AF65-F5344CB8AC3E}">
        <p14:creationId xmlns:p14="http://schemas.microsoft.com/office/powerpoint/2010/main" val="372563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BF06-9BE2-E158-5445-771D7EBF5A83}"/>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B1619A68-E82A-5B3D-F40D-9A4F98390FE9}"/>
              </a:ext>
            </a:extLst>
          </p:cNvPr>
          <p:cNvSpPr>
            <a:spLocks noGrp="1"/>
          </p:cNvSpPr>
          <p:nvPr>
            <p:ph idx="1"/>
          </p:nvPr>
        </p:nvSpPr>
        <p:spPr>
          <a:xfrm>
            <a:off x="680321" y="2290220"/>
            <a:ext cx="9613861" cy="3599316"/>
          </a:xfrm>
        </p:spPr>
        <p:txBody>
          <a:bodyPr>
            <a:noAutofit/>
          </a:bodyPr>
          <a:lstStyle/>
          <a:p>
            <a:r>
              <a:rPr lang="en-US" b="1" i="0" dirty="0">
                <a:solidFill>
                  <a:srgbClr val="333333"/>
                </a:solidFill>
                <a:effectLst/>
              </a:rPr>
              <a:t>A University Admission Prediction System using Stacked Ensemble Learning - 2020</a:t>
            </a:r>
          </a:p>
          <a:p>
            <a:pPr lvl="1"/>
            <a:r>
              <a:rPr lang="en-US" sz="2400" b="0" i="0" dirty="0">
                <a:solidFill>
                  <a:srgbClr val="333333"/>
                </a:solidFill>
                <a:effectLst/>
              </a:rPr>
              <a:t>Earlier models of such prediction systems suffer from several drawbacks such as not considering important parameters like GRE (Graduate Record Exam) scores or research experience.</a:t>
            </a:r>
          </a:p>
          <a:p>
            <a:pPr lvl="1"/>
            <a:r>
              <a:rPr lang="en-US" sz="2400" b="0" i="0" dirty="0">
                <a:solidFill>
                  <a:srgbClr val="333333"/>
                </a:solidFill>
                <a:effectLst/>
              </a:rPr>
              <a:t>In this paper, a stacked ensemble model that predicts the chances of admit of a student to a particular university has been proposed.</a:t>
            </a:r>
            <a:endParaRPr lang="en-US" sz="2400" dirty="0">
              <a:solidFill>
                <a:srgbClr val="333333"/>
              </a:solidFill>
            </a:endParaRPr>
          </a:p>
          <a:p>
            <a:pPr lvl="1"/>
            <a:r>
              <a:rPr lang="en-US" sz="2400" b="0" i="0" dirty="0">
                <a:solidFill>
                  <a:srgbClr val="333333"/>
                </a:solidFill>
                <a:effectLst/>
              </a:rPr>
              <a:t>The proposed model takes into consideration various factors related to the student including their research experience, industry experience etc.</a:t>
            </a:r>
          </a:p>
        </p:txBody>
      </p:sp>
    </p:spTree>
    <p:extLst>
      <p:ext uri="{BB962C8B-B14F-4D97-AF65-F5344CB8AC3E}">
        <p14:creationId xmlns:p14="http://schemas.microsoft.com/office/powerpoint/2010/main" val="420993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F664-3EA9-DD0D-151B-CF10F02D18F8}"/>
              </a:ext>
            </a:extLst>
          </p:cNvPr>
          <p:cNvSpPr>
            <a:spLocks noGrp="1"/>
          </p:cNvSpPr>
          <p:nvPr>
            <p:ph type="title"/>
          </p:nvPr>
        </p:nvSpPr>
        <p:spPr>
          <a:xfrm>
            <a:off x="670990" y="324020"/>
            <a:ext cx="9613861" cy="1080938"/>
          </a:xfrm>
        </p:spPr>
        <p:txBody>
          <a:bodyPr/>
          <a:lstStyle/>
          <a:p>
            <a:r>
              <a:rPr lang="en-IN" dirty="0"/>
              <a:t>EMPATHY MAP</a:t>
            </a:r>
          </a:p>
        </p:txBody>
      </p:sp>
      <p:pic>
        <p:nvPicPr>
          <p:cNvPr id="5" name="Content Placeholder 4">
            <a:extLst>
              <a:ext uri="{FF2B5EF4-FFF2-40B4-BE49-F238E27FC236}">
                <a16:creationId xmlns:a16="http://schemas.microsoft.com/office/drawing/2014/main" id="{7B05C1F5-746B-6E9D-F469-20E20C34622C}"/>
              </a:ext>
            </a:extLst>
          </p:cNvPr>
          <p:cNvPicPr>
            <a:picLocks noGrp="1" noChangeAspect="1"/>
          </p:cNvPicPr>
          <p:nvPr>
            <p:ph idx="1"/>
          </p:nvPr>
        </p:nvPicPr>
        <p:blipFill>
          <a:blip r:embed="rId2"/>
          <a:stretch>
            <a:fillRect/>
          </a:stretch>
        </p:blipFill>
        <p:spPr>
          <a:xfrm>
            <a:off x="485192" y="1073021"/>
            <a:ext cx="11215396" cy="5318448"/>
          </a:xfrm>
        </p:spPr>
      </p:pic>
    </p:spTree>
    <p:extLst>
      <p:ext uri="{BB962C8B-B14F-4D97-AF65-F5344CB8AC3E}">
        <p14:creationId xmlns:p14="http://schemas.microsoft.com/office/powerpoint/2010/main" val="171563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A2AC15-9A4F-C408-A5F3-4933FA68D986}"/>
              </a:ext>
            </a:extLst>
          </p:cNvPr>
          <p:cNvPicPr>
            <a:picLocks noGrp="1" noChangeAspect="1"/>
          </p:cNvPicPr>
          <p:nvPr>
            <p:ph idx="1"/>
          </p:nvPr>
        </p:nvPicPr>
        <p:blipFill rotWithShape="1">
          <a:blip r:embed="rId2"/>
          <a:srcRect t="13478" b="31448"/>
          <a:stretch/>
        </p:blipFill>
        <p:spPr>
          <a:xfrm>
            <a:off x="653143" y="615821"/>
            <a:ext cx="10954139" cy="5495730"/>
          </a:xfrm>
        </p:spPr>
      </p:pic>
    </p:spTree>
    <p:extLst>
      <p:ext uri="{BB962C8B-B14F-4D97-AF65-F5344CB8AC3E}">
        <p14:creationId xmlns:p14="http://schemas.microsoft.com/office/powerpoint/2010/main" val="414282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0582F25-BC7F-E290-3736-D5DDDF937F93}"/>
              </a:ext>
            </a:extLst>
          </p:cNvPr>
          <p:cNvPicPr>
            <a:picLocks noGrp="1" noChangeAspect="1"/>
          </p:cNvPicPr>
          <p:nvPr>
            <p:ph idx="1"/>
          </p:nvPr>
        </p:nvPicPr>
        <p:blipFill rotWithShape="1">
          <a:blip r:embed="rId2"/>
          <a:srcRect l="1913" r="17044"/>
          <a:stretch/>
        </p:blipFill>
        <p:spPr>
          <a:xfrm>
            <a:off x="802434" y="615821"/>
            <a:ext cx="10683550" cy="5542384"/>
          </a:xfrm>
        </p:spPr>
      </p:pic>
    </p:spTree>
    <p:extLst>
      <p:ext uri="{BB962C8B-B14F-4D97-AF65-F5344CB8AC3E}">
        <p14:creationId xmlns:p14="http://schemas.microsoft.com/office/powerpoint/2010/main" val="187886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C3D87E-FDF7-C773-042E-4A128E6F952D}"/>
              </a:ext>
            </a:extLst>
          </p:cNvPr>
          <p:cNvPicPr>
            <a:picLocks noGrp="1" noChangeAspect="1"/>
          </p:cNvPicPr>
          <p:nvPr>
            <p:ph idx="1"/>
          </p:nvPr>
        </p:nvPicPr>
        <p:blipFill rotWithShape="1">
          <a:blip r:embed="rId2"/>
          <a:srcRect l="11373" t="-418" r="3196" b="418"/>
          <a:stretch/>
        </p:blipFill>
        <p:spPr>
          <a:xfrm>
            <a:off x="802433" y="606491"/>
            <a:ext cx="10636898" cy="5551714"/>
          </a:xfrm>
        </p:spPr>
      </p:pic>
    </p:spTree>
    <p:extLst>
      <p:ext uri="{BB962C8B-B14F-4D97-AF65-F5344CB8AC3E}">
        <p14:creationId xmlns:p14="http://schemas.microsoft.com/office/powerpoint/2010/main" val="171512235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174</TotalTime>
  <Words>780</Words>
  <Application>Microsoft Office PowerPoint</Application>
  <PresentationFormat>Widescreen</PresentationFormat>
  <Paragraphs>49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Trebuchet MS</vt:lpstr>
      <vt:lpstr>Berlin</vt:lpstr>
      <vt:lpstr>UNIVERSITY ADMIT ELIGIBILITY PREDICTOR</vt:lpstr>
      <vt:lpstr>ABSTRACT</vt:lpstr>
      <vt:lpstr>LITERATURE SURVEY</vt:lpstr>
      <vt:lpstr>LITERATURE SURVEY</vt:lpstr>
      <vt:lpstr>LITERATURE SURVEY</vt:lpstr>
      <vt:lpstr>EMPATHY MAP</vt:lpstr>
      <vt:lpstr>PowerPoint Presentation</vt:lpstr>
      <vt:lpstr>PowerPoint Presentation</vt:lpstr>
      <vt:lpstr>PowerPoint Presentation</vt:lpstr>
      <vt:lpstr>PowerPoint Presentation</vt:lpstr>
      <vt:lpstr>PowerPoint Presentation</vt:lpstr>
      <vt:lpstr>PowerPoint Presentation</vt:lpstr>
      <vt:lpstr>LIST OF IDEAS</vt:lpstr>
      <vt:lpstr>PROJECT DESIGN</vt:lpstr>
      <vt:lpstr>PROJECT DESIGN</vt:lpstr>
      <vt:lpstr>ARCHITECTURE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ADMIT ELIGIBILITY PREDICTOR</dc:title>
  <dc:creator>Surya Raja</dc:creator>
  <cp:lastModifiedBy>Surya Raja</cp:lastModifiedBy>
  <cp:revision>13</cp:revision>
  <dcterms:created xsi:type="dcterms:W3CDTF">2022-10-09T16:23:38Z</dcterms:created>
  <dcterms:modified xsi:type="dcterms:W3CDTF">2022-10-10T09:13:39Z</dcterms:modified>
</cp:coreProperties>
</file>