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79300" cy="6858000"/>
  <p:notesSz cx="121793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36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79300" cy="6851015"/>
          </a:xfrm>
          <a:custGeom>
            <a:avLst/>
            <a:gdLst/>
            <a:ahLst/>
            <a:cxnLst/>
            <a:rect l="l" t="t" r="r" b="b"/>
            <a:pathLst>
              <a:path w="12179300" h="6851015">
                <a:moveTo>
                  <a:pt x="12179299" y="6850856"/>
                </a:moveTo>
                <a:lnTo>
                  <a:pt x="0" y="6850856"/>
                </a:lnTo>
                <a:lnTo>
                  <a:pt x="0" y="0"/>
                </a:lnTo>
                <a:lnTo>
                  <a:pt x="12179299" y="0"/>
                </a:lnTo>
                <a:lnTo>
                  <a:pt x="12179299" y="685085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0852" y="4819"/>
            <a:ext cx="4739005" cy="6846570"/>
          </a:xfrm>
          <a:custGeom>
            <a:avLst/>
            <a:gdLst/>
            <a:ahLst/>
            <a:cxnLst/>
            <a:rect l="l" t="t" r="r" b="b"/>
            <a:pathLst>
              <a:path w="4739005" h="6846570">
                <a:moveTo>
                  <a:pt x="1926804" y="0"/>
                </a:moveTo>
                <a:lnTo>
                  <a:pt x="3143888" y="6846032"/>
                </a:lnTo>
              </a:path>
              <a:path w="4739005" h="6846570">
                <a:moveTo>
                  <a:pt x="4738446" y="3686227"/>
                </a:moveTo>
                <a:lnTo>
                  <a:pt x="0" y="6846033"/>
                </a:lnTo>
              </a:path>
            </a:pathLst>
          </a:custGeom>
          <a:ln w="9515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72535" y="0"/>
            <a:ext cx="3007360" cy="6851015"/>
          </a:xfrm>
          <a:custGeom>
            <a:avLst/>
            <a:gdLst/>
            <a:ahLst/>
            <a:cxnLst/>
            <a:rect l="l" t="t" r="r" b="b"/>
            <a:pathLst>
              <a:path w="3007359" h="6851015">
                <a:moveTo>
                  <a:pt x="3006763" y="6850852"/>
                </a:moveTo>
                <a:lnTo>
                  <a:pt x="0" y="6850852"/>
                </a:lnTo>
                <a:lnTo>
                  <a:pt x="2042269" y="0"/>
                </a:lnTo>
                <a:lnTo>
                  <a:pt x="3006763" y="0"/>
                </a:lnTo>
                <a:lnTo>
                  <a:pt x="3006763" y="6850852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592874" y="0"/>
            <a:ext cx="2586990" cy="6851015"/>
          </a:xfrm>
          <a:custGeom>
            <a:avLst/>
            <a:gdLst/>
            <a:ahLst/>
            <a:cxnLst/>
            <a:rect l="l" t="t" r="r" b="b"/>
            <a:pathLst>
              <a:path w="2586990" h="6851015">
                <a:moveTo>
                  <a:pt x="2586423" y="6850852"/>
                </a:moveTo>
                <a:lnTo>
                  <a:pt x="1207624" y="6850852"/>
                </a:lnTo>
                <a:lnTo>
                  <a:pt x="0" y="0"/>
                </a:lnTo>
                <a:lnTo>
                  <a:pt x="2586423" y="0"/>
                </a:lnTo>
                <a:lnTo>
                  <a:pt x="2586423" y="6850852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25143" y="3044825"/>
            <a:ext cx="3254375" cy="3806190"/>
          </a:xfrm>
          <a:custGeom>
            <a:avLst/>
            <a:gdLst/>
            <a:ahLst/>
            <a:cxnLst/>
            <a:rect l="l" t="t" r="r" b="b"/>
            <a:pathLst>
              <a:path w="3254375" h="3806190">
                <a:moveTo>
                  <a:pt x="3254156" y="3806031"/>
                </a:moveTo>
                <a:lnTo>
                  <a:pt x="0" y="3806031"/>
                </a:lnTo>
                <a:lnTo>
                  <a:pt x="3254156" y="0"/>
                </a:lnTo>
                <a:lnTo>
                  <a:pt x="3254156" y="3806031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28202" y="0"/>
            <a:ext cx="2851150" cy="6851015"/>
          </a:xfrm>
          <a:custGeom>
            <a:avLst/>
            <a:gdLst/>
            <a:ahLst/>
            <a:cxnLst/>
            <a:rect l="l" t="t" r="r" b="b"/>
            <a:pathLst>
              <a:path w="2851150" h="6851015">
                <a:moveTo>
                  <a:pt x="2851096" y="6850852"/>
                </a:moveTo>
                <a:lnTo>
                  <a:pt x="2467447" y="6850852"/>
                </a:lnTo>
                <a:lnTo>
                  <a:pt x="0" y="0"/>
                </a:lnTo>
                <a:lnTo>
                  <a:pt x="2851096" y="0"/>
                </a:lnTo>
                <a:lnTo>
                  <a:pt x="2851096" y="6850852"/>
                </a:lnTo>
                <a:close/>
              </a:path>
            </a:pathLst>
          </a:custGeom>
          <a:solidFill>
            <a:srgbClr val="17AFE3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85249" y="0"/>
            <a:ext cx="1294130" cy="6851015"/>
          </a:xfrm>
          <a:custGeom>
            <a:avLst/>
            <a:gdLst/>
            <a:ahLst/>
            <a:cxnLst/>
            <a:rect l="l" t="t" r="r" b="b"/>
            <a:pathLst>
              <a:path w="1294129" h="6851015">
                <a:moveTo>
                  <a:pt x="1294049" y="6850852"/>
                </a:moveTo>
                <a:lnTo>
                  <a:pt x="0" y="6850852"/>
                </a:lnTo>
                <a:lnTo>
                  <a:pt x="1021388" y="0"/>
                </a:lnTo>
                <a:lnTo>
                  <a:pt x="1294049" y="0"/>
                </a:lnTo>
                <a:lnTo>
                  <a:pt x="1294049" y="6850852"/>
                </a:lnTo>
                <a:close/>
              </a:path>
            </a:pathLst>
          </a:custGeom>
          <a:solidFill>
            <a:srgbClr val="2D82C2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24854" y="0"/>
            <a:ext cx="1254760" cy="6851015"/>
          </a:xfrm>
          <a:custGeom>
            <a:avLst/>
            <a:gdLst/>
            <a:ahLst/>
            <a:cxnLst/>
            <a:rect l="l" t="t" r="r" b="b"/>
            <a:pathLst>
              <a:path w="1254759" h="6851015">
                <a:moveTo>
                  <a:pt x="1254444" y="6850852"/>
                </a:moveTo>
                <a:lnTo>
                  <a:pt x="1113367" y="6850852"/>
                </a:lnTo>
                <a:lnTo>
                  <a:pt x="0" y="0"/>
                </a:lnTo>
                <a:lnTo>
                  <a:pt x="1254444" y="0"/>
                </a:lnTo>
                <a:lnTo>
                  <a:pt x="1254444" y="6850852"/>
                </a:lnTo>
                <a:close/>
              </a:path>
            </a:pathLst>
          </a:custGeom>
          <a:solidFill>
            <a:srgbClr val="216191">
              <a:alpha val="7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61919" y="3587184"/>
            <a:ext cx="1818005" cy="3263900"/>
          </a:xfrm>
          <a:custGeom>
            <a:avLst/>
            <a:gdLst/>
            <a:ahLst/>
            <a:cxnLst/>
            <a:rect l="l" t="t" r="r" b="b"/>
            <a:pathLst>
              <a:path w="1818004" h="3263900">
                <a:moveTo>
                  <a:pt x="1817379" y="3263671"/>
                </a:moveTo>
                <a:lnTo>
                  <a:pt x="0" y="3263671"/>
                </a:lnTo>
                <a:lnTo>
                  <a:pt x="1817379" y="0"/>
                </a:lnTo>
                <a:lnTo>
                  <a:pt x="1817379" y="3263671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05847"/>
            <a:ext cx="447675" cy="2845435"/>
          </a:xfrm>
          <a:custGeom>
            <a:avLst/>
            <a:gdLst/>
            <a:ahLst/>
            <a:cxnLst/>
            <a:rect l="l" t="t" r="r" b="b"/>
            <a:pathLst>
              <a:path w="447675" h="2845434">
                <a:moveTo>
                  <a:pt x="447208" y="2845008"/>
                </a:moveTo>
                <a:lnTo>
                  <a:pt x="0" y="2845008"/>
                </a:lnTo>
                <a:lnTo>
                  <a:pt x="0" y="0"/>
                </a:lnTo>
                <a:lnTo>
                  <a:pt x="447208" y="2845008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43806" y="53569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89100" y="16936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97" y="323512"/>
                </a:moveTo>
                <a:lnTo>
                  <a:pt x="0" y="323512"/>
                </a:lnTo>
                <a:lnTo>
                  <a:pt x="0" y="0"/>
                </a:lnTo>
                <a:lnTo>
                  <a:pt x="313997" y="0"/>
                </a:lnTo>
                <a:lnTo>
                  <a:pt x="313997" y="32351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43806" y="588983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786" y="180786"/>
                </a:moveTo>
                <a:lnTo>
                  <a:pt x="0" y="180786"/>
                </a:lnTo>
                <a:lnTo>
                  <a:pt x="0" y="0"/>
                </a:lnTo>
                <a:lnTo>
                  <a:pt x="180786" y="0"/>
                </a:lnTo>
                <a:lnTo>
                  <a:pt x="180786" y="180786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5819" y="807171"/>
            <a:ext cx="3881120" cy="672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6895" y="3840480"/>
            <a:ext cx="852551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8965" y="1577340"/>
            <a:ext cx="529799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2339" y="1577340"/>
            <a:ext cx="529799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0852" y="4819"/>
            <a:ext cx="4739005" cy="6846570"/>
          </a:xfrm>
          <a:custGeom>
            <a:avLst/>
            <a:gdLst/>
            <a:ahLst/>
            <a:cxnLst/>
            <a:rect l="l" t="t" r="r" b="b"/>
            <a:pathLst>
              <a:path w="4739005" h="6846570">
                <a:moveTo>
                  <a:pt x="1926804" y="0"/>
                </a:moveTo>
                <a:lnTo>
                  <a:pt x="3143888" y="6846032"/>
                </a:lnTo>
              </a:path>
              <a:path w="4739005" h="6846570">
                <a:moveTo>
                  <a:pt x="4738446" y="3686227"/>
                </a:moveTo>
                <a:lnTo>
                  <a:pt x="0" y="6846033"/>
                </a:lnTo>
              </a:path>
            </a:pathLst>
          </a:custGeom>
          <a:ln w="9515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72535" y="0"/>
            <a:ext cx="3007360" cy="6851015"/>
          </a:xfrm>
          <a:custGeom>
            <a:avLst/>
            <a:gdLst/>
            <a:ahLst/>
            <a:cxnLst/>
            <a:rect l="l" t="t" r="r" b="b"/>
            <a:pathLst>
              <a:path w="3007359" h="6851015">
                <a:moveTo>
                  <a:pt x="3006763" y="6850852"/>
                </a:moveTo>
                <a:lnTo>
                  <a:pt x="0" y="6850852"/>
                </a:lnTo>
                <a:lnTo>
                  <a:pt x="2042269" y="0"/>
                </a:lnTo>
                <a:lnTo>
                  <a:pt x="3006763" y="0"/>
                </a:lnTo>
                <a:lnTo>
                  <a:pt x="3006763" y="6850852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592874" y="0"/>
            <a:ext cx="2586990" cy="6851015"/>
          </a:xfrm>
          <a:custGeom>
            <a:avLst/>
            <a:gdLst/>
            <a:ahLst/>
            <a:cxnLst/>
            <a:rect l="l" t="t" r="r" b="b"/>
            <a:pathLst>
              <a:path w="2586990" h="6851015">
                <a:moveTo>
                  <a:pt x="2586423" y="6850852"/>
                </a:moveTo>
                <a:lnTo>
                  <a:pt x="1207624" y="6850852"/>
                </a:lnTo>
                <a:lnTo>
                  <a:pt x="0" y="0"/>
                </a:lnTo>
                <a:lnTo>
                  <a:pt x="2586423" y="0"/>
                </a:lnTo>
                <a:lnTo>
                  <a:pt x="2586423" y="6850852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25143" y="3044825"/>
            <a:ext cx="3254375" cy="3806190"/>
          </a:xfrm>
          <a:custGeom>
            <a:avLst/>
            <a:gdLst/>
            <a:ahLst/>
            <a:cxnLst/>
            <a:rect l="l" t="t" r="r" b="b"/>
            <a:pathLst>
              <a:path w="3254375" h="3806190">
                <a:moveTo>
                  <a:pt x="3254156" y="3806031"/>
                </a:moveTo>
                <a:lnTo>
                  <a:pt x="0" y="3806031"/>
                </a:lnTo>
                <a:lnTo>
                  <a:pt x="3254156" y="0"/>
                </a:lnTo>
                <a:lnTo>
                  <a:pt x="3254156" y="3806031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28202" y="0"/>
            <a:ext cx="2851150" cy="6851015"/>
          </a:xfrm>
          <a:custGeom>
            <a:avLst/>
            <a:gdLst/>
            <a:ahLst/>
            <a:cxnLst/>
            <a:rect l="l" t="t" r="r" b="b"/>
            <a:pathLst>
              <a:path w="2851150" h="6851015">
                <a:moveTo>
                  <a:pt x="2851096" y="6850852"/>
                </a:moveTo>
                <a:lnTo>
                  <a:pt x="2467447" y="6850852"/>
                </a:lnTo>
                <a:lnTo>
                  <a:pt x="0" y="0"/>
                </a:lnTo>
                <a:lnTo>
                  <a:pt x="2851096" y="0"/>
                </a:lnTo>
                <a:lnTo>
                  <a:pt x="2851096" y="6850852"/>
                </a:lnTo>
                <a:close/>
              </a:path>
            </a:pathLst>
          </a:custGeom>
          <a:solidFill>
            <a:srgbClr val="17AFE3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85249" y="0"/>
            <a:ext cx="1294130" cy="6851015"/>
          </a:xfrm>
          <a:custGeom>
            <a:avLst/>
            <a:gdLst/>
            <a:ahLst/>
            <a:cxnLst/>
            <a:rect l="l" t="t" r="r" b="b"/>
            <a:pathLst>
              <a:path w="1294129" h="6851015">
                <a:moveTo>
                  <a:pt x="1294049" y="6850852"/>
                </a:moveTo>
                <a:lnTo>
                  <a:pt x="0" y="6850852"/>
                </a:lnTo>
                <a:lnTo>
                  <a:pt x="1021388" y="0"/>
                </a:lnTo>
                <a:lnTo>
                  <a:pt x="1294049" y="0"/>
                </a:lnTo>
                <a:lnTo>
                  <a:pt x="1294049" y="6850852"/>
                </a:lnTo>
                <a:close/>
              </a:path>
            </a:pathLst>
          </a:custGeom>
          <a:solidFill>
            <a:srgbClr val="2D82C2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24854" y="0"/>
            <a:ext cx="1254760" cy="6851015"/>
          </a:xfrm>
          <a:custGeom>
            <a:avLst/>
            <a:gdLst/>
            <a:ahLst/>
            <a:cxnLst/>
            <a:rect l="l" t="t" r="r" b="b"/>
            <a:pathLst>
              <a:path w="1254759" h="6851015">
                <a:moveTo>
                  <a:pt x="1254444" y="6850852"/>
                </a:moveTo>
                <a:lnTo>
                  <a:pt x="1113367" y="6850852"/>
                </a:lnTo>
                <a:lnTo>
                  <a:pt x="0" y="0"/>
                </a:lnTo>
                <a:lnTo>
                  <a:pt x="1254444" y="0"/>
                </a:lnTo>
                <a:lnTo>
                  <a:pt x="1254444" y="6850852"/>
                </a:lnTo>
                <a:close/>
              </a:path>
            </a:pathLst>
          </a:custGeom>
          <a:solidFill>
            <a:srgbClr val="216191">
              <a:alpha val="7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61919" y="3587184"/>
            <a:ext cx="1818005" cy="3263900"/>
          </a:xfrm>
          <a:custGeom>
            <a:avLst/>
            <a:gdLst/>
            <a:ahLst/>
            <a:cxnLst/>
            <a:rect l="l" t="t" r="r" b="b"/>
            <a:pathLst>
              <a:path w="1818004" h="3263900">
                <a:moveTo>
                  <a:pt x="1817379" y="3263671"/>
                </a:moveTo>
                <a:lnTo>
                  <a:pt x="0" y="3263671"/>
                </a:lnTo>
                <a:lnTo>
                  <a:pt x="1817379" y="0"/>
                </a:lnTo>
                <a:lnTo>
                  <a:pt x="1817379" y="3263671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05847"/>
            <a:ext cx="447675" cy="2845435"/>
          </a:xfrm>
          <a:custGeom>
            <a:avLst/>
            <a:gdLst/>
            <a:ahLst/>
            <a:cxnLst/>
            <a:rect l="l" t="t" r="r" b="b"/>
            <a:pathLst>
              <a:path w="447675" h="2845434">
                <a:moveTo>
                  <a:pt x="447208" y="2845008"/>
                </a:moveTo>
                <a:lnTo>
                  <a:pt x="0" y="2845008"/>
                </a:lnTo>
                <a:lnTo>
                  <a:pt x="0" y="0"/>
                </a:lnTo>
                <a:lnTo>
                  <a:pt x="447208" y="2845008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4398" y="317032"/>
            <a:ext cx="9545320" cy="15632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6365" y="2095501"/>
            <a:ext cx="6946265" cy="3378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0962" y="6377940"/>
            <a:ext cx="3897376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8965" y="6377940"/>
            <a:ext cx="28012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65430" y="6463035"/>
            <a:ext cx="238680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8940" y="1189384"/>
            <a:ext cx="1665605" cy="1332865"/>
          </a:xfrm>
          <a:custGeom>
            <a:avLst/>
            <a:gdLst/>
            <a:ahLst/>
            <a:cxnLst/>
            <a:rect l="l" t="t" r="r" b="b"/>
            <a:pathLst>
              <a:path w="1665604" h="1332864">
                <a:moveTo>
                  <a:pt x="1305976" y="1332610"/>
                </a:moveTo>
                <a:lnTo>
                  <a:pt x="359162" y="1332610"/>
                </a:lnTo>
                <a:lnTo>
                  <a:pt x="0" y="666246"/>
                </a:lnTo>
                <a:lnTo>
                  <a:pt x="359162" y="0"/>
                </a:lnTo>
                <a:lnTo>
                  <a:pt x="1305976" y="0"/>
                </a:lnTo>
                <a:lnTo>
                  <a:pt x="1665138" y="666246"/>
                </a:lnTo>
                <a:lnTo>
                  <a:pt x="1305976" y="1332610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96515" y="5223777"/>
            <a:ext cx="723265" cy="618490"/>
          </a:xfrm>
          <a:custGeom>
            <a:avLst/>
            <a:gdLst/>
            <a:ahLst/>
            <a:cxnLst/>
            <a:rect l="l" t="t" r="r" b="b"/>
            <a:pathLst>
              <a:path w="723264" h="618489">
                <a:moveTo>
                  <a:pt x="568494" y="618480"/>
                </a:moveTo>
                <a:lnTo>
                  <a:pt x="154650" y="618480"/>
                </a:lnTo>
                <a:lnTo>
                  <a:pt x="0" y="309302"/>
                </a:lnTo>
                <a:lnTo>
                  <a:pt x="154650" y="0"/>
                </a:lnTo>
                <a:lnTo>
                  <a:pt x="568494" y="0"/>
                </a:lnTo>
                <a:lnTo>
                  <a:pt x="723145" y="309302"/>
                </a:lnTo>
                <a:lnTo>
                  <a:pt x="568494" y="618480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3408" y="317032"/>
            <a:ext cx="6160135" cy="99821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3820"/>
              </a:lnSpc>
              <a:spcBef>
                <a:spcPts val="215"/>
              </a:spcBef>
            </a:pPr>
            <a:r>
              <a:rPr sz="3200" spc="150" dirty="0">
                <a:solidFill>
                  <a:srgbClr val="0E0E0E"/>
                </a:solidFill>
                <a:latin typeface="Cambria"/>
                <a:cs typeface="Cambria"/>
              </a:rPr>
              <a:t>Employee</a:t>
            </a:r>
            <a:r>
              <a:rPr sz="3200" spc="13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200" spc="170" dirty="0">
                <a:solidFill>
                  <a:srgbClr val="0E0E0E"/>
                </a:solidFill>
                <a:latin typeface="Cambria"/>
                <a:cs typeface="Cambria"/>
              </a:rPr>
              <a:t>Data</a:t>
            </a:r>
            <a:r>
              <a:rPr sz="3200" spc="14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200" spc="155" dirty="0">
                <a:solidFill>
                  <a:srgbClr val="0E0E0E"/>
                </a:solidFill>
                <a:latin typeface="Cambria"/>
                <a:cs typeface="Cambria"/>
              </a:rPr>
              <a:t>Analysis</a:t>
            </a:r>
            <a:r>
              <a:rPr sz="3200" spc="13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200" spc="130" dirty="0">
                <a:solidFill>
                  <a:srgbClr val="0E0E0E"/>
                </a:solidFill>
                <a:latin typeface="Cambria"/>
                <a:cs typeface="Cambria"/>
              </a:rPr>
              <a:t>using </a:t>
            </a:r>
            <a:r>
              <a:rPr sz="3200" spc="190" dirty="0">
                <a:solidFill>
                  <a:srgbClr val="0E0E0E"/>
                </a:solidFill>
                <a:latin typeface="Cambria"/>
                <a:cs typeface="Cambria"/>
              </a:rPr>
              <a:t>Excel</a:t>
            </a:r>
            <a:endParaRPr sz="32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138" y="6460738"/>
            <a:ext cx="76120" cy="17761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11757" rIns="0" bIns="0" rtlCol="0">
            <a:spAutoFit/>
          </a:bodyPr>
          <a:lstStyle/>
          <a:p>
            <a:pPr marL="432434" marR="2495550">
              <a:lnSpc>
                <a:spcPts val="2850"/>
              </a:lnSpc>
              <a:spcBef>
                <a:spcPts val="215"/>
              </a:spcBef>
            </a:pPr>
            <a:r>
              <a:rPr sz="2400" b="0" dirty="0">
                <a:latin typeface="Calibri"/>
                <a:cs typeface="Calibri"/>
              </a:rPr>
              <a:t>STUDENT</a:t>
            </a:r>
            <a:r>
              <a:rPr sz="2400" b="0" spc="-110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NAME:Harini.K </a:t>
            </a:r>
            <a:r>
              <a:rPr sz="2400" b="0" dirty="0">
                <a:latin typeface="Calibri"/>
                <a:cs typeface="Calibri"/>
              </a:rPr>
              <a:t>REGISTER</a:t>
            </a:r>
            <a:r>
              <a:rPr sz="2400" b="0" spc="-120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NO:312200173</a:t>
            </a:r>
            <a:endParaRPr sz="2400">
              <a:latin typeface="Calibri"/>
              <a:cs typeface="Calibri"/>
            </a:endParaRPr>
          </a:p>
          <a:p>
            <a:pPr marL="432434">
              <a:lnSpc>
                <a:spcPts val="2740"/>
              </a:lnSpc>
            </a:pPr>
            <a:r>
              <a:rPr sz="2400" b="0" dirty="0">
                <a:latin typeface="Calibri"/>
                <a:cs typeface="Calibri"/>
              </a:rPr>
              <a:t>NM:</a:t>
            </a:r>
            <a:r>
              <a:rPr sz="2400" b="0" spc="-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916168F60D8194E96584596645B7BDCF</a:t>
            </a:r>
            <a:endParaRPr sz="2400">
              <a:latin typeface="Calibri"/>
              <a:cs typeface="Calibri"/>
            </a:endParaRPr>
          </a:p>
          <a:p>
            <a:pPr marL="432434" marR="879475">
              <a:lnSpc>
                <a:spcPts val="2850"/>
              </a:lnSpc>
              <a:spcBef>
                <a:spcPts val="105"/>
              </a:spcBef>
            </a:pPr>
            <a:r>
              <a:rPr sz="2400" b="0" spc="-40" dirty="0">
                <a:latin typeface="Calibri"/>
                <a:cs typeface="Calibri"/>
              </a:rPr>
              <a:t>DEPARTMENT:</a:t>
            </a:r>
            <a:r>
              <a:rPr sz="2400" b="0" spc="-5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Commerce</a:t>
            </a:r>
            <a:r>
              <a:rPr sz="2400" b="0" spc="-4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department </a:t>
            </a:r>
            <a:r>
              <a:rPr sz="2400" b="0" spc="-45" dirty="0">
                <a:latin typeface="Calibri"/>
                <a:cs typeface="Calibri"/>
              </a:rPr>
              <a:t>COLLEGE:S.I.V.E.T</a:t>
            </a:r>
            <a:r>
              <a:rPr sz="2400" b="0" spc="30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College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3806" y="588983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786" y="180786"/>
                </a:moveTo>
                <a:lnTo>
                  <a:pt x="0" y="180786"/>
                </a:lnTo>
                <a:lnTo>
                  <a:pt x="0" y="0"/>
                </a:lnTo>
                <a:lnTo>
                  <a:pt x="180786" y="0"/>
                </a:lnTo>
                <a:lnTo>
                  <a:pt x="180786" y="180786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138" y="6460738"/>
            <a:ext cx="76120" cy="17761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61953" y="1983518"/>
            <a:ext cx="3303270" cy="756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47922" y="52459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37182" y="3327462"/>
            <a:ext cx="4900295" cy="149479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75"/>
              </a:spcBef>
            </a:pPr>
            <a:r>
              <a:rPr sz="1400" b="1" dirty="0">
                <a:latin typeface="Arial"/>
                <a:cs typeface="Arial"/>
              </a:rPr>
              <a:t>We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will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use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Excel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functions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features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such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pivot </a:t>
            </a:r>
            <a:r>
              <a:rPr sz="1400" b="1" dirty="0">
                <a:latin typeface="Arial"/>
                <a:cs typeface="Arial"/>
              </a:rPr>
              <a:t>tables,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charts,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conditional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formatting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model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the </a:t>
            </a:r>
            <a:r>
              <a:rPr sz="1400" b="1" dirty="0">
                <a:latin typeface="Arial"/>
                <a:cs typeface="Arial"/>
              </a:rPr>
              <a:t>data.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This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will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help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us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find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correlations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between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different </a:t>
            </a:r>
            <a:r>
              <a:rPr sz="1400" b="1" dirty="0">
                <a:latin typeface="Arial"/>
                <a:cs typeface="Arial"/>
              </a:rPr>
              <a:t>variables,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such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relationship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between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hours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worked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tasks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completed.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may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also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use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Excel's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data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tools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perform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regression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or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other </a:t>
            </a:r>
            <a:r>
              <a:rPr sz="1400" b="1" dirty="0">
                <a:latin typeface="Arial"/>
                <a:cs typeface="Arial"/>
              </a:rPr>
              <a:t>statistical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methods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deepen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our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insights.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3806" y="53569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89100" y="16936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97" y="323512"/>
                </a:moveTo>
                <a:lnTo>
                  <a:pt x="0" y="323512"/>
                </a:lnTo>
                <a:lnTo>
                  <a:pt x="0" y="0"/>
                </a:lnTo>
                <a:lnTo>
                  <a:pt x="313997" y="0"/>
                </a:lnTo>
                <a:lnTo>
                  <a:pt x="313997" y="32351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3806" y="588983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786" y="180786"/>
                </a:moveTo>
                <a:lnTo>
                  <a:pt x="0" y="180786"/>
                </a:lnTo>
                <a:lnTo>
                  <a:pt x="0" y="0"/>
                </a:lnTo>
                <a:lnTo>
                  <a:pt x="180786" y="0"/>
                </a:lnTo>
                <a:lnTo>
                  <a:pt x="180786" y="180786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138" y="6460738"/>
            <a:ext cx="76120" cy="17761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72884" y="1989262"/>
            <a:ext cx="2488565" cy="756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RESULTS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1036005" y="3092512"/>
            <a:ext cx="5186680" cy="149479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75"/>
              </a:spcBef>
            </a:pP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will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result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clear,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actionable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insights.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For </a:t>
            </a:r>
            <a:r>
              <a:rPr sz="1400" b="1" dirty="0">
                <a:latin typeface="Arial"/>
                <a:cs typeface="Arial"/>
              </a:rPr>
              <a:t>example,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may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find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that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employees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certain</a:t>
            </a:r>
            <a:r>
              <a:rPr sz="1400" b="1" spc="50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department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perform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better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with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flexible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hours,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or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that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there</a:t>
            </a:r>
            <a:r>
              <a:rPr sz="1400" b="1" spc="500" dirty="0">
                <a:latin typeface="Arial"/>
                <a:cs typeface="Arial"/>
              </a:rPr>
              <a:t> 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strong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correlation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between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employee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feedback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and </a:t>
            </a:r>
            <a:r>
              <a:rPr sz="1400" b="1" dirty="0">
                <a:latin typeface="Arial"/>
                <a:cs typeface="Arial"/>
              </a:rPr>
              <a:t>performance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ratings.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These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results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will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presented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easy- to-</a:t>
            </a:r>
            <a:r>
              <a:rPr sz="1400" b="1" dirty="0">
                <a:latin typeface="Arial"/>
                <a:cs typeface="Arial"/>
              </a:rPr>
              <a:t>understand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charts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graphs,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making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it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simple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for </a:t>
            </a:r>
            <a:r>
              <a:rPr sz="1400" b="1" dirty="0">
                <a:latin typeface="Arial"/>
                <a:cs typeface="Arial"/>
              </a:rPr>
              <a:t>managers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interpret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data.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6383" y="1543549"/>
            <a:ext cx="3357879" cy="756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25" dirty="0">
                <a:latin typeface="Cambria"/>
                <a:cs typeface="Cambria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7447" y="3397917"/>
            <a:ext cx="6283325" cy="107632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75"/>
              </a:spcBef>
            </a:pPr>
            <a:r>
              <a:rPr sz="1400" dirty="0">
                <a:latin typeface="Arial"/>
                <a:cs typeface="Arial"/>
              </a:rPr>
              <a:t>In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conclusion,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Excel-</a:t>
            </a:r>
            <a:r>
              <a:rPr sz="1400" dirty="0">
                <a:latin typeface="Arial"/>
                <a:cs typeface="Arial"/>
              </a:rPr>
              <a:t>based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employee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performance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analysis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provides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a </a:t>
            </a:r>
            <a:r>
              <a:rPr sz="1400" dirty="0">
                <a:latin typeface="Arial"/>
                <a:cs typeface="Arial"/>
              </a:rPr>
              <a:t>comprehensive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overview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how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different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factors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influence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employee productivity.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using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insights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gained,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company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implement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targeted </a:t>
            </a:r>
            <a:r>
              <a:rPr sz="1400" dirty="0">
                <a:latin typeface="Arial"/>
                <a:cs typeface="Arial"/>
              </a:rPr>
              <a:t>strategies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improve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performance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across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board,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leading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better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outcomes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both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employees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business.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dirty="0"/>
              <a:t>PROJECT</a:t>
            </a:r>
            <a:r>
              <a:rPr sz="4250" spc="-18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238" y="6403647"/>
            <a:ext cx="3701415" cy="295275"/>
            <a:chOff x="466238" y="6403647"/>
            <a:chExt cx="370141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5570" y="6460738"/>
              <a:ext cx="2140892" cy="1998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238" y="6403647"/>
              <a:ext cx="3701365" cy="29496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4883" y="2128638"/>
            <a:ext cx="663130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5240"/>
              </a:lnSpc>
              <a:spcBef>
                <a:spcPts val="240"/>
              </a:spcBef>
            </a:pPr>
            <a:r>
              <a:rPr sz="4400" b="1" spc="210" dirty="0">
                <a:solidFill>
                  <a:srgbClr val="0E0E0E"/>
                </a:solidFill>
                <a:latin typeface="Cambria"/>
                <a:cs typeface="Cambria"/>
              </a:rPr>
              <a:t>Employee</a:t>
            </a:r>
            <a:r>
              <a:rPr sz="4400" b="1" spc="204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4400" b="1" spc="225" dirty="0">
                <a:solidFill>
                  <a:srgbClr val="0E0E0E"/>
                </a:solidFill>
                <a:latin typeface="Cambria"/>
                <a:cs typeface="Cambria"/>
              </a:rPr>
              <a:t>Performance </a:t>
            </a:r>
            <a:r>
              <a:rPr sz="4400" b="1" spc="204" dirty="0">
                <a:solidFill>
                  <a:srgbClr val="0E0E0E"/>
                </a:solidFill>
                <a:latin typeface="Cambria"/>
                <a:cs typeface="Cambria"/>
              </a:rPr>
              <a:t>Analysis</a:t>
            </a:r>
            <a:r>
              <a:rPr sz="4400" b="1" spc="18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4400" b="1" spc="200" dirty="0">
                <a:solidFill>
                  <a:srgbClr val="0E0E0E"/>
                </a:solidFill>
                <a:latin typeface="Cambria"/>
                <a:cs typeface="Cambria"/>
              </a:rPr>
              <a:t>using</a:t>
            </a:r>
            <a:r>
              <a:rPr sz="4400" b="1" spc="19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4400" b="1" spc="270" dirty="0">
                <a:solidFill>
                  <a:srgbClr val="0E0E0E"/>
                </a:solidFill>
                <a:latin typeface="Cambria"/>
                <a:cs typeface="Cambria"/>
              </a:rPr>
              <a:t>Excel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49"/>
            <a:ext cx="12179300" cy="6830059"/>
          </a:xfrm>
          <a:custGeom>
            <a:avLst/>
            <a:gdLst/>
            <a:ahLst/>
            <a:cxnLst/>
            <a:rect l="l" t="t" r="r" b="b"/>
            <a:pathLst>
              <a:path w="12179300" h="6830059">
                <a:moveTo>
                  <a:pt x="0" y="0"/>
                </a:moveTo>
                <a:lnTo>
                  <a:pt x="12179299" y="0"/>
                </a:lnTo>
                <a:lnTo>
                  <a:pt x="12179299" y="6829450"/>
                </a:lnTo>
                <a:lnTo>
                  <a:pt x="0" y="682945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36094" y="0"/>
            <a:ext cx="4748530" cy="6856095"/>
            <a:chOff x="7436094" y="0"/>
            <a:chExt cx="4748530" cy="6856095"/>
          </a:xfrm>
        </p:grpSpPr>
        <p:sp>
          <p:nvSpPr>
            <p:cNvPr id="4" name="object 4"/>
            <p:cNvSpPr/>
            <p:nvPr/>
          </p:nvSpPr>
          <p:spPr>
            <a:xfrm>
              <a:off x="7440852" y="4819"/>
              <a:ext cx="4739005" cy="6846570"/>
            </a:xfrm>
            <a:custGeom>
              <a:avLst/>
              <a:gdLst/>
              <a:ahLst/>
              <a:cxnLst/>
              <a:rect l="l" t="t" r="r" b="b"/>
              <a:pathLst>
                <a:path w="4739005" h="6846570">
                  <a:moveTo>
                    <a:pt x="1926804" y="0"/>
                  </a:moveTo>
                  <a:lnTo>
                    <a:pt x="3143888" y="6846032"/>
                  </a:lnTo>
                </a:path>
                <a:path w="4739005" h="6846570">
                  <a:moveTo>
                    <a:pt x="4738446" y="3686227"/>
                  </a:moveTo>
                  <a:lnTo>
                    <a:pt x="0" y="6846033"/>
                  </a:lnTo>
                </a:path>
              </a:pathLst>
            </a:custGeom>
            <a:ln w="9515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72535" y="0"/>
              <a:ext cx="3007360" cy="6851015"/>
            </a:xfrm>
            <a:custGeom>
              <a:avLst/>
              <a:gdLst/>
              <a:ahLst/>
              <a:cxnLst/>
              <a:rect l="l" t="t" r="r" b="b"/>
              <a:pathLst>
                <a:path w="3007359" h="6851015">
                  <a:moveTo>
                    <a:pt x="3006763" y="6850852"/>
                  </a:moveTo>
                  <a:lnTo>
                    <a:pt x="0" y="6850852"/>
                  </a:lnTo>
                  <a:lnTo>
                    <a:pt x="2042269" y="0"/>
                  </a:lnTo>
                  <a:lnTo>
                    <a:pt x="3006763" y="0"/>
                  </a:lnTo>
                  <a:lnTo>
                    <a:pt x="3006763" y="6850852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92874" y="0"/>
              <a:ext cx="2586990" cy="6851015"/>
            </a:xfrm>
            <a:custGeom>
              <a:avLst/>
              <a:gdLst/>
              <a:ahLst/>
              <a:cxnLst/>
              <a:rect l="l" t="t" r="r" b="b"/>
              <a:pathLst>
                <a:path w="2586990" h="6851015">
                  <a:moveTo>
                    <a:pt x="2586423" y="6850852"/>
                  </a:moveTo>
                  <a:lnTo>
                    <a:pt x="1207624" y="6850852"/>
                  </a:lnTo>
                  <a:lnTo>
                    <a:pt x="0" y="0"/>
                  </a:lnTo>
                  <a:lnTo>
                    <a:pt x="2586423" y="0"/>
                  </a:lnTo>
                  <a:lnTo>
                    <a:pt x="2586423" y="6850852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25143" y="3044825"/>
              <a:ext cx="3254375" cy="3806190"/>
            </a:xfrm>
            <a:custGeom>
              <a:avLst/>
              <a:gdLst/>
              <a:ahLst/>
              <a:cxnLst/>
              <a:rect l="l" t="t" r="r" b="b"/>
              <a:pathLst>
                <a:path w="3254375" h="3806190">
                  <a:moveTo>
                    <a:pt x="3254156" y="3806031"/>
                  </a:moveTo>
                  <a:lnTo>
                    <a:pt x="0" y="3806031"/>
                  </a:lnTo>
                  <a:lnTo>
                    <a:pt x="3254156" y="0"/>
                  </a:lnTo>
                  <a:lnTo>
                    <a:pt x="3254156" y="3806031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28202" y="0"/>
              <a:ext cx="2851150" cy="6851015"/>
            </a:xfrm>
            <a:custGeom>
              <a:avLst/>
              <a:gdLst/>
              <a:ahLst/>
              <a:cxnLst/>
              <a:rect l="l" t="t" r="r" b="b"/>
              <a:pathLst>
                <a:path w="2851150" h="6851015">
                  <a:moveTo>
                    <a:pt x="2851096" y="6850852"/>
                  </a:moveTo>
                  <a:lnTo>
                    <a:pt x="2467447" y="6850852"/>
                  </a:lnTo>
                  <a:lnTo>
                    <a:pt x="0" y="0"/>
                  </a:lnTo>
                  <a:lnTo>
                    <a:pt x="2851096" y="0"/>
                  </a:lnTo>
                  <a:lnTo>
                    <a:pt x="2851096" y="6850852"/>
                  </a:lnTo>
                  <a:close/>
                </a:path>
              </a:pathLst>
            </a:custGeom>
            <a:solidFill>
              <a:srgbClr val="17AFE3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85249" y="0"/>
              <a:ext cx="1294130" cy="6851015"/>
            </a:xfrm>
            <a:custGeom>
              <a:avLst/>
              <a:gdLst/>
              <a:ahLst/>
              <a:cxnLst/>
              <a:rect l="l" t="t" r="r" b="b"/>
              <a:pathLst>
                <a:path w="1294129" h="6851015">
                  <a:moveTo>
                    <a:pt x="1294049" y="6850852"/>
                  </a:moveTo>
                  <a:lnTo>
                    <a:pt x="0" y="6850852"/>
                  </a:lnTo>
                  <a:lnTo>
                    <a:pt x="1021388" y="0"/>
                  </a:lnTo>
                  <a:lnTo>
                    <a:pt x="1294049" y="0"/>
                  </a:lnTo>
                  <a:lnTo>
                    <a:pt x="1294049" y="6850852"/>
                  </a:lnTo>
                  <a:close/>
                </a:path>
              </a:pathLst>
            </a:custGeom>
            <a:solidFill>
              <a:srgbClr val="2D82C2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24854" y="0"/>
              <a:ext cx="1254760" cy="6851015"/>
            </a:xfrm>
            <a:custGeom>
              <a:avLst/>
              <a:gdLst/>
              <a:ahLst/>
              <a:cxnLst/>
              <a:rect l="l" t="t" r="r" b="b"/>
              <a:pathLst>
                <a:path w="1254759" h="6851015">
                  <a:moveTo>
                    <a:pt x="1254444" y="6850852"/>
                  </a:moveTo>
                  <a:lnTo>
                    <a:pt x="1113367" y="6850852"/>
                  </a:lnTo>
                  <a:lnTo>
                    <a:pt x="0" y="0"/>
                  </a:lnTo>
                  <a:lnTo>
                    <a:pt x="1254444" y="0"/>
                  </a:lnTo>
                  <a:lnTo>
                    <a:pt x="1254444" y="6850852"/>
                  </a:lnTo>
                  <a:close/>
                </a:path>
              </a:pathLst>
            </a:custGeom>
            <a:solidFill>
              <a:srgbClr val="216191">
                <a:alpha val="7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61919" y="3587184"/>
              <a:ext cx="1818005" cy="3263900"/>
            </a:xfrm>
            <a:custGeom>
              <a:avLst/>
              <a:gdLst/>
              <a:ahLst/>
              <a:cxnLst/>
              <a:rect l="l" t="t" r="r" b="b"/>
              <a:pathLst>
                <a:path w="1818004" h="3263900">
                  <a:moveTo>
                    <a:pt x="1817379" y="3263671"/>
                  </a:moveTo>
                  <a:lnTo>
                    <a:pt x="0" y="3263671"/>
                  </a:lnTo>
                  <a:lnTo>
                    <a:pt x="1817379" y="0"/>
                  </a:lnTo>
                  <a:lnTo>
                    <a:pt x="1817379" y="3263671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05847"/>
            <a:ext cx="447675" cy="2845435"/>
          </a:xfrm>
          <a:custGeom>
            <a:avLst/>
            <a:gdLst/>
            <a:ahLst/>
            <a:cxnLst/>
            <a:rect l="l" t="t" r="r" b="b"/>
            <a:pathLst>
              <a:path w="447675" h="2845434">
                <a:moveTo>
                  <a:pt x="447208" y="2845008"/>
                </a:moveTo>
                <a:lnTo>
                  <a:pt x="0" y="2845008"/>
                </a:lnTo>
                <a:lnTo>
                  <a:pt x="0" y="0"/>
                </a:lnTo>
                <a:lnTo>
                  <a:pt x="447208" y="2845008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1691" y="6481454"/>
            <a:ext cx="1707514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0"/>
              </a:lnSpc>
            </a:pPr>
            <a:r>
              <a:rPr sz="110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100" spc="280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100" b="1" spc="-40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55154" y="447208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786" y="361572"/>
                </a:moveTo>
                <a:lnTo>
                  <a:pt x="132725" y="355114"/>
                </a:lnTo>
                <a:lnTo>
                  <a:pt x="89539" y="336889"/>
                </a:lnTo>
                <a:lnTo>
                  <a:pt x="52951" y="308621"/>
                </a:lnTo>
                <a:lnTo>
                  <a:pt x="24682" y="272032"/>
                </a:lnTo>
                <a:lnTo>
                  <a:pt x="6457" y="228846"/>
                </a:lnTo>
                <a:lnTo>
                  <a:pt x="0" y="180786"/>
                </a:lnTo>
                <a:lnTo>
                  <a:pt x="6457" y="132725"/>
                </a:lnTo>
                <a:lnTo>
                  <a:pt x="24682" y="89539"/>
                </a:lnTo>
                <a:lnTo>
                  <a:pt x="52951" y="52950"/>
                </a:lnTo>
                <a:lnTo>
                  <a:pt x="89539" y="24682"/>
                </a:lnTo>
                <a:lnTo>
                  <a:pt x="132725" y="6457"/>
                </a:lnTo>
                <a:lnTo>
                  <a:pt x="180786" y="0"/>
                </a:lnTo>
                <a:lnTo>
                  <a:pt x="228846" y="6457"/>
                </a:lnTo>
                <a:lnTo>
                  <a:pt x="272032" y="24682"/>
                </a:lnTo>
                <a:lnTo>
                  <a:pt x="308621" y="52950"/>
                </a:lnTo>
                <a:lnTo>
                  <a:pt x="336889" y="89539"/>
                </a:lnTo>
                <a:lnTo>
                  <a:pt x="355114" y="132725"/>
                </a:lnTo>
                <a:lnTo>
                  <a:pt x="361572" y="180786"/>
                </a:lnTo>
                <a:lnTo>
                  <a:pt x="355114" y="228846"/>
                </a:lnTo>
                <a:lnTo>
                  <a:pt x="336889" y="272032"/>
                </a:lnTo>
                <a:lnTo>
                  <a:pt x="308621" y="308621"/>
                </a:lnTo>
                <a:lnTo>
                  <a:pt x="272032" y="336889"/>
                </a:lnTo>
                <a:lnTo>
                  <a:pt x="228846" y="355114"/>
                </a:lnTo>
                <a:lnTo>
                  <a:pt x="180786" y="361572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999430" y="5604380"/>
            <a:ext cx="647065" cy="647065"/>
          </a:xfrm>
          <a:custGeom>
            <a:avLst/>
            <a:gdLst/>
            <a:ahLst/>
            <a:cxnLst/>
            <a:rect l="l" t="t" r="r" b="b"/>
            <a:pathLst>
              <a:path w="647065" h="647064">
                <a:moveTo>
                  <a:pt x="323512" y="647025"/>
                </a:moveTo>
                <a:lnTo>
                  <a:pt x="275715" y="643516"/>
                </a:lnTo>
                <a:lnTo>
                  <a:pt x="230092" y="633327"/>
                </a:lnTo>
                <a:lnTo>
                  <a:pt x="187144" y="616956"/>
                </a:lnTo>
                <a:lnTo>
                  <a:pt x="147374" y="594903"/>
                </a:lnTo>
                <a:lnTo>
                  <a:pt x="111280" y="567671"/>
                </a:lnTo>
                <a:lnTo>
                  <a:pt x="79364" y="535759"/>
                </a:lnTo>
                <a:lnTo>
                  <a:pt x="52130" y="499666"/>
                </a:lnTo>
                <a:lnTo>
                  <a:pt x="30074" y="459895"/>
                </a:lnTo>
                <a:lnTo>
                  <a:pt x="13699" y="416945"/>
                </a:lnTo>
                <a:lnTo>
                  <a:pt x="3508" y="371317"/>
                </a:lnTo>
                <a:lnTo>
                  <a:pt x="0" y="323512"/>
                </a:lnTo>
                <a:lnTo>
                  <a:pt x="3508" y="275706"/>
                </a:lnTo>
                <a:lnTo>
                  <a:pt x="13699" y="230079"/>
                </a:lnTo>
                <a:lnTo>
                  <a:pt x="30074" y="187128"/>
                </a:lnTo>
                <a:lnTo>
                  <a:pt x="52130" y="147357"/>
                </a:lnTo>
                <a:lnTo>
                  <a:pt x="79364" y="111264"/>
                </a:lnTo>
                <a:lnTo>
                  <a:pt x="111280" y="79353"/>
                </a:lnTo>
                <a:lnTo>
                  <a:pt x="147374" y="52120"/>
                </a:lnTo>
                <a:lnTo>
                  <a:pt x="187144" y="30067"/>
                </a:lnTo>
                <a:lnTo>
                  <a:pt x="230092" y="13696"/>
                </a:lnTo>
                <a:lnTo>
                  <a:pt x="275715" y="3507"/>
                </a:lnTo>
                <a:lnTo>
                  <a:pt x="323512" y="0"/>
                </a:lnTo>
                <a:lnTo>
                  <a:pt x="371308" y="3507"/>
                </a:lnTo>
                <a:lnTo>
                  <a:pt x="416932" y="13696"/>
                </a:lnTo>
                <a:lnTo>
                  <a:pt x="459879" y="30067"/>
                </a:lnTo>
                <a:lnTo>
                  <a:pt x="499649" y="52120"/>
                </a:lnTo>
                <a:lnTo>
                  <a:pt x="535743" y="79353"/>
                </a:lnTo>
                <a:lnTo>
                  <a:pt x="567658" y="111264"/>
                </a:lnTo>
                <a:lnTo>
                  <a:pt x="594894" y="147357"/>
                </a:lnTo>
                <a:lnTo>
                  <a:pt x="616949" y="187128"/>
                </a:lnTo>
                <a:lnTo>
                  <a:pt x="633324" y="230079"/>
                </a:lnTo>
                <a:lnTo>
                  <a:pt x="643515" y="275706"/>
                </a:lnTo>
                <a:lnTo>
                  <a:pt x="647025" y="323512"/>
                </a:lnTo>
                <a:lnTo>
                  <a:pt x="643515" y="371317"/>
                </a:lnTo>
                <a:lnTo>
                  <a:pt x="633324" y="416945"/>
                </a:lnTo>
                <a:lnTo>
                  <a:pt x="616949" y="459895"/>
                </a:lnTo>
                <a:lnTo>
                  <a:pt x="594894" y="499666"/>
                </a:lnTo>
                <a:lnTo>
                  <a:pt x="567658" y="535759"/>
                </a:lnTo>
                <a:lnTo>
                  <a:pt x="535743" y="567671"/>
                </a:lnTo>
                <a:lnTo>
                  <a:pt x="499649" y="594903"/>
                </a:lnTo>
                <a:lnTo>
                  <a:pt x="459879" y="616956"/>
                </a:lnTo>
                <a:lnTo>
                  <a:pt x="416932" y="633327"/>
                </a:lnTo>
                <a:lnTo>
                  <a:pt x="371308" y="643516"/>
                </a:lnTo>
                <a:lnTo>
                  <a:pt x="323512" y="647025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5917" y="6127710"/>
            <a:ext cx="247391" cy="247391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575" y="3815544"/>
            <a:ext cx="4120515" cy="3007360"/>
            <a:chOff x="47575" y="3815544"/>
            <a:chExt cx="4120515" cy="300736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238" y="6403647"/>
              <a:ext cx="3701365" cy="29496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75" y="3815544"/>
              <a:ext cx="1731744" cy="3006762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5819" y="416989"/>
            <a:ext cx="2350135" cy="756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086364" y="1488892"/>
            <a:ext cx="4361815" cy="3877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1809" indent="-499109">
              <a:lnSpc>
                <a:spcPct val="100000"/>
              </a:lnSpc>
              <a:spcBef>
                <a:spcPts val="95"/>
              </a:spcBef>
              <a:buFont typeface="Calibri"/>
              <a:buAutoNum type="arabicPeriod"/>
              <a:tabLst>
                <a:tab pos="511809" algn="l"/>
              </a:tabLst>
            </a:pPr>
            <a:r>
              <a:rPr sz="2800" spc="150" dirty="0">
                <a:solidFill>
                  <a:srgbClr val="0D0D0D"/>
                </a:solidFill>
                <a:latin typeface="Cambria"/>
                <a:cs typeface="Cambria"/>
              </a:rPr>
              <a:t>Problem</a:t>
            </a:r>
            <a:r>
              <a:rPr sz="2800" spc="1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D0D0D"/>
                </a:solidFill>
                <a:latin typeface="Cambria"/>
                <a:cs typeface="Cambria"/>
              </a:rPr>
              <a:t>Statement</a:t>
            </a:r>
            <a:endParaRPr sz="2800">
              <a:latin typeface="Cambria"/>
              <a:cs typeface="Cambria"/>
            </a:endParaRPr>
          </a:p>
          <a:p>
            <a:pPr marL="511809" indent="-499109">
              <a:lnSpc>
                <a:spcPct val="100000"/>
              </a:lnSpc>
              <a:spcBef>
                <a:spcPts val="10"/>
              </a:spcBef>
              <a:buFont typeface="Calibri"/>
              <a:buAutoNum type="arabicPeriod"/>
              <a:tabLst>
                <a:tab pos="511809" algn="l"/>
              </a:tabLst>
            </a:pPr>
            <a:r>
              <a:rPr sz="2800" spc="105" dirty="0">
                <a:solidFill>
                  <a:srgbClr val="0D0D0D"/>
                </a:solidFill>
                <a:latin typeface="Cambria"/>
                <a:cs typeface="Cambria"/>
              </a:rPr>
              <a:t>Project</a:t>
            </a:r>
            <a:r>
              <a:rPr sz="2800" spc="1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800" spc="155" dirty="0">
                <a:solidFill>
                  <a:srgbClr val="0D0D0D"/>
                </a:solidFill>
                <a:latin typeface="Cambria"/>
                <a:cs typeface="Cambria"/>
              </a:rPr>
              <a:t>Overview</a:t>
            </a:r>
            <a:endParaRPr sz="2800">
              <a:latin typeface="Cambria"/>
              <a:cs typeface="Cambria"/>
            </a:endParaRPr>
          </a:p>
          <a:p>
            <a:pPr marL="511809" indent="-499109">
              <a:lnSpc>
                <a:spcPct val="100000"/>
              </a:lnSpc>
              <a:spcBef>
                <a:spcPts val="15"/>
              </a:spcBef>
              <a:buFont typeface="Calibri"/>
              <a:buAutoNum type="arabicPeriod"/>
              <a:tabLst>
                <a:tab pos="511809" algn="l"/>
              </a:tabLst>
            </a:pPr>
            <a:r>
              <a:rPr sz="2800" spc="165" dirty="0">
                <a:solidFill>
                  <a:srgbClr val="0D0D0D"/>
                </a:solidFill>
                <a:latin typeface="Cambria"/>
                <a:cs typeface="Cambria"/>
              </a:rPr>
              <a:t>End</a:t>
            </a:r>
            <a:r>
              <a:rPr sz="2800" spc="10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0D0D0D"/>
                </a:solidFill>
                <a:latin typeface="Cambria"/>
                <a:cs typeface="Cambria"/>
              </a:rPr>
              <a:t>Users</a:t>
            </a:r>
            <a:endParaRPr sz="2800">
              <a:latin typeface="Cambria"/>
              <a:cs typeface="Cambria"/>
            </a:endParaRPr>
          </a:p>
          <a:p>
            <a:pPr marL="511809" marR="946785" indent="-499745">
              <a:lnSpc>
                <a:spcPct val="100299"/>
              </a:lnSpc>
              <a:buFont typeface="Calibri"/>
              <a:buAutoNum type="arabicPeriod"/>
              <a:tabLst>
                <a:tab pos="511809" algn="l"/>
              </a:tabLst>
            </a:pPr>
            <a:r>
              <a:rPr sz="2800" spc="195" dirty="0">
                <a:solidFill>
                  <a:srgbClr val="0D0D0D"/>
                </a:solidFill>
                <a:latin typeface="Cambria"/>
                <a:cs typeface="Cambria"/>
              </a:rPr>
              <a:t>Our</a:t>
            </a:r>
            <a:r>
              <a:rPr sz="2800" spc="10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0D0D0D"/>
                </a:solidFill>
                <a:latin typeface="Cambria"/>
                <a:cs typeface="Cambria"/>
              </a:rPr>
              <a:t>Solution</a:t>
            </a:r>
            <a:r>
              <a:rPr sz="2800" spc="1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800" spc="165" dirty="0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sz="2800" spc="105" dirty="0">
                <a:solidFill>
                  <a:srgbClr val="0D0D0D"/>
                </a:solidFill>
                <a:latin typeface="Cambria"/>
                <a:cs typeface="Cambria"/>
              </a:rPr>
              <a:t>Proposition</a:t>
            </a:r>
            <a:endParaRPr sz="2800">
              <a:latin typeface="Cambria"/>
              <a:cs typeface="Cambria"/>
            </a:endParaRPr>
          </a:p>
          <a:p>
            <a:pPr marL="511809" indent="-499109">
              <a:lnSpc>
                <a:spcPct val="100000"/>
              </a:lnSpc>
              <a:spcBef>
                <a:spcPts val="10"/>
              </a:spcBef>
              <a:buFont typeface="Calibri"/>
              <a:buAutoNum type="arabicPeriod"/>
              <a:tabLst>
                <a:tab pos="511809" algn="l"/>
              </a:tabLst>
            </a:pPr>
            <a:r>
              <a:rPr sz="2800" spc="110" dirty="0">
                <a:solidFill>
                  <a:srgbClr val="0D0D0D"/>
                </a:solidFill>
                <a:latin typeface="Cambria"/>
                <a:cs typeface="Cambria"/>
              </a:rPr>
              <a:t>Dataset</a:t>
            </a:r>
            <a:r>
              <a:rPr sz="2800" spc="1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D0D0D"/>
                </a:solidFill>
                <a:latin typeface="Cambria"/>
                <a:cs typeface="Cambria"/>
              </a:rPr>
              <a:t>Description</a:t>
            </a:r>
            <a:endParaRPr sz="2800">
              <a:latin typeface="Cambria"/>
              <a:cs typeface="Cambria"/>
            </a:endParaRPr>
          </a:p>
          <a:p>
            <a:pPr marL="511809" indent="-499109">
              <a:lnSpc>
                <a:spcPct val="100000"/>
              </a:lnSpc>
              <a:spcBef>
                <a:spcPts val="15"/>
              </a:spcBef>
              <a:buFont typeface="Calibri"/>
              <a:buAutoNum type="arabicPeriod"/>
              <a:tabLst>
                <a:tab pos="511809" algn="l"/>
              </a:tabLst>
            </a:pPr>
            <a:r>
              <a:rPr sz="2800" spc="150" dirty="0">
                <a:solidFill>
                  <a:srgbClr val="0D0D0D"/>
                </a:solidFill>
                <a:latin typeface="Cambria"/>
                <a:cs typeface="Cambria"/>
              </a:rPr>
              <a:t>Modelling</a:t>
            </a:r>
            <a:r>
              <a:rPr sz="2800" spc="11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0D0D0D"/>
                </a:solidFill>
                <a:latin typeface="Cambria"/>
                <a:cs typeface="Cambria"/>
              </a:rPr>
              <a:t>Approach</a:t>
            </a:r>
            <a:endParaRPr sz="2800">
              <a:latin typeface="Cambria"/>
              <a:cs typeface="Cambria"/>
            </a:endParaRPr>
          </a:p>
          <a:p>
            <a:pPr marL="511809" indent="-499109">
              <a:lnSpc>
                <a:spcPct val="100000"/>
              </a:lnSpc>
              <a:spcBef>
                <a:spcPts val="10"/>
              </a:spcBef>
              <a:buFont typeface="Calibri"/>
              <a:buAutoNum type="arabicPeriod"/>
              <a:tabLst>
                <a:tab pos="511809" algn="l"/>
              </a:tabLst>
            </a:pPr>
            <a:r>
              <a:rPr sz="2800" spc="90" dirty="0">
                <a:solidFill>
                  <a:srgbClr val="0D0D0D"/>
                </a:solidFill>
                <a:latin typeface="Cambria"/>
                <a:cs typeface="Cambria"/>
              </a:rPr>
              <a:t>Results</a:t>
            </a:r>
            <a:r>
              <a:rPr sz="2800" spc="1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800" spc="19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2800" spc="1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D0D0D"/>
                </a:solidFill>
                <a:latin typeface="Cambria"/>
                <a:cs typeface="Cambria"/>
              </a:rPr>
              <a:t>Discussion</a:t>
            </a:r>
            <a:endParaRPr sz="2800">
              <a:latin typeface="Cambria"/>
              <a:cs typeface="Cambria"/>
            </a:endParaRPr>
          </a:p>
          <a:p>
            <a:pPr marL="511809" indent="-499109">
              <a:lnSpc>
                <a:spcPct val="100000"/>
              </a:lnSpc>
              <a:spcBef>
                <a:spcPts val="10"/>
              </a:spcBef>
              <a:buFont typeface="Calibri"/>
              <a:buAutoNum type="arabicPeriod"/>
              <a:tabLst>
                <a:tab pos="511809" algn="l"/>
              </a:tabLst>
            </a:pPr>
            <a:r>
              <a:rPr sz="2800" spc="135" dirty="0">
                <a:solidFill>
                  <a:srgbClr val="0D0D0D"/>
                </a:solidFill>
                <a:latin typeface="Cambria"/>
                <a:cs typeface="Cambria"/>
              </a:rPr>
              <a:t>Conclusion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3806" y="53569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83150" y="2930643"/>
            <a:ext cx="2759710" cy="3254375"/>
            <a:chOff x="7983150" y="2930643"/>
            <a:chExt cx="2759710" cy="3254375"/>
          </a:xfrm>
        </p:grpSpPr>
        <p:sp>
          <p:nvSpPr>
            <p:cNvPr id="4" name="object 4"/>
            <p:cNvSpPr/>
            <p:nvPr/>
          </p:nvSpPr>
          <p:spPr>
            <a:xfrm>
              <a:off x="9343806" y="5889833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786" y="180786"/>
                  </a:moveTo>
                  <a:lnTo>
                    <a:pt x="0" y="180786"/>
                  </a:lnTo>
                  <a:lnTo>
                    <a:pt x="0" y="0"/>
                  </a:lnTo>
                  <a:lnTo>
                    <a:pt x="180786" y="0"/>
                  </a:lnTo>
                  <a:lnTo>
                    <a:pt x="180786" y="180786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83150" y="2930643"/>
              <a:ext cx="2759372" cy="3254156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89100" y="16936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97" y="323512"/>
                </a:moveTo>
                <a:lnTo>
                  <a:pt x="0" y="323512"/>
                </a:lnTo>
                <a:lnTo>
                  <a:pt x="0" y="0"/>
                </a:lnTo>
                <a:lnTo>
                  <a:pt x="313997" y="0"/>
                </a:lnTo>
                <a:lnTo>
                  <a:pt x="313997" y="32351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54509" y="560791"/>
            <a:ext cx="3007360" cy="1319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250" spc="-10" dirty="0"/>
              <a:t>PROBLEM 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138" y="6460738"/>
            <a:ext cx="76120" cy="17761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50699" y="2348412"/>
            <a:ext cx="5293360" cy="107632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75"/>
              </a:spcBef>
            </a:pP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goal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identify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patterns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employee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performance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that </a:t>
            </a:r>
            <a:r>
              <a:rPr sz="1400" b="1" dirty="0">
                <a:latin typeface="Arial"/>
                <a:cs typeface="Arial"/>
              </a:rPr>
              <a:t>can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help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improve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productivity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efficiency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workplace. </a:t>
            </a:r>
            <a:r>
              <a:rPr sz="1400" b="1" dirty="0">
                <a:latin typeface="Arial"/>
                <a:cs typeface="Arial"/>
              </a:rPr>
              <a:t>We're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looking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understand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what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factors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contribute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high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or </a:t>
            </a:r>
            <a:r>
              <a:rPr sz="1400" b="1" dirty="0">
                <a:latin typeface="Arial"/>
                <a:cs typeface="Arial"/>
              </a:rPr>
              <a:t>low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performance,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so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that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management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can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make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better </a:t>
            </a:r>
            <a:r>
              <a:rPr sz="1400" b="1" dirty="0">
                <a:latin typeface="Arial"/>
                <a:cs typeface="Arial"/>
              </a:rPr>
              <a:t>decisions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regarding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training,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rewards,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task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assignments.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3806" y="53569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49206" y="2645191"/>
            <a:ext cx="3530600" cy="3806190"/>
            <a:chOff x="8649206" y="2645191"/>
            <a:chExt cx="3530600" cy="3806190"/>
          </a:xfrm>
        </p:grpSpPr>
        <p:sp>
          <p:nvSpPr>
            <p:cNvPr id="4" name="object 4"/>
            <p:cNvSpPr/>
            <p:nvPr/>
          </p:nvSpPr>
          <p:spPr>
            <a:xfrm>
              <a:off x="9343806" y="5889833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786" y="180786"/>
                  </a:moveTo>
                  <a:lnTo>
                    <a:pt x="0" y="180786"/>
                  </a:lnTo>
                  <a:lnTo>
                    <a:pt x="0" y="0"/>
                  </a:lnTo>
                  <a:lnTo>
                    <a:pt x="180786" y="0"/>
                  </a:lnTo>
                  <a:lnTo>
                    <a:pt x="180786" y="180786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9206" y="2645191"/>
              <a:ext cx="3530093" cy="3806031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89100" y="16936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97" y="323512"/>
                </a:moveTo>
                <a:lnTo>
                  <a:pt x="0" y="323512"/>
                </a:lnTo>
                <a:lnTo>
                  <a:pt x="0" y="0"/>
                </a:lnTo>
                <a:lnTo>
                  <a:pt x="313997" y="0"/>
                </a:lnTo>
                <a:lnTo>
                  <a:pt x="313997" y="32351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22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95"/>
              </a:spcBef>
            </a:pPr>
            <a:r>
              <a:rPr sz="4250" spc="-10" dirty="0"/>
              <a:t>PROJECTOVERVIEW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138" y="6460738"/>
            <a:ext cx="76120" cy="17761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68197" y="2157986"/>
            <a:ext cx="5768975" cy="128524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75"/>
              </a:spcBef>
            </a:pPr>
            <a:r>
              <a:rPr sz="1400" b="1" dirty="0">
                <a:latin typeface="Arial"/>
                <a:cs typeface="Arial"/>
              </a:rPr>
              <a:t>This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project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involves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analyzing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data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related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employee </a:t>
            </a:r>
            <a:r>
              <a:rPr sz="1400" b="1" dirty="0">
                <a:latin typeface="Arial"/>
                <a:cs typeface="Arial"/>
              </a:rPr>
              <a:t>performance,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such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work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hours,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task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completion,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attendance,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and </a:t>
            </a:r>
            <a:r>
              <a:rPr sz="1400" b="1" dirty="0">
                <a:latin typeface="Arial"/>
                <a:cs typeface="Arial"/>
              </a:rPr>
              <a:t>any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feedback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received.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By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using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Excel,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will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create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models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and </a:t>
            </a:r>
            <a:r>
              <a:rPr sz="1400" b="1" dirty="0">
                <a:latin typeface="Arial"/>
                <a:cs typeface="Arial"/>
              </a:rPr>
              <a:t>charts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visualize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this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data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draw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meaningful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insights.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The </a:t>
            </a:r>
            <a:r>
              <a:rPr sz="1400" b="1" dirty="0">
                <a:latin typeface="Arial"/>
                <a:cs typeface="Arial"/>
              </a:rPr>
              <a:t>project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will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help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company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better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understand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their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workforce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and </a:t>
            </a:r>
            <a:r>
              <a:rPr sz="1400" b="1" dirty="0">
                <a:latin typeface="Arial"/>
                <a:cs typeface="Arial"/>
              </a:rPr>
              <a:t>take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data-</a:t>
            </a:r>
            <a:r>
              <a:rPr sz="1400" b="1" dirty="0">
                <a:latin typeface="Arial"/>
                <a:cs typeface="Arial"/>
              </a:rPr>
              <a:t>driven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actions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enhance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overall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performance.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3806" y="53569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89100" y="16936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97" y="323512"/>
                </a:moveTo>
                <a:lnTo>
                  <a:pt x="0" y="323512"/>
                </a:lnTo>
                <a:lnTo>
                  <a:pt x="0" y="0"/>
                </a:lnTo>
                <a:lnTo>
                  <a:pt x="313997" y="0"/>
                </a:lnTo>
                <a:lnTo>
                  <a:pt x="313997" y="32351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3806" y="588983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786" y="180786"/>
                </a:moveTo>
                <a:lnTo>
                  <a:pt x="0" y="180786"/>
                </a:lnTo>
                <a:lnTo>
                  <a:pt x="0" y="0"/>
                </a:lnTo>
                <a:lnTo>
                  <a:pt x="180786" y="0"/>
                </a:lnTo>
                <a:lnTo>
                  <a:pt x="180786" y="180786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5536" y="878796"/>
            <a:ext cx="3569970" cy="99821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3820"/>
              </a:lnSpc>
              <a:spcBef>
                <a:spcPts val="215"/>
              </a:spcBef>
            </a:pPr>
            <a:r>
              <a:rPr sz="3200" dirty="0"/>
              <a:t>WHO</a:t>
            </a:r>
            <a:r>
              <a:rPr sz="3200" spc="-70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70" dirty="0"/>
              <a:t> </a:t>
            </a:r>
            <a:r>
              <a:rPr sz="3200" spc="-25" dirty="0"/>
              <a:t>END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145" y="6165770"/>
            <a:ext cx="2178952" cy="48526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31723" y="2559842"/>
            <a:ext cx="5866765" cy="86677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75"/>
              </a:spcBef>
            </a:pP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primary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users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this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are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company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managers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HR </a:t>
            </a:r>
            <a:r>
              <a:rPr sz="1400" b="1" dirty="0">
                <a:latin typeface="Arial"/>
                <a:cs typeface="Arial"/>
              </a:rPr>
              <a:t>teams.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They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will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use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insights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gained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from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data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make </a:t>
            </a:r>
            <a:r>
              <a:rPr sz="1400" b="1" dirty="0">
                <a:latin typeface="Arial"/>
                <a:cs typeface="Arial"/>
              </a:rPr>
              <a:t>informed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decisions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about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employee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management,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training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programs,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performance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improvement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strategies.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4837"/>
            <a:ext cx="2692766" cy="324464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43806" y="53569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9100" y="16936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97" y="323512"/>
                </a:moveTo>
                <a:lnTo>
                  <a:pt x="0" y="323512"/>
                </a:lnTo>
                <a:lnTo>
                  <a:pt x="0" y="0"/>
                </a:lnTo>
                <a:lnTo>
                  <a:pt x="313997" y="0"/>
                </a:lnTo>
                <a:lnTo>
                  <a:pt x="313997" y="32351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43806" y="588983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786" y="180786"/>
                </a:moveTo>
                <a:lnTo>
                  <a:pt x="0" y="180786"/>
                </a:lnTo>
                <a:lnTo>
                  <a:pt x="0" y="0"/>
                </a:lnTo>
                <a:lnTo>
                  <a:pt x="180786" y="0"/>
                </a:lnTo>
                <a:lnTo>
                  <a:pt x="180786" y="180786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dirty="0"/>
              <a:t>OUR</a:t>
            </a:r>
            <a:r>
              <a:rPr sz="3600" spc="-80" dirty="0"/>
              <a:t> </a:t>
            </a:r>
            <a:r>
              <a:rPr sz="3600" dirty="0"/>
              <a:t>SOLUTION</a:t>
            </a:r>
            <a:r>
              <a:rPr sz="3600" spc="-80" dirty="0"/>
              <a:t> </a:t>
            </a:r>
            <a:r>
              <a:rPr sz="3600" dirty="0"/>
              <a:t>AND</a:t>
            </a:r>
            <a:r>
              <a:rPr sz="3600" spc="-80" dirty="0"/>
              <a:t> </a:t>
            </a:r>
            <a:r>
              <a:rPr sz="3600" dirty="0"/>
              <a:t>ITS</a:t>
            </a:r>
            <a:r>
              <a:rPr sz="3600" spc="-75" dirty="0"/>
              <a:t> </a:t>
            </a:r>
            <a:r>
              <a:rPr sz="3600" dirty="0"/>
              <a:t>VALUE</a:t>
            </a:r>
            <a:r>
              <a:rPr sz="3600" spc="-8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138" y="6460738"/>
            <a:ext cx="76120" cy="17761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143249" y="2351459"/>
            <a:ext cx="5059045" cy="170433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75"/>
              </a:spcBef>
            </a:pPr>
            <a:r>
              <a:rPr sz="1400" b="1" dirty="0">
                <a:latin typeface="Arial"/>
                <a:cs typeface="Arial"/>
              </a:rPr>
              <a:t>Our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solution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involves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using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Excel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analyze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performance </a:t>
            </a:r>
            <a:r>
              <a:rPr sz="1400" b="1" dirty="0">
                <a:latin typeface="Arial"/>
                <a:cs typeface="Arial"/>
              </a:rPr>
              <a:t>data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identify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key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trends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patterns.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This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will </a:t>
            </a:r>
            <a:r>
              <a:rPr sz="1400" b="1" dirty="0">
                <a:latin typeface="Arial"/>
                <a:cs typeface="Arial"/>
              </a:rPr>
              <a:t>help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company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understand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factors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that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drive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high </a:t>
            </a:r>
            <a:r>
              <a:rPr sz="1400" b="1" dirty="0">
                <a:latin typeface="Arial"/>
                <a:cs typeface="Arial"/>
              </a:rPr>
              <a:t>performance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identify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areas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where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employees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may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need </a:t>
            </a:r>
            <a:r>
              <a:rPr sz="1400" b="1" dirty="0">
                <a:latin typeface="Arial"/>
                <a:cs typeface="Arial"/>
              </a:rPr>
              <a:t>additional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support.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value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proposition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clear: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by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using </a:t>
            </a:r>
            <a:r>
              <a:rPr sz="1400" b="1" dirty="0">
                <a:latin typeface="Arial"/>
                <a:cs typeface="Arial"/>
              </a:rPr>
              <a:t>data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guide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decision-</a:t>
            </a:r>
            <a:r>
              <a:rPr sz="1400" b="1" dirty="0">
                <a:latin typeface="Arial"/>
                <a:cs typeface="Arial"/>
              </a:rPr>
              <a:t>making,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company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can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boost productivity,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reduce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turnover,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improve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employee satisfaction.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6586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95"/>
              </a:spcBef>
            </a:pPr>
            <a:r>
              <a:rPr dirty="0"/>
              <a:t>Dataset</a:t>
            </a:r>
            <a:r>
              <a:rPr spc="-175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40" dirty="0"/>
              <a:t> </a:t>
            </a:r>
            <a:r>
              <a:rPr dirty="0"/>
              <a:t>data</a:t>
            </a:r>
            <a:r>
              <a:rPr spc="-40" dirty="0"/>
              <a:t> </a:t>
            </a:r>
            <a:r>
              <a:rPr dirty="0"/>
              <a:t>set</a:t>
            </a:r>
            <a:r>
              <a:rPr spc="-40" dirty="0"/>
              <a:t> </a:t>
            </a:r>
            <a:r>
              <a:rPr dirty="0"/>
              <a:t>includes</a:t>
            </a:r>
            <a:r>
              <a:rPr spc="-40" dirty="0"/>
              <a:t> </a:t>
            </a:r>
            <a:r>
              <a:rPr dirty="0"/>
              <a:t>various</a:t>
            </a:r>
            <a:r>
              <a:rPr spc="-40" dirty="0"/>
              <a:t> </a:t>
            </a:r>
            <a:r>
              <a:rPr dirty="0"/>
              <a:t>performance</a:t>
            </a:r>
            <a:r>
              <a:rPr spc="-40" dirty="0"/>
              <a:t> </a:t>
            </a:r>
            <a:r>
              <a:rPr dirty="0"/>
              <a:t>metrics</a:t>
            </a:r>
            <a:r>
              <a:rPr spc="-35" dirty="0"/>
              <a:t> </a:t>
            </a:r>
            <a:r>
              <a:rPr dirty="0"/>
              <a:t>for</a:t>
            </a:r>
            <a:r>
              <a:rPr spc="-40" dirty="0"/>
              <a:t> </a:t>
            </a:r>
            <a:r>
              <a:rPr dirty="0"/>
              <a:t>employees,</a:t>
            </a:r>
            <a:r>
              <a:rPr spc="-40" dirty="0"/>
              <a:t> </a:t>
            </a:r>
            <a:r>
              <a:rPr dirty="0"/>
              <a:t>such</a:t>
            </a:r>
            <a:r>
              <a:rPr spc="-40" dirty="0"/>
              <a:t> </a:t>
            </a:r>
            <a:r>
              <a:rPr spc="-25" dirty="0"/>
              <a:t>as:</a:t>
            </a:r>
          </a:p>
          <a:p>
            <a:pPr marL="12700" marR="5748020" indent="110489">
              <a:lnSpc>
                <a:spcPct val="196200"/>
              </a:lnSpc>
              <a:buChar char="•"/>
              <a:tabLst>
                <a:tab pos="123189" algn="l"/>
              </a:tabLst>
            </a:pPr>
            <a:r>
              <a:rPr dirty="0"/>
              <a:t>Employee</a:t>
            </a:r>
            <a:r>
              <a:rPr spc="-65" dirty="0"/>
              <a:t> </a:t>
            </a:r>
            <a:r>
              <a:rPr spc="-25" dirty="0"/>
              <a:t>ID </a:t>
            </a:r>
            <a:r>
              <a:rPr spc="-10" dirty="0"/>
              <a:t>Department</a:t>
            </a:r>
          </a:p>
          <a:p>
            <a:pPr marL="12700" marR="5257165" indent="110489">
              <a:lnSpc>
                <a:spcPct val="196200"/>
              </a:lnSpc>
              <a:spcBef>
                <a:spcPts val="5"/>
              </a:spcBef>
              <a:buChar char="•"/>
              <a:tabLst>
                <a:tab pos="123189" algn="l"/>
              </a:tabLst>
            </a:pPr>
            <a:r>
              <a:rPr dirty="0"/>
              <a:t>Hours</a:t>
            </a:r>
            <a:r>
              <a:rPr spc="-50" dirty="0"/>
              <a:t> </a:t>
            </a:r>
            <a:r>
              <a:rPr spc="-10" dirty="0"/>
              <a:t>worked Tasks</a:t>
            </a:r>
            <a:r>
              <a:rPr spc="-75" dirty="0"/>
              <a:t> </a:t>
            </a:r>
            <a:r>
              <a:rPr spc="-10" dirty="0"/>
              <a:t>completed </a:t>
            </a:r>
            <a:r>
              <a:rPr dirty="0"/>
              <a:t>Attendance</a:t>
            </a:r>
            <a:r>
              <a:rPr spc="-65" dirty="0"/>
              <a:t> </a:t>
            </a:r>
            <a:r>
              <a:rPr spc="-10" dirty="0"/>
              <a:t>records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pc="-10" dirty="0"/>
          </a:p>
          <a:p>
            <a:pPr marL="123189" indent="-110489">
              <a:lnSpc>
                <a:spcPct val="100000"/>
              </a:lnSpc>
              <a:buChar char="•"/>
              <a:tabLst>
                <a:tab pos="123189" algn="l"/>
              </a:tabLst>
            </a:pPr>
            <a:r>
              <a:rPr spc="-10" dirty="0"/>
              <a:t>Performance</a:t>
            </a:r>
            <a:r>
              <a:rPr spc="10" dirty="0"/>
              <a:t> </a:t>
            </a:r>
            <a:r>
              <a:rPr spc="-10" dirty="0"/>
              <a:t>ratings</a:t>
            </a:r>
          </a:p>
          <a:p>
            <a:pPr>
              <a:lnSpc>
                <a:spcPct val="100000"/>
              </a:lnSpc>
              <a:spcBef>
                <a:spcPts val="85"/>
              </a:spcBef>
              <a:buFont typeface="Arial"/>
              <a:buChar char="•"/>
            </a:pPr>
            <a:endParaRPr spc="-10" dirty="0"/>
          </a:p>
          <a:p>
            <a:pPr marL="12700" marR="5080" indent="110489">
              <a:lnSpc>
                <a:spcPts val="1650"/>
              </a:lnSpc>
              <a:buChar char="•"/>
              <a:tabLst>
                <a:tab pos="123189" algn="l"/>
              </a:tabLst>
            </a:pPr>
            <a:r>
              <a:rPr dirty="0"/>
              <a:t>Feedback</a:t>
            </a:r>
            <a:r>
              <a:rPr spc="-35" dirty="0"/>
              <a:t> </a:t>
            </a:r>
            <a:r>
              <a:rPr dirty="0"/>
              <a:t>from</a:t>
            </a:r>
            <a:r>
              <a:rPr spc="-35" dirty="0"/>
              <a:t> </a:t>
            </a:r>
            <a:r>
              <a:rPr dirty="0"/>
              <a:t>supervisors</a:t>
            </a:r>
            <a:r>
              <a:rPr spc="-35" dirty="0"/>
              <a:t> </a:t>
            </a:r>
            <a:r>
              <a:rPr dirty="0"/>
              <a:t>This</a:t>
            </a:r>
            <a:r>
              <a:rPr spc="-35" dirty="0"/>
              <a:t> </a:t>
            </a:r>
            <a:r>
              <a:rPr dirty="0"/>
              <a:t>data</a:t>
            </a:r>
            <a:r>
              <a:rPr spc="-35" dirty="0"/>
              <a:t> </a:t>
            </a:r>
            <a:r>
              <a:rPr dirty="0"/>
              <a:t>will</a:t>
            </a:r>
            <a:r>
              <a:rPr spc="-35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cleaned,</a:t>
            </a:r>
            <a:r>
              <a:rPr spc="-35" dirty="0"/>
              <a:t> </a:t>
            </a:r>
            <a:r>
              <a:rPr dirty="0"/>
              <a:t>organized,</a:t>
            </a:r>
            <a:r>
              <a:rPr spc="-3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analyzed</a:t>
            </a:r>
            <a:r>
              <a:rPr spc="-35" dirty="0"/>
              <a:t> </a:t>
            </a:r>
            <a:r>
              <a:rPr spc="-25" dirty="0"/>
              <a:t>in </a:t>
            </a:r>
            <a:r>
              <a:rPr dirty="0"/>
              <a:t>Excel</a:t>
            </a:r>
            <a:r>
              <a:rPr spc="-3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ensure</a:t>
            </a:r>
            <a:r>
              <a:rPr spc="-30" dirty="0"/>
              <a:t> </a:t>
            </a:r>
            <a:r>
              <a:rPr dirty="0"/>
              <a:t>accurate</a:t>
            </a:r>
            <a:r>
              <a:rPr spc="-3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useful</a:t>
            </a:r>
            <a:r>
              <a:rPr spc="-30" dirty="0"/>
              <a:t> </a:t>
            </a:r>
            <a:r>
              <a:rPr spc="-10" dirty="0"/>
              <a:t>insights.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1691" y="6481454"/>
            <a:ext cx="1707514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0"/>
              </a:lnSpc>
            </a:pPr>
            <a:r>
              <a:rPr sz="110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100" spc="280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100" b="1" spc="-40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43806" y="53569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9100" y="16936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97" y="323512"/>
                </a:moveTo>
                <a:lnTo>
                  <a:pt x="0" y="323512"/>
                </a:lnTo>
                <a:lnTo>
                  <a:pt x="0" y="0"/>
                </a:lnTo>
                <a:lnTo>
                  <a:pt x="313997" y="0"/>
                </a:lnTo>
                <a:lnTo>
                  <a:pt x="313997" y="32351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43806" y="588983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786" y="180786"/>
                </a:moveTo>
                <a:lnTo>
                  <a:pt x="0" y="180786"/>
                </a:lnTo>
                <a:lnTo>
                  <a:pt x="0" y="0"/>
                </a:lnTo>
                <a:lnTo>
                  <a:pt x="180786" y="0"/>
                </a:lnTo>
                <a:lnTo>
                  <a:pt x="180786" y="180786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05" y="3377850"/>
            <a:ext cx="2464405" cy="341591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25779" y="2153685"/>
            <a:ext cx="7528559" cy="672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dirty="0"/>
              <a:t>THE</a:t>
            </a:r>
            <a:r>
              <a:rPr sz="4250" spc="-65" dirty="0"/>
              <a:t> </a:t>
            </a:r>
            <a:r>
              <a:rPr sz="4250" dirty="0"/>
              <a:t>"WOW"</a:t>
            </a:r>
            <a:r>
              <a:rPr sz="4250" spc="-60" dirty="0"/>
              <a:t> </a:t>
            </a:r>
            <a:r>
              <a:rPr sz="4250" dirty="0"/>
              <a:t>IN</a:t>
            </a:r>
            <a:r>
              <a:rPr sz="4250" spc="-60" dirty="0"/>
              <a:t> </a:t>
            </a:r>
            <a:r>
              <a:rPr sz="4250" dirty="0"/>
              <a:t>OUR</a:t>
            </a:r>
            <a:r>
              <a:rPr sz="4250" spc="-60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2243284" y="3700078"/>
            <a:ext cx="7574915" cy="107632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75"/>
              </a:spcBef>
            </a:pPr>
            <a:r>
              <a:rPr sz="1400" b="1" dirty="0">
                <a:latin typeface="Arial"/>
                <a:cs typeface="Arial"/>
              </a:rPr>
              <a:t>Our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solution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involves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using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Excel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analyze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performance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data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identify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key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trends</a:t>
            </a:r>
            <a:r>
              <a:rPr sz="1400" b="1" spc="50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patterns.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This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will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help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company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understand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factors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that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drive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high </a:t>
            </a:r>
            <a:r>
              <a:rPr sz="1400" b="1" dirty="0">
                <a:latin typeface="Arial"/>
                <a:cs typeface="Arial"/>
              </a:rPr>
              <a:t>performance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identify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areas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where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employees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may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need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additional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support.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value </a:t>
            </a:r>
            <a:r>
              <a:rPr sz="1400" b="1" dirty="0">
                <a:latin typeface="Arial"/>
                <a:cs typeface="Arial"/>
              </a:rPr>
              <a:t>proposition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clear: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by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using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data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guide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decision-</a:t>
            </a:r>
            <a:r>
              <a:rPr sz="1400" b="1" dirty="0">
                <a:latin typeface="Arial"/>
                <a:cs typeface="Arial"/>
              </a:rPr>
              <a:t>making,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company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can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boost productivity,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reduce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turnover,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improve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employee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satisfaction.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609</Words>
  <Application>Microsoft Office PowerPoint</Application>
  <PresentationFormat>Custom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</vt:lpstr>
      <vt:lpstr>Trebuchet MS</vt:lpstr>
      <vt:lpstr>Office Theme</vt:lpstr>
      <vt:lpstr>Employee Data Analysis using Excel</vt:lpstr>
      <vt:lpstr>PROJECT TITLE</vt:lpstr>
      <vt:lpstr>AGENDA</vt:lpstr>
      <vt:lpstr>PROBLEM STATEMENT</vt:lpstr>
      <vt:lpstr>PROJECTOVERVIEW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Admin</cp:lastModifiedBy>
  <cp:revision>1</cp:revision>
  <dcterms:created xsi:type="dcterms:W3CDTF">2024-08-31T08:55:58Z</dcterms:created>
  <dcterms:modified xsi:type="dcterms:W3CDTF">2024-08-31T08:56:19Z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m112</vt:lpwstr>
  </property>
</Properties>
</file>