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85" r:id="rId8"/>
    <p:sldId id="286" r:id="rId9"/>
    <p:sldId id="288" r:id="rId10"/>
    <p:sldId id="263" r:id="rId11"/>
    <p:sldId id="290" r:id="rId12"/>
    <p:sldId id="264" r:id="rId13"/>
    <p:sldId id="292" r:id="rId14"/>
    <p:sldId id="293" r:id="rId15"/>
    <p:sldId id="294" r:id="rId16"/>
    <p:sldId id="295" r:id="rId17"/>
    <p:sldId id="296" r:id="rId18"/>
    <p:sldId id="291" r:id="rId19"/>
    <p:sldId id="265" r:id="rId20"/>
    <p:sldId id="266" r:id="rId21"/>
    <p:sldId id="297" r:id="rId22"/>
    <p:sldId id="267" r:id="rId23"/>
    <p:sldId id="268" r:id="rId24"/>
    <p:sldId id="298" r:id="rId25"/>
    <p:sldId id="269" r:id="rId26"/>
    <p:sldId id="299" r:id="rId27"/>
    <p:sldId id="271" r:id="rId28"/>
    <p:sldId id="300" r:id="rId29"/>
    <p:sldId id="272" r:id="rId30"/>
    <p:sldId id="273" r:id="rId31"/>
    <p:sldId id="274" r:id="rId32"/>
    <p:sldId id="277" r:id="rId33"/>
    <p:sldId id="281" r:id="rId34"/>
    <p:sldId id="282" r:id="rId35"/>
    <p:sldId id="283" r:id="rId36"/>
    <p:sldId id="302"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4ED495A9-123F-4B3D-87B9-04C838728612}" type="datetimeFigureOut">
              <a:rPr lang="en-US" smtClean="0"/>
              <a:pPr/>
              <a:t>4/22/2023</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19412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D495A9-123F-4B3D-87B9-04C838728612}" type="datetimeFigureOut">
              <a:rPr lang="en-US" smtClean="0"/>
              <a:pPr/>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28611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495A9-123F-4B3D-87B9-04C838728612}"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144335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495A9-123F-4B3D-87B9-04C838728612}"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1671208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495A9-123F-4B3D-87B9-04C838728612}"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4118572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495A9-123F-4B3D-87B9-04C838728612}"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3802358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495A9-123F-4B3D-87B9-04C838728612}"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3401176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495A9-123F-4B3D-87B9-04C838728612}"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668573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495A9-123F-4B3D-87B9-04C838728612}"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2258471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495A9-123F-4B3D-87B9-04C838728612}"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2853689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495A9-123F-4B3D-87B9-04C838728612}" type="datetimeFigureOut">
              <a:rPr lang="en-US" smtClean="0"/>
              <a:pPr/>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3456781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D495A9-123F-4B3D-87B9-04C838728612}" type="datetimeFigureOut">
              <a:rPr lang="en-US" smtClean="0"/>
              <a:pPr/>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332706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D495A9-123F-4B3D-87B9-04C838728612}" type="datetimeFigureOut">
              <a:rPr lang="en-US" smtClean="0"/>
              <a:pPr/>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224315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D495A9-123F-4B3D-87B9-04C838728612}" type="datetimeFigureOut">
              <a:rPr lang="en-US" smtClean="0"/>
              <a:pPr/>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179729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4ED495A9-123F-4B3D-87B9-04C838728612}" type="datetimeFigureOut">
              <a:rPr lang="en-US" smtClean="0"/>
              <a:pPr/>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321162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D495A9-123F-4B3D-87B9-04C838728612}" type="datetimeFigureOut">
              <a:rPr lang="en-US" smtClean="0"/>
              <a:pPr/>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1943491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D495A9-123F-4B3D-87B9-04C838728612}" type="datetimeFigureOut">
              <a:rPr lang="en-US" smtClean="0"/>
              <a:pPr/>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B4B97-7BE4-434E-A9BA-1460EF2E22B5}" type="slidenum">
              <a:rPr lang="en-US" smtClean="0"/>
              <a:pPr/>
              <a:t>‹#›</a:t>
            </a:fld>
            <a:endParaRPr lang="en-US"/>
          </a:p>
        </p:txBody>
      </p:sp>
    </p:spTree>
    <p:extLst>
      <p:ext uri="{BB962C8B-B14F-4D97-AF65-F5344CB8AC3E}">
        <p14:creationId xmlns:p14="http://schemas.microsoft.com/office/powerpoint/2010/main" val="997539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D495A9-123F-4B3D-87B9-04C838728612}" type="datetimeFigureOut">
              <a:rPr lang="en-US" smtClean="0"/>
              <a:pPr/>
              <a:t>4/22/2023</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F3B4B97-7BE4-434E-A9BA-1460EF2E22B5}" type="slidenum">
              <a:rPr lang="en-US" smtClean="0"/>
              <a:pPr/>
              <a:t>‹#›</a:t>
            </a:fld>
            <a:endParaRPr lang="en-US"/>
          </a:p>
        </p:txBody>
      </p:sp>
    </p:spTree>
    <p:extLst>
      <p:ext uri="{BB962C8B-B14F-4D97-AF65-F5344CB8AC3E}">
        <p14:creationId xmlns:p14="http://schemas.microsoft.com/office/powerpoint/2010/main" val="4711499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2210761"/>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imes New Roman" panose="02020603050405020304" pitchFamily="18" charset="0"/>
                <a:cs typeface="Times New Roman" panose="02020603050405020304" pitchFamily="18" charset="0"/>
              </a:rPr>
              <a:t>BUILD AN EVENT MANAGEMENT SYSTEM USING SALESFORCE</a:t>
            </a:r>
          </a:p>
        </p:txBody>
      </p:sp>
      <p:sp>
        <p:nvSpPr>
          <p:cNvPr id="3" name="Subtitle 2"/>
          <p:cNvSpPr>
            <a:spLocks noGrp="1"/>
          </p:cNvSpPr>
          <p:nvPr>
            <p:ph type="subTitle" idx="1"/>
          </p:nvPr>
        </p:nvSpPr>
        <p:spPr>
          <a:xfrm>
            <a:off x="4724400" y="3429000"/>
            <a:ext cx="4038600" cy="1676400"/>
          </a:xfrm>
        </p:spPr>
        <p:txBody>
          <a:bodyPr>
            <a:normAutofit lnSpcReduction="10000"/>
          </a:bodyPr>
          <a:lstStyle/>
          <a:p>
            <a:pPr algn="l"/>
            <a:r>
              <a:rPr lang="en-US" dirty="0"/>
              <a:t>Team Lead :   K. HARINI</a:t>
            </a:r>
          </a:p>
          <a:p>
            <a:pPr algn="l"/>
            <a:r>
              <a:rPr lang="en-US" dirty="0"/>
              <a:t>Member 1:    R. BHARATHI GOWSALYA</a:t>
            </a:r>
          </a:p>
          <a:p>
            <a:pPr algn="l"/>
            <a:r>
              <a:rPr lang="en-US" dirty="0"/>
              <a:t>Member 2:    H.AYESHA SAMSATH</a:t>
            </a:r>
          </a:p>
          <a:p>
            <a:pPr algn="l"/>
            <a:r>
              <a:rPr lang="en-US" dirty="0"/>
              <a:t>Member 3:     J. HEMAVATHI</a:t>
            </a:r>
          </a:p>
          <a:p>
            <a:pPr algn="l"/>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228600"/>
            <a:ext cx="7481776" cy="762000"/>
          </a:xfrm>
          <a:ln>
            <a:solidFill>
              <a:schemeClr val="bg1"/>
            </a:solidFill>
          </a:ln>
        </p:spPr>
        <p:txBody>
          <a:bodyPr>
            <a:normAutofit fontScale="90000"/>
          </a:bodyPr>
          <a:lstStyle/>
          <a:p>
            <a:pPr algn="l"/>
            <a:r>
              <a:rPr lang="en-US" b="1" dirty="0">
                <a:latin typeface="Times New Roman" panose="02020603050405020304" pitchFamily="18" charset="0"/>
                <a:cs typeface="Times New Roman" panose="02020603050405020304" pitchFamily="18" charset="0"/>
              </a:rPr>
              <a:t>Milestone 1:Creating a </a:t>
            </a:r>
            <a:r>
              <a:rPr lang="en-US" b="1" dirty="0" err="1">
                <a:latin typeface="Times New Roman" panose="02020603050405020304" pitchFamily="18" charset="0"/>
                <a:cs typeface="Times New Roman" panose="02020603050405020304" pitchFamily="18" charset="0"/>
              </a:rPr>
              <a:t>salesforce</a:t>
            </a:r>
            <a:r>
              <a:rPr lang="en-US" b="1" dirty="0">
                <a:latin typeface="Times New Roman" panose="02020603050405020304" pitchFamily="18" charset="0"/>
                <a:cs typeface="Times New Roman" panose="02020603050405020304" pitchFamily="18" charset="0"/>
              </a:rPr>
              <a:t> developer org</a:t>
            </a:r>
          </a:p>
        </p:txBody>
      </p:sp>
      <p:sp>
        <p:nvSpPr>
          <p:cNvPr id="41" name="Text Placeholder 40"/>
          <p:cNvSpPr>
            <a:spLocks noGrp="1"/>
          </p:cNvSpPr>
          <p:nvPr>
            <p:ph type="body" sz="half" idx="2"/>
          </p:nvPr>
        </p:nvSpPr>
        <p:spPr>
          <a:xfrm>
            <a:off x="838200" y="5562600"/>
            <a:ext cx="7555992" cy="990600"/>
          </a:xfrm>
        </p:spPr>
        <p:txBody>
          <a:bodyPr/>
          <a:lstStyle/>
          <a:p>
            <a:pPr algn="l"/>
            <a:r>
              <a:rPr lang="en-US" dirty="0"/>
              <a:t>              A Developer org has all the features and licenses you need to get started with </a:t>
            </a:r>
            <a:r>
              <a:rPr lang="en-US" dirty="0" err="1"/>
              <a:t>salesforce</a:t>
            </a:r>
            <a:r>
              <a:rPr lang="en-US" dirty="0"/>
              <a:t>.</a:t>
            </a:r>
          </a:p>
        </p:txBody>
      </p:sp>
      <p:pic>
        <p:nvPicPr>
          <p:cNvPr id="5" name="Content Placeholder 4">
            <a:extLst>
              <a:ext uri="{FF2B5EF4-FFF2-40B4-BE49-F238E27FC236}">
                <a16:creationId xmlns:a16="http://schemas.microsoft.com/office/drawing/2014/main" id="{ADD1D96C-00CB-5647-DB88-80C0664826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723390"/>
            <a:ext cx="7555992" cy="493414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1828800" y="2743200"/>
            <a:ext cx="4593373"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Milestone  2 : Object</a:t>
            </a:r>
            <a:endParaRPr kumimoji="0" lang="en-US" sz="4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481776" cy="533400"/>
          </a:xfrm>
        </p:spPr>
        <p:txBody>
          <a:bodyPr/>
          <a:lstStyle/>
          <a:p>
            <a:pPr algn="l"/>
            <a:r>
              <a:rPr lang="en-US" dirty="0"/>
              <a:t>Milestone 2:Object</a:t>
            </a:r>
          </a:p>
        </p:txBody>
      </p:sp>
      <p:pic>
        <p:nvPicPr>
          <p:cNvPr id="7170" name="Picture 2"/>
          <p:cNvPicPr>
            <a:picLocks noGrp="1" noChangeAspect="1" noChangeArrowheads="1"/>
          </p:cNvPicPr>
          <p:nvPr>
            <p:ph idx="1"/>
          </p:nvPr>
        </p:nvPicPr>
        <p:blipFill>
          <a:blip r:embed="rId2"/>
          <a:stretch>
            <a:fillRect/>
          </a:stretch>
        </p:blipFill>
        <p:spPr bwMode="auto">
          <a:xfrm>
            <a:off x="1066800" y="1508174"/>
            <a:ext cx="6781800" cy="3657600"/>
          </a:xfrm>
          <a:prstGeom prst="rect">
            <a:avLst/>
          </a:prstGeom>
          <a:noFill/>
          <a:ln w="9525">
            <a:noFill/>
            <a:miter lim="800000"/>
            <a:headEnd/>
            <a:tailEnd/>
          </a:ln>
          <a:effectLst/>
        </p:spPr>
      </p:pic>
      <p:sp>
        <p:nvSpPr>
          <p:cNvPr id="3" name="Text Placeholder 2"/>
          <p:cNvSpPr>
            <a:spLocks noGrp="1"/>
          </p:cNvSpPr>
          <p:nvPr>
            <p:ph type="body" sz="half" idx="2"/>
          </p:nvPr>
        </p:nvSpPr>
        <p:spPr>
          <a:xfrm>
            <a:off x="914400" y="5791200"/>
            <a:ext cx="7479792" cy="685800"/>
          </a:xfrm>
        </p:spPr>
        <p:txBody>
          <a:bodyPr/>
          <a:lstStyle/>
          <a:p>
            <a:pPr algn="l"/>
            <a:r>
              <a:rPr lang="en-US" dirty="0"/>
              <a:t>            For this event management we need to create 4 objects </a:t>
            </a:r>
            <a:r>
              <a:rPr lang="en-US" dirty="0" err="1"/>
              <a:t>i.e</a:t>
            </a:r>
            <a:r>
              <a:rPr lang="en-US" dirty="0"/>
              <a:t>, Events, Attendees ,Speakers and Vendors.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869436-FFBE-819A-7FD3-7FAE857F1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58505"/>
            <a:ext cx="8534400" cy="51409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C35995-6436-D42B-FBF2-80076213E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55010"/>
            <a:ext cx="8686800" cy="51409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CC99B6-DB26-B365-4269-BAF31429B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58505"/>
            <a:ext cx="8534400" cy="51409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1A4321-8942-FAD5-DC7D-67F9C26480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858505"/>
            <a:ext cx="8534400" cy="51409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1CD9E54-5E84-2090-3F58-2E831C7DD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31311"/>
            <a:ext cx="8077200" cy="49681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1371600" y="2667000"/>
            <a:ext cx="7151638"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Milestone  3 : Tabs &amp; Application</a:t>
            </a:r>
            <a:endParaRPr kumimoji="0" lang="en-US" sz="4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81776" cy="457200"/>
          </a:xfrm>
        </p:spPr>
        <p:txBody>
          <a:bodyPr/>
          <a:lstStyle/>
          <a:p>
            <a:pPr algn="l"/>
            <a:r>
              <a:rPr lang="en-US" b="1" dirty="0">
                <a:latin typeface="Times New Roman" panose="02020603050405020304" pitchFamily="18" charset="0"/>
                <a:cs typeface="Times New Roman" panose="02020603050405020304" pitchFamily="18" charset="0"/>
              </a:rPr>
              <a:t>Milestone 3:</a:t>
            </a:r>
          </a:p>
        </p:txBody>
      </p:sp>
      <p:sp>
        <p:nvSpPr>
          <p:cNvPr id="3" name="Text Placeholder 2"/>
          <p:cNvSpPr>
            <a:spLocks noGrp="1"/>
          </p:cNvSpPr>
          <p:nvPr>
            <p:ph type="body" sz="half" idx="2"/>
          </p:nvPr>
        </p:nvSpPr>
        <p:spPr>
          <a:xfrm>
            <a:off x="762000" y="5562600"/>
            <a:ext cx="7467600" cy="838200"/>
          </a:xfrm>
        </p:spPr>
        <p:txBody>
          <a:bodyPr/>
          <a:lstStyle/>
          <a:p>
            <a:pPr algn="l"/>
            <a:r>
              <a:rPr lang="en-US" dirty="0"/>
              <a:t>                Tabs in </a:t>
            </a:r>
            <a:r>
              <a:rPr lang="en-US" dirty="0" err="1"/>
              <a:t>salesforce</a:t>
            </a:r>
            <a:r>
              <a:rPr lang="en-US" dirty="0"/>
              <a:t> help users view the information at a glance. It displays the data of object and other web content in the application.</a:t>
            </a:r>
          </a:p>
        </p:txBody>
      </p:sp>
      <p:pic>
        <p:nvPicPr>
          <p:cNvPr id="7" name="Content Placeholder 6">
            <a:extLst>
              <a:ext uri="{FF2B5EF4-FFF2-40B4-BE49-F238E27FC236}">
                <a16:creationId xmlns:a16="http://schemas.microsoft.com/office/drawing/2014/main" id="{25973950-B20F-0C5A-7092-BA26586436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676401"/>
            <a:ext cx="6405563" cy="35052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89038"/>
          </a:xfrm>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2" name="Content Placeholder 1"/>
          <p:cNvSpPr>
            <a:spLocks noGrp="1"/>
          </p:cNvSpPr>
          <p:nvPr>
            <p:ph idx="1"/>
          </p:nvPr>
        </p:nvSpPr>
        <p:spPr>
          <a:xfrm>
            <a:off x="457200" y="1447800"/>
            <a:ext cx="8229600" cy="4648200"/>
          </a:xfrm>
        </p:spPr>
        <p:txBody>
          <a:bodyPr>
            <a:normAutofit/>
          </a:bodyPr>
          <a:lstStyle/>
          <a:p>
            <a:r>
              <a:rPr lang="en-US" sz="2800" dirty="0">
                <a:latin typeface="Times New Roman" panose="02020603050405020304" pitchFamily="18" charset="0"/>
                <a:cs typeface="Times New Roman" panose="02020603050405020304" pitchFamily="18" charset="0"/>
              </a:rPr>
              <a:t>An event is a message that indicates an occurrence or change in your enterprise. Events can indicate a negative occurrence or object state change. Event management is crucial to understanding the dynamic state of an enterprise across the network, security, system, application, service, and other domains. As the number of resources grows exponentially, so do the challenges of understanding and administering diverse management events from those resources.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481776" cy="457200"/>
          </a:xfrm>
        </p:spPr>
        <p:txBody>
          <a:bodyPr/>
          <a:lstStyle/>
          <a:p>
            <a:pPr algn="l"/>
            <a:r>
              <a:rPr lang="en-US" b="1" dirty="0">
                <a:latin typeface="Times New Roman" panose="02020603050405020304" pitchFamily="18" charset="0"/>
                <a:cs typeface="Times New Roman" panose="02020603050405020304" pitchFamily="18" charset="0"/>
              </a:rPr>
              <a:t>Application:</a:t>
            </a:r>
          </a:p>
        </p:txBody>
      </p:sp>
      <p:sp>
        <p:nvSpPr>
          <p:cNvPr id="3" name="Text Placeholder 2"/>
          <p:cNvSpPr>
            <a:spLocks noGrp="1"/>
          </p:cNvSpPr>
          <p:nvPr>
            <p:ph type="body" sz="half" idx="2"/>
          </p:nvPr>
        </p:nvSpPr>
        <p:spPr>
          <a:xfrm>
            <a:off x="838200" y="5791200"/>
            <a:ext cx="7467600" cy="914400"/>
          </a:xfrm>
        </p:spPr>
        <p:txBody>
          <a:bodyPr>
            <a:noAutofit/>
          </a:bodyPr>
          <a:lstStyle/>
          <a:p>
            <a:pPr algn="l"/>
            <a:r>
              <a:rPr lang="en-US" sz="2000" dirty="0">
                <a:latin typeface="Times New Roman" panose="02020603050405020304" pitchFamily="18" charset="0"/>
                <a:cs typeface="Times New Roman" panose="02020603050405020304" pitchFamily="18" charset="0"/>
              </a:rPr>
              <a:t>              Apps in </a:t>
            </a:r>
            <a:r>
              <a:rPr lang="en-US" sz="2000" dirty="0" err="1">
                <a:latin typeface="Times New Roman" panose="02020603050405020304" pitchFamily="18" charset="0"/>
                <a:cs typeface="Times New Roman" panose="02020603050405020304" pitchFamily="18" charset="0"/>
              </a:rPr>
              <a:t>salesforce</a:t>
            </a:r>
            <a:r>
              <a:rPr lang="en-US" sz="2000" dirty="0">
                <a:latin typeface="Times New Roman" panose="02020603050405020304" pitchFamily="18" charset="0"/>
                <a:cs typeface="Times New Roman" panose="02020603050405020304" pitchFamily="18" charset="0"/>
              </a:rPr>
              <a:t> are a group of tabs that help the application function by working together as a unit. It has a name, a logo, and a particular set of tabs. </a:t>
            </a:r>
          </a:p>
        </p:txBody>
      </p:sp>
      <p:pic>
        <p:nvPicPr>
          <p:cNvPr id="11" name="Content Placeholder 10">
            <a:extLst>
              <a:ext uri="{FF2B5EF4-FFF2-40B4-BE49-F238E27FC236}">
                <a16:creationId xmlns:a16="http://schemas.microsoft.com/office/drawing/2014/main" id="{CAAEF2FF-FD65-07F2-A9BB-E12B4CB8E4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828800"/>
            <a:ext cx="6019800" cy="3586867"/>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2057400" y="2819400"/>
            <a:ext cx="4575291"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Milestone  4 : Fields</a:t>
            </a:r>
            <a:endParaRPr kumimoji="0" 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Fields</a:t>
            </a:r>
            <a:r>
              <a:rPr lang="en-US" dirty="0"/>
              <a:t>:</a:t>
            </a:r>
          </a:p>
        </p:txBody>
      </p:sp>
      <p:sp>
        <p:nvSpPr>
          <p:cNvPr id="5" name="Text Placeholder 4"/>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Field : Event</a:t>
            </a:r>
          </a:p>
        </p:txBody>
      </p:sp>
      <p:sp>
        <p:nvSpPr>
          <p:cNvPr id="7" name="Text Placeholder 6"/>
          <p:cNvSpPr>
            <a:spLocks noGrp="1"/>
          </p:cNvSpPr>
          <p:nvPr>
            <p:ph type="body" sz="quarter" idx="3"/>
          </p:nvPr>
        </p:nvSpPr>
        <p:spPr/>
        <p:txBody>
          <a:bodyPr/>
          <a:lstStyle/>
          <a:p>
            <a:r>
              <a:rPr lang="en-US" b="1" dirty="0">
                <a:latin typeface="Times New Roman" panose="02020603050405020304" pitchFamily="18" charset="0"/>
                <a:cs typeface="Times New Roman" panose="02020603050405020304" pitchFamily="18" charset="0"/>
              </a:rPr>
              <a:t>Field : Attendee</a:t>
            </a:r>
          </a:p>
        </p:txBody>
      </p:sp>
      <p:pic>
        <p:nvPicPr>
          <p:cNvPr id="12" name="Content Placeholder 11">
            <a:extLst>
              <a:ext uri="{FF2B5EF4-FFF2-40B4-BE49-F238E27FC236}">
                <a16:creationId xmlns:a16="http://schemas.microsoft.com/office/drawing/2014/main" id="{C47AD8CE-0DF8-A2D5-4076-AE11C468E6D7}"/>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57200" y="3258768"/>
            <a:ext cx="3813175" cy="2143864"/>
          </a:xfrm>
        </p:spPr>
      </p:pic>
      <p:pic>
        <p:nvPicPr>
          <p:cNvPr id="20" name="Content Placeholder 19">
            <a:extLst>
              <a:ext uri="{FF2B5EF4-FFF2-40B4-BE49-F238E27FC236}">
                <a16:creationId xmlns:a16="http://schemas.microsoft.com/office/drawing/2014/main" id="{5821417D-B074-484C-7DE7-68263F0E6C68}"/>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416425" y="3258768"/>
            <a:ext cx="3813175" cy="2143864"/>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4191000"/>
            <a:ext cx="4040188" cy="762000"/>
          </a:xfrm>
        </p:spPr>
        <p:txBody>
          <a:bodyPr/>
          <a:lstStyle/>
          <a:p>
            <a:r>
              <a:rPr lang="en-US" dirty="0"/>
              <a:t>Field : Speaker</a:t>
            </a:r>
          </a:p>
        </p:txBody>
      </p:sp>
      <p:sp>
        <p:nvSpPr>
          <p:cNvPr id="4" name="Text Placeholder 3"/>
          <p:cNvSpPr>
            <a:spLocks noGrp="1"/>
          </p:cNvSpPr>
          <p:nvPr>
            <p:ph type="body" sz="quarter" idx="3"/>
          </p:nvPr>
        </p:nvSpPr>
        <p:spPr>
          <a:xfrm>
            <a:off x="4724400" y="4191000"/>
            <a:ext cx="4041775" cy="762000"/>
          </a:xfrm>
        </p:spPr>
        <p:txBody>
          <a:bodyPr/>
          <a:lstStyle/>
          <a:p>
            <a:r>
              <a:rPr lang="en-US" dirty="0"/>
              <a:t>Field :Vendor</a:t>
            </a:r>
          </a:p>
        </p:txBody>
      </p:sp>
      <p:graphicFrame>
        <p:nvGraphicFramePr>
          <p:cNvPr id="11" name="Table 10"/>
          <p:cNvGraphicFramePr>
            <a:graphicFrameLocks noGrp="1"/>
          </p:cNvGraphicFramePr>
          <p:nvPr>
            <p:extLst>
              <p:ext uri="{D42A27DB-BD31-4B8C-83A1-F6EECF244321}">
                <p14:modId xmlns:p14="http://schemas.microsoft.com/office/powerpoint/2010/main" val="2414715476"/>
              </p:ext>
            </p:extLst>
          </p:nvPr>
        </p:nvGraphicFramePr>
        <p:xfrm>
          <a:off x="559558" y="5500048"/>
          <a:ext cx="8203442" cy="1188720"/>
        </p:xfrm>
        <a:graphic>
          <a:graphicData uri="http://schemas.openxmlformats.org/drawingml/2006/table">
            <a:tbl>
              <a:tblPr/>
              <a:tblGrid>
                <a:gridCol w="8203442">
                  <a:extLst>
                    <a:ext uri="{9D8B030D-6E8A-4147-A177-3AD203B41FA5}">
                      <a16:colId xmlns:a16="http://schemas.microsoft.com/office/drawing/2014/main" val="20000"/>
                    </a:ext>
                  </a:extLst>
                </a:gridCol>
              </a:tblGrid>
              <a:tr h="824552">
                <a:tc>
                  <a:txBody>
                    <a:bodyPr/>
                    <a:lstStyle/>
                    <a:p>
                      <a:r>
                        <a:rPr lang="en-US" dirty="0"/>
                        <a:t>         </a:t>
                      </a:r>
                      <a:r>
                        <a:rPr lang="en-US" sz="2400" dirty="0">
                          <a:latin typeface="Times New Roman" panose="02020603050405020304" pitchFamily="18" charset="0"/>
                          <a:cs typeface="Times New Roman" panose="02020603050405020304" pitchFamily="18" charset="0"/>
                        </a:rPr>
                        <a:t>Fields</a:t>
                      </a:r>
                      <a:r>
                        <a:rPr lang="en-US" sz="2400" baseline="0" dirty="0">
                          <a:latin typeface="Times New Roman" panose="02020603050405020304" pitchFamily="18" charset="0"/>
                          <a:cs typeface="Times New Roman" panose="02020603050405020304" pitchFamily="18" charset="0"/>
                        </a:rPr>
                        <a:t> in </a:t>
                      </a:r>
                      <a:r>
                        <a:rPr lang="en-US" sz="2400" baseline="0" dirty="0" err="1">
                          <a:latin typeface="Times New Roman" panose="02020603050405020304" pitchFamily="18" charset="0"/>
                          <a:cs typeface="Times New Roman" panose="02020603050405020304" pitchFamily="18" charset="0"/>
                        </a:rPr>
                        <a:t>salesforce</a:t>
                      </a:r>
                      <a:r>
                        <a:rPr lang="en-US" sz="2400" baseline="0" dirty="0">
                          <a:latin typeface="Times New Roman" panose="02020603050405020304" pitchFamily="18" charset="0"/>
                          <a:cs typeface="Times New Roman" panose="02020603050405020304" pitchFamily="18" charset="0"/>
                        </a:rPr>
                        <a:t> represents what the columns represents in relational databases. it can store data values which are required for a particular object in a record.</a:t>
                      </a:r>
                      <a:endParaRPr lang="en-US" sz="2400" dirty="0">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pic>
        <p:nvPicPr>
          <p:cNvPr id="7" name="Content Placeholder 6">
            <a:extLst>
              <a:ext uri="{FF2B5EF4-FFF2-40B4-BE49-F238E27FC236}">
                <a16:creationId xmlns:a16="http://schemas.microsoft.com/office/drawing/2014/main" id="{4FB3E1D1-73C1-306D-CA21-B2C35C27EFB0}"/>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04800" y="1976731"/>
            <a:ext cx="3813175" cy="2143864"/>
          </a:xfrm>
        </p:spPr>
      </p:pic>
      <p:pic>
        <p:nvPicPr>
          <p:cNvPr id="12" name="Content Placeholder 11">
            <a:extLst>
              <a:ext uri="{FF2B5EF4-FFF2-40B4-BE49-F238E27FC236}">
                <a16:creationId xmlns:a16="http://schemas.microsoft.com/office/drawing/2014/main" id="{D60EA35F-1FB0-2FF9-ECA5-0339CA872DD7}"/>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572000" y="1949745"/>
            <a:ext cx="3813175" cy="2143864"/>
          </a:xfrm>
        </p:spPr>
      </p:pic>
      <p:sp>
        <p:nvSpPr>
          <p:cNvPr id="16" name="TextBox 15">
            <a:extLst>
              <a:ext uri="{FF2B5EF4-FFF2-40B4-BE49-F238E27FC236}">
                <a16:creationId xmlns:a16="http://schemas.microsoft.com/office/drawing/2014/main" id="{E1695938-BB3B-7B76-C83F-C7C875834B00}"/>
              </a:ext>
            </a:extLst>
          </p:cNvPr>
          <p:cNvSpPr txBox="1"/>
          <p:nvPr/>
        </p:nvSpPr>
        <p:spPr>
          <a:xfrm>
            <a:off x="2286000" y="3240817"/>
            <a:ext cx="4572000" cy="369332"/>
          </a:xfrm>
          <a:prstGeom prst="rect">
            <a:avLst/>
          </a:prstGeom>
          <a:noFill/>
        </p:spPr>
        <p:txBody>
          <a:bodyPr wrap="square">
            <a:spAutoFit/>
          </a:bodyPr>
          <a:lstStyle/>
          <a:p>
            <a:r>
              <a:rPr lang="en-US"/>
              <a:t>Field :Vendor</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1828800" y="2667000"/>
            <a:ext cx="4587090"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Milestone  5 : Profile</a:t>
            </a:r>
            <a:endParaRPr kumimoji="0" lang="en-US" sz="4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914400" y="381000"/>
            <a:ext cx="7481776" cy="457200"/>
          </a:xfrm>
        </p:spPr>
        <p:txBody>
          <a:bodyPr/>
          <a:lstStyle/>
          <a:p>
            <a:pPr algn="l"/>
            <a:r>
              <a:rPr lang="en-US" dirty="0">
                <a:latin typeface="Times New Roman" panose="02020603050405020304" pitchFamily="18" charset="0"/>
                <a:cs typeface="Times New Roman" panose="02020603050405020304" pitchFamily="18" charset="0"/>
              </a:rPr>
              <a:t>Milestone 5 : Profile</a:t>
            </a:r>
          </a:p>
        </p:txBody>
      </p:sp>
      <p:sp>
        <p:nvSpPr>
          <p:cNvPr id="12" name="Text Placeholder 11"/>
          <p:cNvSpPr>
            <a:spLocks noGrp="1"/>
          </p:cNvSpPr>
          <p:nvPr>
            <p:ph type="body" sz="half" idx="2"/>
          </p:nvPr>
        </p:nvSpPr>
        <p:spPr>
          <a:xfrm>
            <a:off x="838200" y="4724400"/>
            <a:ext cx="7467600" cy="2133600"/>
          </a:xfrm>
        </p:spPr>
        <p:txBody>
          <a:bodyPr>
            <a:noAutofit/>
          </a:bodyPr>
          <a:lstStyle/>
          <a:p>
            <a:pPr algn="l"/>
            <a:r>
              <a:rPr lang="en-US" sz="2000" b="1" dirty="0">
                <a:latin typeface="Times New Roman" panose="02020603050405020304" pitchFamily="18" charset="0"/>
                <a:cs typeface="Times New Roman" panose="02020603050405020304" pitchFamily="18" charset="0"/>
              </a:rPr>
              <a:t>                  A Profile is group of settings and permissions that define what a user can do in salesforce . A profile controls “Object permissions, User permissions, Tab settings, App settings, Apex class access, </a:t>
            </a:r>
            <a:r>
              <a:rPr lang="en-US" sz="2000" b="1" dirty="0" err="1">
                <a:latin typeface="Times New Roman" panose="02020603050405020304" pitchFamily="18" charset="0"/>
                <a:cs typeface="Times New Roman" panose="02020603050405020304" pitchFamily="18" charset="0"/>
              </a:rPr>
              <a:t>visualforce</a:t>
            </a:r>
            <a:r>
              <a:rPr lang="en-US" sz="2000" b="1" dirty="0">
                <a:latin typeface="Times New Roman" panose="02020603050405020304" pitchFamily="18" charset="0"/>
                <a:cs typeface="Times New Roman" panose="02020603050405020304" pitchFamily="18" charset="0"/>
              </a:rPr>
              <a:t> page access, page layouts, Record Types, Login hours &amp; Login IP ranges.</a:t>
            </a:r>
          </a:p>
        </p:txBody>
      </p:sp>
      <p:sp>
        <p:nvSpPr>
          <p:cNvPr id="3" name="TextBox 2">
            <a:extLst>
              <a:ext uri="{FF2B5EF4-FFF2-40B4-BE49-F238E27FC236}">
                <a16:creationId xmlns:a16="http://schemas.microsoft.com/office/drawing/2014/main" id="{8769959D-35E6-CE5D-5CFD-5B1A22DC6B09}"/>
              </a:ext>
            </a:extLst>
          </p:cNvPr>
          <p:cNvSpPr txBox="1"/>
          <p:nvPr/>
        </p:nvSpPr>
        <p:spPr>
          <a:xfrm>
            <a:off x="2286000" y="2550498"/>
            <a:ext cx="457200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t>
            </a:r>
            <a:endParaRPr lang="en-US" dirty="0"/>
          </a:p>
        </p:txBody>
      </p:sp>
      <p:pic>
        <p:nvPicPr>
          <p:cNvPr id="7" name="Content Placeholder 6">
            <a:extLst>
              <a:ext uri="{FF2B5EF4-FFF2-40B4-BE49-F238E27FC236}">
                <a16:creationId xmlns:a16="http://schemas.microsoft.com/office/drawing/2014/main" id="{1550689D-5D39-4A12-A44F-32BABAB3873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57400" y="1618963"/>
            <a:ext cx="4627563" cy="2601733"/>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1981200" y="2590800"/>
            <a:ext cx="4900701"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80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Milestone  6 : User</a:t>
            </a:r>
            <a:endParaRPr kumimoji="0" lang="en-US" sz="4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481776" cy="457200"/>
          </a:xfrm>
        </p:spPr>
        <p:txBody>
          <a:bodyPr/>
          <a:lstStyle/>
          <a:p>
            <a:pPr algn="l"/>
            <a:r>
              <a:rPr lang="en-US" b="1" dirty="0">
                <a:latin typeface="Times New Roman" panose="02020603050405020304" pitchFamily="18" charset="0"/>
                <a:cs typeface="Times New Roman" panose="02020603050405020304" pitchFamily="18" charset="0"/>
              </a:rPr>
              <a:t>Milestone 6 : User</a:t>
            </a:r>
          </a:p>
        </p:txBody>
      </p:sp>
      <p:sp>
        <p:nvSpPr>
          <p:cNvPr id="3" name="Text Placeholder 2"/>
          <p:cNvSpPr>
            <a:spLocks noGrp="1"/>
          </p:cNvSpPr>
          <p:nvPr>
            <p:ph type="body" sz="half" idx="2"/>
          </p:nvPr>
        </p:nvSpPr>
        <p:spPr>
          <a:xfrm>
            <a:off x="914400" y="4648200"/>
            <a:ext cx="7479792" cy="2036298"/>
          </a:xfrm>
        </p:spPr>
        <p:txBody>
          <a:bodyPr>
            <a:normAutofit fontScale="77500" lnSpcReduction="20000"/>
          </a:bodyPr>
          <a:lstStyle/>
          <a:p>
            <a:pPr algn="l"/>
            <a:r>
              <a:rPr lang="en-US" dirty="0"/>
              <a:t>            </a:t>
            </a:r>
            <a:r>
              <a:rPr lang="en-US" sz="2900" dirty="0">
                <a:latin typeface="Times New Roman" panose="02020603050405020304" pitchFamily="18" charset="0"/>
                <a:cs typeface="Times New Roman" panose="02020603050405020304" pitchFamily="18" charset="0"/>
              </a:rPr>
              <a:t>A User is anyone who logs in to </a:t>
            </a:r>
            <a:r>
              <a:rPr lang="en-US" sz="2900" dirty="0" err="1">
                <a:latin typeface="Times New Roman" panose="02020603050405020304" pitchFamily="18" charset="0"/>
                <a:cs typeface="Times New Roman" panose="02020603050405020304" pitchFamily="18" charset="0"/>
              </a:rPr>
              <a:t>salesforce</a:t>
            </a:r>
            <a:r>
              <a:rPr lang="en-US" sz="2900" dirty="0">
                <a:latin typeface="Times New Roman" panose="02020603050405020304" pitchFamily="18" charset="0"/>
                <a:cs typeface="Times New Roman" panose="02020603050405020304" pitchFamily="18" charset="0"/>
              </a:rPr>
              <a:t>. Users are employees at your company, such as sales rep, managers, and IT specialist, who need access to the company’s records. Every user in </a:t>
            </a:r>
            <a:r>
              <a:rPr lang="en-US" sz="2900" dirty="0" err="1">
                <a:latin typeface="Times New Roman" panose="02020603050405020304" pitchFamily="18" charset="0"/>
                <a:cs typeface="Times New Roman" panose="02020603050405020304" pitchFamily="18" charset="0"/>
              </a:rPr>
              <a:t>Salesforce</a:t>
            </a:r>
            <a:r>
              <a:rPr lang="en-US" sz="2900" dirty="0">
                <a:latin typeface="Times New Roman" panose="02020603050405020304" pitchFamily="18" charset="0"/>
                <a:cs typeface="Times New Roman" panose="02020603050405020304" pitchFamily="18" charset="0"/>
              </a:rPr>
              <a:t> has a user account. The user account identifies the user, and the user account settings determine what features and records the user can access.</a:t>
            </a:r>
            <a:r>
              <a:rPr lang="en-US" dirty="0"/>
              <a:t>   </a:t>
            </a:r>
          </a:p>
        </p:txBody>
      </p:sp>
      <p:pic>
        <p:nvPicPr>
          <p:cNvPr id="7" name="Content Placeholder 6">
            <a:extLst>
              <a:ext uri="{FF2B5EF4-FFF2-40B4-BE49-F238E27FC236}">
                <a16:creationId xmlns:a16="http://schemas.microsoft.com/office/drawing/2014/main" id="{C198307A-0279-AB3E-E6BC-4FDD231E1C6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58218" y="1334098"/>
            <a:ext cx="4627563" cy="2601733"/>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1371600" y="2819400"/>
            <a:ext cx="6417141"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000" i="0" u="none" strike="noStrike" cap="none" normalizeH="0" baseline="0" dirty="0">
                <a:ln>
                  <a:noFill/>
                </a:ln>
                <a:solidFill>
                  <a:schemeClr val="tx1"/>
                </a:solidFill>
                <a:effectLst/>
                <a:latin typeface="Times New Roman" panose="02020603050405020304" pitchFamily="18" charset="0"/>
                <a:ea typeface="Calibri" pitchFamily="34" charset="0"/>
                <a:cs typeface="Times New Roman" panose="02020603050405020304" pitchFamily="18" charset="0"/>
              </a:rPr>
              <a:t>Milestone  7 : Permission Sets</a:t>
            </a:r>
            <a:endParaRPr kumimoji="0" lang="en-US" sz="4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481776" cy="457200"/>
          </a:xfrm>
        </p:spPr>
        <p:txBody>
          <a:bodyPr/>
          <a:lstStyle/>
          <a:p>
            <a:pPr algn="l"/>
            <a:r>
              <a:rPr lang="en-US" b="1" dirty="0">
                <a:latin typeface="Times New Roman" panose="02020603050405020304" pitchFamily="18" charset="0"/>
                <a:cs typeface="Times New Roman" panose="02020603050405020304" pitchFamily="18" charset="0"/>
              </a:rPr>
              <a:t>Milestone 7 : Permission sets</a:t>
            </a:r>
          </a:p>
        </p:txBody>
      </p:sp>
      <p:sp>
        <p:nvSpPr>
          <p:cNvPr id="3" name="Text Placeholder 2"/>
          <p:cNvSpPr>
            <a:spLocks noGrp="1"/>
          </p:cNvSpPr>
          <p:nvPr>
            <p:ph type="body" sz="half" idx="2"/>
          </p:nvPr>
        </p:nvSpPr>
        <p:spPr>
          <a:xfrm>
            <a:off x="762000" y="4354333"/>
            <a:ext cx="7467600" cy="2046467"/>
          </a:xfrm>
        </p:spPr>
        <p:txBody>
          <a:bodyPr>
            <a:noAutofit/>
          </a:bodyPr>
          <a:lstStyle/>
          <a:p>
            <a:pPr algn="l"/>
            <a:r>
              <a:rPr lang="en-US" sz="2400" dirty="0">
                <a:latin typeface="Times New Roman" panose="02020603050405020304" pitchFamily="18" charset="0"/>
                <a:cs typeface="Times New Roman" panose="02020603050405020304" pitchFamily="18" charset="0"/>
              </a:rPr>
              <a:t>                   A permission set is a collection of settings and permissions that give users access to various tools and functions. Permission sets extend users' functional access without changing their profiles. Users can have only one profile but, depending on the </a:t>
            </a:r>
            <a:r>
              <a:rPr lang="en-US" sz="2400" dirty="0" err="1">
                <a:latin typeface="Times New Roman" panose="02020603050405020304" pitchFamily="18" charset="0"/>
                <a:cs typeface="Times New Roman" panose="02020603050405020304" pitchFamily="18" charset="0"/>
              </a:rPr>
              <a:t>Salesforce</a:t>
            </a:r>
            <a:r>
              <a:rPr lang="en-US" sz="2400" dirty="0">
                <a:latin typeface="Times New Roman" panose="02020603050405020304" pitchFamily="18" charset="0"/>
                <a:cs typeface="Times New Roman" panose="02020603050405020304" pitchFamily="18" charset="0"/>
              </a:rPr>
              <a:t> edition, they can have multiple permission sets. </a:t>
            </a:r>
          </a:p>
        </p:txBody>
      </p:sp>
      <p:pic>
        <p:nvPicPr>
          <p:cNvPr id="7" name="Content Placeholder 6">
            <a:extLst>
              <a:ext uri="{FF2B5EF4-FFF2-40B4-BE49-F238E27FC236}">
                <a16:creationId xmlns:a16="http://schemas.microsoft.com/office/drawing/2014/main" id="{F5FF0AB8-4F94-89B5-5696-A0068248AD5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28800" y="1219200"/>
            <a:ext cx="4627563" cy="260173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b="1" dirty="0">
                <a:latin typeface="Times New Roman" panose="02020603050405020304" pitchFamily="18" charset="0"/>
                <a:cs typeface="Times New Roman" panose="02020603050405020304" pitchFamily="18" charset="0"/>
              </a:rPr>
              <a:t>Implementing Event Management in a complex distributed environment helps organizations create a unified event management system for their enterprise, providing a holistic view of the entire IT infrastructure. The solution lets organizations collect, transform, correlate, filter, enrich, and manage events from various sources (such as network devices, applications, and enterprise servers) across the enterprise. You can track the events and can create policies to have a manageable set of actionable conditions and convert those conditions for escalation and inclusion in alert queues.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609600"/>
            <a:ext cx="8077200" cy="717550"/>
          </a:xfrm>
          <a:ln>
            <a:solidFill>
              <a:schemeClr val="bg1"/>
            </a:solidFill>
          </a:ln>
        </p:spPr>
        <p:txBody>
          <a:bodyPr/>
          <a:lstStyle/>
          <a:p>
            <a:r>
              <a:rPr lang="en-US" b="1" dirty="0">
                <a:latin typeface="Times New Roman" panose="02020603050405020304" pitchFamily="18" charset="0"/>
                <a:cs typeface="Times New Roman" panose="02020603050405020304" pitchFamily="18" charset="0"/>
              </a:rPr>
              <a:t>Milestone 8: Reports</a:t>
            </a:r>
          </a:p>
        </p:txBody>
      </p:sp>
      <p:sp>
        <p:nvSpPr>
          <p:cNvPr id="6" name="Text Placeholder 5"/>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Report of Event</a:t>
            </a:r>
          </a:p>
        </p:txBody>
      </p:sp>
      <p:sp>
        <p:nvSpPr>
          <p:cNvPr id="8" name="Text Placeholder 7"/>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Report of Attendee</a:t>
            </a:r>
          </a:p>
        </p:txBody>
      </p:sp>
      <p:pic>
        <p:nvPicPr>
          <p:cNvPr id="7" name="Content Placeholder 6">
            <a:extLst>
              <a:ext uri="{FF2B5EF4-FFF2-40B4-BE49-F238E27FC236}">
                <a16:creationId xmlns:a16="http://schemas.microsoft.com/office/drawing/2014/main" id="{9C9DA9A1-785B-B086-177B-985A7DB1574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304800" y="2991540"/>
            <a:ext cx="3813175" cy="2143864"/>
          </a:xfrm>
        </p:spPr>
      </p:pic>
      <p:pic>
        <p:nvPicPr>
          <p:cNvPr id="12" name="Content Placeholder 11">
            <a:extLst>
              <a:ext uri="{FF2B5EF4-FFF2-40B4-BE49-F238E27FC236}">
                <a16:creationId xmlns:a16="http://schemas.microsoft.com/office/drawing/2014/main" id="{179000C9-0A88-85AF-813B-016DCF215594}"/>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320425" y="2966922"/>
            <a:ext cx="3813175" cy="2143864"/>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3810000"/>
            <a:ext cx="4040188" cy="762000"/>
          </a:xfrm>
        </p:spPr>
        <p:txBody>
          <a:bodyPr/>
          <a:lstStyle/>
          <a:p>
            <a:r>
              <a:rPr lang="en-US" b="1" dirty="0">
                <a:latin typeface="Times New Roman" panose="02020603050405020304" pitchFamily="18" charset="0"/>
                <a:cs typeface="Times New Roman" panose="02020603050405020304" pitchFamily="18" charset="0"/>
              </a:rPr>
              <a:t>Report of Speaker</a:t>
            </a:r>
          </a:p>
        </p:txBody>
      </p:sp>
      <p:sp>
        <p:nvSpPr>
          <p:cNvPr id="4" name="Text Placeholder 3"/>
          <p:cNvSpPr>
            <a:spLocks noGrp="1"/>
          </p:cNvSpPr>
          <p:nvPr>
            <p:ph type="body" sz="quarter" idx="3"/>
          </p:nvPr>
        </p:nvSpPr>
        <p:spPr>
          <a:xfrm>
            <a:off x="4572000" y="3810000"/>
            <a:ext cx="4041775" cy="762000"/>
          </a:xfrm>
        </p:spPr>
        <p:txBody>
          <a:bodyPr/>
          <a:lstStyle/>
          <a:p>
            <a:r>
              <a:rPr lang="en-US" b="1" dirty="0">
                <a:latin typeface="Times New Roman" panose="02020603050405020304" pitchFamily="18" charset="0"/>
                <a:cs typeface="Times New Roman" panose="02020603050405020304" pitchFamily="18" charset="0"/>
              </a:rPr>
              <a:t>Report of Vendor</a:t>
            </a:r>
          </a:p>
        </p:txBody>
      </p:sp>
      <p:graphicFrame>
        <p:nvGraphicFramePr>
          <p:cNvPr id="9" name="Table 8"/>
          <p:cNvGraphicFramePr>
            <a:graphicFrameLocks noGrp="1"/>
          </p:cNvGraphicFramePr>
          <p:nvPr>
            <p:extLst>
              <p:ext uri="{D42A27DB-BD31-4B8C-83A1-F6EECF244321}">
                <p14:modId xmlns:p14="http://schemas.microsoft.com/office/powerpoint/2010/main" val="4152971996"/>
              </p:ext>
            </p:extLst>
          </p:nvPr>
        </p:nvGraphicFramePr>
        <p:xfrm>
          <a:off x="381000" y="4800600"/>
          <a:ext cx="8285329" cy="1615440"/>
        </p:xfrm>
        <a:graphic>
          <a:graphicData uri="http://schemas.openxmlformats.org/drawingml/2006/table">
            <a:tbl>
              <a:tblPr/>
              <a:tblGrid>
                <a:gridCol w="8285329">
                  <a:extLst>
                    <a:ext uri="{9D8B030D-6E8A-4147-A177-3AD203B41FA5}">
                      <a16:colId xmlns:a16="http://schemas.microsoft.com/office/drawing/2014/main" val="20000"/>
                    </a:ext>
                  </a:extLst>
                </a:gridCol>
              </a:tblGrid>
              <a:tr h="1600201">
                <a:tc>
                  <a:txBody>
                    <a:bodyPr/>
                    <a:lstStyle/>
                    <a:p>
                      <a:r>
                        <a:rPr lang="en-US" dirty="0"/>
                        <a:t>               </a:t>
                      </a:r>
                      <a:r>
                        <a:rPr kumimoji="0" lang="en-US" sz="2000" b="1" i="0" kern="1200" dirty="0">
                          <a:solidFill>
                            <a:schemeClr val="tx1"/>
                          </a:solidFill>
                          <a:latin typeface="Times New Roman" panose="02020603050405020304" pitchFamily="18" charset="0"/>
                          <a:ea typeface="+mn-ea"/>
                          <a:cs typeface="Times New Roman" panose="02020603050405020304" pitchFamily="18" charset="0"/>
                        </a:rPr>
                        <a:t>A report is a list of records that meet the criteria you define. It's displayed in </a:t>
                      </a:r>
                      <a:r>
                        <a:rPr kumimoji="0" lang="en-US" sz="2000" b="1" i="0" kern="1200" dirty="0" err="1">
                          <a:solidFill>
                            <a:schemeClr val="tx1"/>
                          </a:solidFill>
                          <a:latin typeface="Times New Roman" panose="02020603050405020304" pitchFamily="18" charset="0"/>
                          <a:ea typeface="+mn-ea"/>
                          <a:cs typeface="Times New Roman" panose="02020603050405020304" pitchFamily="18" charset="0"/>
                        </a:rPr>
                        <a:t>Salesforce</a:t>
                      </a:r>
                      <a:r>
                        <a:rPr kumimoji="0" lang="en-US" sz="2000" b="1" i="0" kern="1200" dirty="0">
                          <a:solidFill>
                            <a:schemeClr val="tx1"/>
                          </a:solidFill>
                          <a:latin typeface="Times New Roman" panose="02020603050405020304" pitchFamily="18" charset="0"/>
                          <a:ea typeface="+mn-ea"/>
                          <a:cs typeface="Times New Roman" panose="02020603050405020304" pitchFamily="18" charset="0"/>
                        </a:rPr>
                        <a:t> in rows and columns, and can be filtered, grouped, or displayed in a graphical chart. Every report is stored in a folder. Folders can be public, hidden, or shared, and can be set to read-only or read/write.</a:t>
                      </a:r>
                      <a:endParaRPr lang="en-US" sz="2000" b="1"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pic>
        <p:nvPicPr>
          <p:cNvPr id="12" name="Content Placeholder 11">
            <a:extLst>
              <a:ext uri="{FF2B5EF4-FFF2-40B4-BE49-F238E27FC236}">
                <a16:creationId xmlns:a16="http://schemas.microsoft.com/office/drawing/2014/main" id="{AE2ADD85-F03C-8E53-7D87-D0566EF39EAF}"/>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28600" y="1470504"/>
            <a:ext cx="3813175" cy="2143864"/>
          </a:xfrm>
        </p:spPr>
      </p:pic>
      <p:pic>
        <p:nvPicPr>
          <p:cNvPr id="16" name="Content Placeholder 15">
            <a:extLst>
              <a:ext uri="{FF2B5EF4-FFF2-40B4-BE49-F238E27FC236}">
                <a16:creationId xmlns:a16="http://schemas.microsoft.com/office/drawing/2014/main" id="{2088B4BB-F449-CD9F-8D1B-84A8A8155AA6}"/>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267200" y="1435191"/>
            <a:ext cx="3813175" cy="2143864"/>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Advantage of Event Management:</a:t>
            </a:r>
          </a:p>
        </p:txBody>
      </p:sp>
      <p:sp>
        <p:nvSpPr>
          <p:cNvPr id="2" name="Content Placeholder 1"/>
          <p:cNvSpPr>
            <a:spLocks noGrp="1"/>
          </p:cNvSpPr>
          <p:nvPr>
            <p:ph idx="1"/>
          </p:nvPr>
        </p:nvSpPr>
        <p:spPr>
          <a:xfrm>
            <a:off x="533400" y="2133600"/>
            <a:ext cx="8229600" cy="4525963"/>
          </a:xfrm>
        </p:spPr>
        <p:txBody>
          <a:bodyPr/>
          <a:lstStyle/>
          <a:p>
            <a:r>
              <a:rPr lang="en-US" sz="2800" dirty="0">
                <a:latin typeface="Times New Roman" panose="02020603050405020304" pitchFamily="18" charset="0"/>
                <a:cs typeface="Times New Roman" panose="02020603050405020304" pitchFamily="18" charset="0"/>
              </a:rPr>
              <a:t>1. Easier Management</a:t>
            </a:r>
          </a:p>
          <a:p>
            <a:r>
              <a:rPr lang="en-US" sz="2800" dirty="0">
                <a:latin typeface="Times New Roman" panose="02020603050405020304" pitchFamily="18" charset="0"/>
                <a:cs typeface="Times New Roman" panose="02020603050405020304" pitchFamily="18" charset="0"/>
              </a:rPr>
              <a:t>2. Save Time</a:t>
            </a:r>
          </a:p>
          <a:p>
            <a:r>
              <a:rPr lang="en-US" sz="2800" dirty="0">
                <a:latin typeface="Times New Roman" panose="02020603050405020304" pitchFamily="18" charset="0"/>
                <a:cs typeface="Times New Roman" panose="02020603050405020304" pitchFamily="18" charset="0"/>
              </a:rPr>
              <a:t>3. Cut Costs</a:t>
            </a:r>
          </a:p>
          <a:p>
            <a:r>
              <a:rPr lang="en-US" sz="2800" dirty="0">
                <a:latin typeface="Times New Roman" panose="02020603050405020304" pitchFamily="18" charset="0"/>
                <a:cs typeface="Times New Roman" panose="02020603050405020304" pitchFamily="18" charset="0"/>
              </a:rPr>
              <a:t>4. Increase Engagement</a:t>
            </a:r>
          </a:p>
          <a:p>
            <a:r>
              <a:rPr lang="en-US" sz="2800" dirty="0">
                <a:latin typeface="Times New Roman" panose="02020603050405020304" pitchFamily="18" charset="0"/>
                <a:cs typeface="Times New Roman" panose="02020603050405020304" pitchFamily="18" charset="0"/>
              </a:rPr>
              <a:t>5. Improved Data Collection</a:t>
            </a:r>
          </a:p>
          <a:p>
            <a:endParaRPr lang="en-US" sz="28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Disadvantage of Event Management:</a:t>
            </a:r>
          </a:p>
        </p:txBody>
      </p:sp>
      <p:sp>
        <p:nvSpPr>
          <p:cNvPr id="2" name="Content Placeholder 1"/>
          <p:cNvSpPr>
            <a:spLocks noGrp="1"/>
          </p:cNvSpPr>
          <p:nvPr>
            <p:ph idx="1"/>
          </p:nvPr>
        </p:nvSpPr>
        <p:spPr>
          <a:xfrm>
            <a:off x="533400" y="1905000"/>
            <a:ext cx="8229600" cy="4525963"/>
          </a:xfrm>
        </p:spPr>
        <p:txBody>
          <a:bodyPr/>
          <a:lstStyle/>
          <a:p>
            <a:r>
              <a:rPr lang="en-US" sz="2800" dirty="0">
                <a:latin typeface="Times New Roman" panose="02020603050405020304" pitchFamily="18" charset="0"/>
                <a:cs typeface="Times New Roman" panose="02020603050405020304" pitchFamily="18" charset="0"/>
              </a:rPr>
              <a:t>Unconventional work hours. ...</a:t>
            </a:r>
          </a:p>
          <a:p>
            <a:r>
              <a:rPr lang="en-US" sz="2800" dirty="0">
                <a:latin typeface="Times New Roman" panose="02020603050405020304" pitchFamily="18" charset="0"/>
                <a:cs typeface="Times New Roman" panose="02020603050405020304" pitchFamily="18" charset="0"/>
              </a:rPr>
              <a:t>Time away from family and friends. ...</a:t>
            </a:r>
          </a:p>
          <a:p>
            <a:r>
              <a:rPr lang="en-US" sz="2800" dirty="0">
                <a:latin typeface="Times New Roman" panose="02020603050405020304" pitchFamily="18" charset="0"/>
                <a:cs typeface="Times New Roman" panose="02020603050405020304" pitchFamily="18" charset="0"/>
              </a:rPr>
              <a:t>Experience requirements. ...</a:t>
            </a:r>
          </a:p>
          <a:p>
            <a:r>
              <a:rPr lang="en-US" sz="2800" dirty="0">
                <a:latin typeface="Times New Roman" panose="02020603050405020304" pitchFamily="18" charset="0"/>
                <a:cs typeface="Times New Roman" panose="02020603050405020304" pitchFamily="18" charset="0"/>
              </a:rPr>
              <a:t>Job instability. ...</a:t>
            </a:r>
          </a:p>
          <a:p>
            <a:r>
              <a:rPr lang="en-US" sz="2800" dirty="0">
                <a:latin typeface="Times New Roman" panose="02020603050405020304" pitchFamily="18" charset="0"/>
                <a:cs typeface="Times New Roman" panose="02020603050405020304" pitchFamily="18" charset="0"/>
              </a:rPr>
              <a:t>Multiple events at the same time. ...</a:t>
            </a:r>
          </a:p>
          <a:p>
            <a:r>
              <a:rPr lang="en-US" sz="2800" dirty="0">
                <a:latin typeface="Times New Roman" panose="02020603050405020304" pitchFamily="18" charset="0"/>
                <a:cs typeface="Times New Roman" panose="02020603050405020304" pitchFamily="18" charset="0"/>
              </a:rPr>
              <a:t>High level of responsibility…</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Application</a:t>
            </a:r>
            <a:r>
              <a:rPr lang="en-US" dirty="0"/>
              <a:t>:</a:t>
            </a:r>
          </a:p>
        </p:txBody>
      </p:sp>
      <p:sp>
        <p:nvSpPr>
          <p:cNvPr id="2" name="Content Placeholder 1"/>
          <p:cNvSpPr>
            <a:spLocks noGrp="1"/>
          </p:cNvSpPr>
          <p:nvPr>
            <p:ph idx="1"/>
          </p:nvPr>
        </p:nvSpPr>
        <p:spPr>
          <a:xfrm>
            <a:off x="457200" y="2133600"/>
            <a:ext cx="8229600" cy="4525963"/>
          </a:xfrm>
        </p:spPr>
        <p:txBody>
          <a:bodyPr>
            <a:normAutofit/>
          </a:bodyPr>
          <a:lstStyle/>
          <a:p>
            <a:r>
              <a:rPr lang="en-US" sz="3600" dirty="0">
                <a:latin typeface="Times New Roman" panose="02020603050405020304" pitchFamily="18" charset="0"/>
                <a:cs typeface="Times New Roman" panose="02020603050405020304" pitchFamily="18" charset="0"/>
              </a:rPr>
              <a:t>Event management is the application of project management to the creation and development of small and/or large-scale personal or corporate events such as festivals, conferences, ceremonies, weddings, formal parties, concerts, or conventions.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Conclusion</a:t>
            </a:r>
            <a:r>
              <a:rPr lang="en-US" dirty="0"/>
              <a:t>:</a:t>
            </a:r>
          </a:p>
        </p:txBody>
      </p:sp>
      <p:sp>
        <p:nvSpPr>
          <p:cNvPr id="2" name="Content Placeholder 1"/>
          <p:cNvSpPr>
            <a:spLocks noGrp="1"/>
          </p:cNvSpPr>
          <p:nvPr>
            <p:ph idx="1"/>
          </p:nvPr>
        </p:nvSpPr>
        <p:spPr>
          <a:xfrm>
            <a:off x="457200" y="1828800"/>
            <a:ext cx="8229600" cy="4525963"/>
          </a:xfrm>
        </p:spPr>
        <p:txBody>
          <a:bodyPr>
            <a:noAutofit/>
          </a:bodyPr>
          <a:lstStyle/>
          <a:p>
            <a:r>
              <a:rPr lang="en-US" sz="3200" dirty="0">
                <a:latin typeface="Times New Roman" panose="02020603050405020304" pitchFamily="18" charset="0"/>
                <a:cs typeface="Times New Roman" panose="02020603050405020304" pitchFamily="18" charset="0"/>
              </a:rPr>
              <a:t>Event Management System is user friendly and cost effective system, it is customized with activities related to event management life-cycle.</a:t>
            </a:r>
          </a:p>
          <a:p>
            <a:r>
              <a:rPr lang="en-US" sz="3200" dirty="0">
                <a:latin typeface="Times New Roman" panose="02020603050405020304" pitchFamily="18" charset="0"/>
                <a:cs typeface="Times New Roman" panose="02020603050405020304" pitchFamily="18" charset="0"/>
              </a:rPr>
              <a:t>It provides a new edge to management industry. Solution Dot always keep your objectives and goals on top priority while developing any plan of work.</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533400"/>
            <a:ext cx="8229600" cy="1143000"/>
          </a:xfrm>
        </p:spPr>
        <p:txBody>
          <a:bodyPr>
            <a:normAutofit/>
          </a:bodyPr>
          <a:lstStyle/>
          <a:p>
            <a:r>
              <a:rPr lang="en-US" b="1" dirty="0">
                <a:latin typeface="Times New Roman" panose="02020603050405020304" pitchFamily="18" charset="0"/>
                <a:cs typeface="Times New Roman" panose="02020603050405020304" pitchFamily="18" charset="0"/>
              </a:rPr>
              <a:t>Future Scope of Event Management</a:t>
            </a:r>
            <a:r>
              <a:rPr lang="en-US" dirty="0"/>
              <a:t>:</a:t>
            </a:r>
          </a:p>
        </p:txBody>
      </p:sp>
      <p:sp>
        <p:nvSpPr>
          <p:cNvPr id="2" name="Content Placeholder 1"/>
          <p:cNvSpPr>
            <a:spLocks noGrp="1"/>
          </p:cNvSpPr>
          <p:nvPr>
            <p:ph idx="1"/>
          </p:nvPr>
        </p:nvSpPr>
        <p:spPr>
          <a:xfrm>
            <a:off x="381000" y="2332037"/>
            <a:ext cx="8229600" cy="4525963"/>
          </a:xfrm>
        </p:spPr>
        <p:txBody>
          <a:bodyPr/>
          <a:lstStyle/>
          <a:p>
            <a:r>
              <a:rPr lang="en-US" sz="2800" b="1" dirty="0">
                <a:latin typeface="Times New Roman" panose="02020603050405020304" pitchFamily="18" charset="0"/>
                <a:cs typeface="Times New Roman" panose="02020603050405020304" pitchFamily="18" charset="0"/>
              </a:rPr>
              <a:t>Events and festivities are the heart and soul of India. There are thousands of events held every year which are professionally managed. From corporate seminars to diplomatic talks, and from regional fairs to weddings, event management companies plan and organize events of all sorts.</a:t>
            </a:r>
            <a:endParaRPr lang="en-US" sz="2800" dirty="0">
              <a:latin typeface="Times New Roman" panose="02020603050405020304" pitchFamily="18" charset="0"/>
              <a:cs typeface="Times New Roman" panose="02020603050405020304" pitchFamily="18" charset="0"/>
            </a:endParaRPr>
          </a:p>
          <a:p>
            <a:pPr>
              <a:buNone/>
            </a:pPr>
            <a:endParaRPr lang="en-US" sz="28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417638"/>
          </a:xfrm>
        </p:spPr>
        <p:txBody>
          <a:bodyPr/>
          <a:lstStyle/>
          <a:p>
            <a:r>
              <a:rPr lang="en-US" dirty="0">
                <a:latin typeface="Times New Roman" panose="02020603050405020304" pitchFamily="18" charset="0"/>
                <a:cs typeface="Times New Roman" panose="02020603050405020304" pitchFamily="18" charset="0"/>
              </a:rPr>
              <a:t>Purpose:</a:t>
            </a:r>
          </a:p>
        </p:txBody>
      </p:sp>
      <p:sp>
        <p:nvSpPr>
          <p:cNvPr id="2" name="Content Placeholder 1"/>
          <p:cNvSpPr>
            <a:spLocks noGrp="1"/>
          </p:cNvSpPr>
          <p:nvPr>
            <p:ph idx="1"/>
          </p:nvPr>
        </p:nvSpPr>
        <p:spPr>
          <a:xfrm>
            <a:off x="304800" y="1066800"/>
            <a:ext cx="8534400" cy="4953000"/>
          </a:xfrm>
        </p:spPr>
        <p:txBody>
          <a:bodyPr>
            <a:normAutofit/>
          </a:bodyPr>
          <a:lstStyle/>
          <a:p>
            <a:r>
              <a:rPr lang="en-US" sz="2400" dirty="0">
                <a:latin typeface="Times New Roman" panose="02020603050405020304" pitchFamily="18" charset="0"/>
                <a:cs typeface="Times New Roman" panose="02020603050405020304" pitchFamily="18" charset="0"/>
              </a:rPr>
              <a:t>The sole purpose of any event is that a group of people will convene in one particular place for one particular purpose at a given time. Now that could be various purposes such as a wedding, a business networking function, a church gathering, etc. All of which is to come together to explore that purpose.</a:t>
            </a:r>
          </a:p>
          <a:p>
            <a:r>
              <a:rPr lang="en-US" sz="2400" dirty="0">
                <a:latin typeface="Times New Roman" panose="02020603050405020304" pitchFamily="18" charset="0"/>
                <a:cs typeface="Times New Roman" panose="02020603050405020304" pitchFamily="18" charset="0"/>
              </a:rPr>
              <a:t>Event Directors need to see their events in a wider context and to understand an event may have many different "stakeholders", that is people having an interest in the event. It is worthwhile pausing to consider who are the potential stakeholders in an event and what are their needs.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r>
              <a:rPr lang="en-US" dirty="0"/>
              <a:t>Empathy map:</a:t>
            </a:r>
          </a:p>
        </p:txBody>
      </p:sp>
      <p:pic>
        <p:nvPicPr>
          <p:cNvPr id="25601" name="Picture 1" descr="C:\Users\Lenovo\Pictures\Screenshots\Screenshot (9).png"/>
          <p:cNvPicPr>
            <a:picLocks noGrp="1" noChangeAspect="1" noChangeArrowheads="1"/>
          </p:cNvPicPr>
          <p:nvPr>
            <p:ph idx="1"/>
          </p:nvPr>
        </p:nvPicPr>
        <p:blipFill>
          <a:blip r:embed="rId2"/>
          <a:stretch>
            <a:fillRect/>
          </a:stretch>
        </p:blipFill>
        <p:spPr bwMode="auto">
          <a:xfrm>
            <a:off x="1807633" y="2141538"/>
            <a:ext cx="5071533" cy="364966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Ideation and Brainstorming map:</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304800" y="1371600"/>
            <a:ext cx="8610600" cy="45250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Lenovo\Pictures\Screenshots\Screenshot (12).png"/>
          <p:cNvPicPr>
            <a:picLocks noChangeAspect="1" noChangeArrowheads="1"/>
          </p:cNvPicPr>
          <p:nvPr/>
        </p:nvPicPr>
        <p:blipFill>
          <a:blip r:embed="rId2"/>
          <a:srcRect/>
          <a:stretch>
            <a:fillRect/>
          </a:stretch>
        </p:blipFill>
        <p:spPr bwMode="auto">
          <a:xfrm>
            <a:off x="1524000" y="801150"/>
            <a:ext cx="5876261" cy="506625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6800" y="1066799"/>
          <a:ext cx="7086600" cy="4876800"/>
        </p:xfrm>
        <a:graphic>
          <a:graphicData uri="http://schemas.openxmlformats.org/drawingml/2006/table">
            <a:tbl>
              <a:tblPr/>
              <a:tblGrid>
                <a:gridCol w="2365536">
                  <a:extLst>
                    <a:ext uri="{9D8B030D-6E8A-4147-A177-3AD203B41FA5}">
                      <a16:colId xmlns:a16="http://schemas.microsoft.com/office/drawing/2014/main" val="20000"/>
                    </a:ext>
                  </a:extLst>
                </a:gridCol>
                <a:gridCol w="2360532">
                  <a:extLst>
                    <a:ext uri="{9D8B030D-6E8A-4147-A177-3AD203B41FA5}">
                      <a16:colId xmlns:a16="http://schemas.microsoft.com/office/drawing/2014/main" val="20001"/>
                    </a:ext>
                  </a:extLst>
                </a:gridCol>
                <a:gridCol w="2360532">
                  <a:extLst>
                    <a:ext uri="{9D8B030D-6E8A-4147-A177-3AD203B41FA5}">
                      <a16:colId xmlns:a16="http://schemas.microsoft.com/office/drawing/2014/main" val="20002"/>
                    </a:ext>
                  </a:extLst>
                </a:gridCol>
              </a:tblGrid>
              <a:tr h="570748">
                <a:tc>
                  <a:txBody>
                    <a:bodyPr/>
                    <a:lstStyle/>
                    <a:p>
                      <a:pPr marL="0" marR="0">
                        <a:lnSpc>
                          <a:spcPct val="115000"/>
                        </a:lnSpc>
                        <a:spcBef>
                          <a:spcPts val="0"/>
                        </a:spcBef>
                        <a:spcAft>
                          <a:spcPts val="1000"/>
                        </a:spcAft>
                      </a:pPr>
                      <a:endParaRPr lang="en-US" sz="900" dirty="0">
                        <a:latin typeface="Calibri"/>
                        <a:ea typeface="Calibri"/>
                        <a:cs typeface="Times New Roman"/>
                      </a:endParaRPr>
                    </a:p>
                    <a:p>
                      <a:pPr marL="0" marR="0" algn="ctr">
                        <a:lnSpc>
                          <a:spcPct val="115000"/>
                        </a:lnSpc>
                        <a:spcBef>
                          <a:spcPts val="0"/>
                        </a:spcBef>
                        <a:spcAft>
                          <a:spcPts val="1000"/>
                        </a:spcAft>
                        <a:tabLst>
                          <a:tab pos="1495425" algn="l"/>
                        </a:tabLst>
                      </a:pPr>
                      <a:r>
                        <a:rPr lang="en-US" sz="1100" b="1" dirty="0">
                          <a:latin typeface="Calibri"/>
                          <a:ea typeface="Calibri"/>
                          <a:cs typeface="Times New Roman"/>
                        </a:rPr>
                        <a:t>Object name</a:t>
                      </a:r>
                      <a:endParaRPr lang="en-US" sz="900" dirty="0">
                        <a:latin typeface="Calibri"/>
                        <a:ea typeface="Calibri"/>
                        <a:cs typeface="Times New Roman"/>
                      </a:endParaRPr>
                    </a:p>
                  </a:txBody>
                  <a:tcPr marL="56062" marR="5606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15000"/>
                        </a:lnSpc>
                        <a:spcBef>
                          <a:spcPts val="0"/>
                        </a:spcBef>
                        <a:spcAft>
                          <a:spcPts val="1000"/>
                        </a:spcAft>
                      </a:pPr>
                      <a:r>
                        <a:rPr lang="en-US" sz="1100" b="1">
                          <a:latin typeface="Calibri"/>
                          <a:ea typeface="Calibri"/>
                          <a:cs typeface="Times New Roman"/>
                        </a:rPr>
                        <a:t>Fields in the Object</a:t>
                      </a:r>
                      <a:endParaRPr lang="en-US" sz="900">
                        <a:latin typeface="Calibri"/>
                        <a:ea typeface="Calibri"/>
                        <a:cs typeface="Times New Roman"/>
                      </a:endParaRPr>
                    </a:p>
                  </a:txBody>
                  <a:tcPr marL="56062" marR="5606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217153">
                <a:tc rowSpan="6">
                  <a:txBody>
                    <a:bodyPr/>
                    <a:lstStyle/>
                    <a:p>
                      <a:pPr marL="0" marR="0" algn="ctr">
                        <a:lnSpc>
                          <a:spcPct val="115000"/>
                        </a:lnSpc>
                        <a:spcBef>
                          <a:spcPts val="0"/>
                        </a:spcBef>
                        <a:spcAft>
                          <a:spcPts val="1000"/>
                        </a:spcAft>
                      </a:pPr>
                      <a:r>
                        <a:rPr lang="en-US" sz="900" b="1">
                          <a:latin typeface="Calibri"/>
                          <a:ea typeface="Calibri"/>
                          <a:cs typeface="Times New Roman"/>
                        </a:rPr>
                        <a:t>EVENT</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b="1">
                          <a:latin typeface="Calibri"/>
                          <a:ea typeface="Calibri"/>
                          <a:cs typeface="Times New Roman"/>
                        </a:rPr>
                        <a:t>Field label</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b="1">
                          <a:latin typeface="Calibri"/>
                          <a:ea typeface="Calibri"/>
                          <a:cs typeface="Times New Roman"/>
                        </a:rPr>
                        <a:t>Data type</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28322">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City</a:t>
                      </a:r>
                    </a:p>
                  </a:txBody>
                  <a:tcPr marL="56062" marR="5606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Text</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1279">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Start Date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Date/ Time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5439">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End Date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Date/Time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8529">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Event Name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Master –Detail relationship</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0001">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Event Name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Look-up relationship</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9198">
                <a:tc rowSpan="4">
                  <a:txBody>
                    <a:bodyPr/>
                    <a:lstStyle/>
                    <a:p>
                      <a:pPr marL="0" marR="0" algn="ctr">
                        <a:lnSpc>
                          <a:spcPct val="115000"/>
                        </a:lnSpc>
                        <a:spcBef>
                          <a:spcPts val="0"/>
                        </a:spcBef>
                        <a:spcAft>
                          <a:spcPts val="1000"/>
                        </a:spcAft>
                      </a:pPr>
                      <a:r>
                        <a:rPr lang="en-US" sz="900" b="1">
                          <a:latin typeface="Calibri"/>
                          <a:ea typeface="Calibri"/>
                          <a:cs typeface="Times New Roman"/>
                        </a:rPr>
                        <a:t>ATTENDEE</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b="1">
                          <a:latin typeface="Calibri"/>
                          <a:ea typeface="Calibri"/>
                          <a:cs typeface="Times New Roman"/>
                        </a:rPr>
                        <a:t>Field label</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b="1">
                          <a:latin typeface="Calibri"/>
                          <a:ea typeface="Calibri"/>
                          <a:cs typeface="Times New Roman"/>
                        </a:rPr>
                        <a:t>Data type</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44345">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ID</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Auto number</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88529">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Phone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Phone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8529">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Email</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Email</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2958">
                <a:tc rowSpan="3">
                  <a:txBody>
                    <a:bodyPr/>
                    <a:lstStyle/>
                    <a:p>
                      <a:pPr marL="0" marR="0" algn="ctr">
                        <a:lnSpc>
                          <a:spcPct val="115000"/>
                        </a:lnSpc>
                        <a:spcBef>
                          <a:spcPts val="0"/>
                        </a:spcBef>
                        <a:spcAft>
                          <a:spcPts val="1000"/>
                        </a:spcAft>
                      </a:pPr>
                      <a:r>
                        <a:rPr lang="en-US" sz="900" b="1">
                          <a:latin typeface="Calibri"/>
                          <a:ea typeface="Calibri"/>
                          <a:cs typeface="Times New Roman"/>
                        </a:rPr>
                        <a:t>SPEAKER</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b="1">
                          <a:latin typeface="Calibri"/>
                          <a:ea typeface="Calibri"/>
                          <a:cs typeface="Times New Roman"/>
                        </a:rPr>
                        <a:t>Field label</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b="1">
                          <a:latin typeface="Calibri"/>
                          <a:ea typeface="Calibri"/>
                          <a:cs typeface="Times New Roman"/>
                        </a:rPr>
                        <a:t>Data type</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7811">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Bio</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Text Area</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44345">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e-mail</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Email</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9198">
                <a:tc rowSpan="4">
                  <a:txBody>
                    <a:bodyPr/>
                    <a:lstStyle/>
                    <a:p>
                      <a:pPr marL="0" marR="0" algn="ctr">
                        <a:lnSpc>
                          <a:spcPct val="115000"/>
                        </a:lnSpc>
                        <a:spcBef>
                          <a:spcPts val="0"/>
                        </a:spcBef>
                        <a:spcAft>
                          <a:spcPts val="1000"/>
                        </a:spcAft>
                      </a:pPr>
                      <a:r>
                        <a:rPr lang="en-US" sz="900" b="1">
                          <a:latin typeface="Calibri"/>
                          <a:ea typeface="Calibri"/>
                          <a:cs typeface="Times New Roman"/>
                        </a:rPr>
                        <a:t>VENDOR</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b="1">
                          <a:latin typeface="Calibri"/>
                          <a:ea typeface="Calibri"/>
                          <a:cs typeface="Times New Roman"/>
                        </a:rPr>
                        <a:t>Field label</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b="1">
                          <a:latin typeface="Calibri"/>
                          <a:ea typeface="Calibri"/>
                          <a:cs typeface="Times New Roman"/>
                        </a:rPr>
                        <a:t>Data type</a:t>
                      </a:r>
                      <a:endParaRPr lang="en-US" sz="900">
                        <a:latin typeface="Calibri"/>
                        <a:ea typeface="Calibri"/>
                        <a:cs typeface="Times New Roman"/>
                      </a:endParaRPr>
                    </a:p>
                  </a:txBody>
                  <a:tcPr marL="56062" marR="560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88529">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e-mail</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Email</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23358">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Phone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a:latin typeface="Calibri"/>
                          <a:ea typeface="Calibri"/>
                          <a:cs typeface="Times New Roman"/>
                        </a:rPr>
                        <a:t>phone</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88529">
                <a:tc vMerge="1">
                  <a:txBody>
                    <a:bodyPr/>
                    <a:lstStyle/>
                    <a:p>
                      <a:endParaRPr lang="en-US"/>
                    </a:p>
                  </a:txBody>
                  <a:tcPr/>
                </a:tc>
                <a:tc>
                  <a:txBody>
                    <a:bodyPr/>
                    <a:lstStyle/>
                    <a:p>
                      <a:pPr marL="0" marR="0" algn="ctr">
                        <a:lnSpc>
                          <a:spcPct val="115000"/>
                        </a:lnSpc>
                        <a:spcBef>
                          <a:spcPts val="0"/>
                        </a:spcBef>
                        <a:spcAft>
                          <a:spcPts val="1000"/>
                        </a:spcAft>
                      </a:pPr>
                      <a:r>
                        <a:rPr lang="en-US" sz="900">
                          <a:latin typeface="Calibri"/>
                          <a:ea typeface="Calibri"/>
                          <a:cs typeface="Times New Roman"/>
                        </a:rPr>
                        <a:t>Service provider</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900" dirty="0">
                          <a:latin typeface="Calibri"/>
                          <a:ea typeface="Calibri"/>
                          <a:cs typeface="Times New Roman"/>
                        </a:rPr>
                        <a:t>Text</a:t>
                      </a:r>
                    </a:p>
                  </a:txBody>
                  <a:tcPr marL="56062" marR="560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
        <p:nvSpPr>
          <p:cNvPr id="3073"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495425"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Title 3"/>
          <p:cNvSpPr>
            <a:spLocks noGrp="1"/>
          </p:cNvSpPr>
          <p:nvPr>
            <p:ph type="title"/>
          </p:nvPr>
        </p:nvSpPr>
        <p:spPr>
          <a:xfrm>
            <a:off x="609600" y="274638"/>
            <a:ext cx="8077200" cy="563562"/>
          </a:xfrm>
        </p:spPr>
        <p:txBody>
          <a:bodyPr>
            <a:normAutofit/>
          </a:bodyPr>
          <a:lstStyle/>
          <a:p>
            <a:r>
              <a:rPr lang="en-US" dirty="0"/>
              <a:t>Data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676400" y="2590800"/>
            <a:ext cx="62484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Milestone  1</a:t>
            </a:r>
            <a:r>
              <a:rPr kumimoji="0" lang="en-US" sz="3600" b="1" u="none" strike="noStrike" cap="none" normalizeH="0" baseline="0" dirty="0">
                <a:ln>
                  <a:noFill/>
                </a:ln>
                <a:solidFill>
                  <a:schemeClr val="tx1"/>
                </a:solidFill>
                <a:effectLst/>
                <a:latin typeface="Calibri" pitchFamily="34" charset="0"/>
                <a:ea typeface="Calibri" pitchFamily="34" charset="0"/>
                <a:cs typeface="Times New Roman" pitchFamily="18" charset="0"/>
              </a:rPr>
              <a:t>: Creating 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1"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kumimoji="0" lang="en-US" sz="3600" b="1" u="none" strike="noStrike" cap="none" normalizeH="0" baseline="0" dirty="0" err="1">
                <a:ln>
                  <a:noFill/>
                </a:ln>
                <a:solidFill>
                  <a:schemeClr val="tx1"/>
                </a:solidFill>
                <a:effectLst/>
                <a:latin typeface="Calibri" pitchFamily="34" charset="0"/>
                <a:ea typeface="Calibri" pitchFamily="34" charset="0"/>
                <a:cs typeface="Times New Roman" pitchFamily="18" charset="0"/>
              </a:rPr>
              <a:t>salesforce</a:t>
            </a:r>
            <a:r>
              <a:rPr kumimoji="0" lang="en-US" sz="3600" b="1"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r>
              <a:rPr kumimoji="0" lang="en-US" sz="3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Developer Org</a:t>
            </a:r>
            <a:endParaRPr kumimoji="0" lang="en-US" sz="3600" b="1"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595</TotalTime>
  <Words>1094</Words>
  <Application>Microsoft Office PowerPoint</Application>
  <PresentationFormat>On-screen Show (4:3)</PresentationFormat>
  <Paragraphs>111</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Celestial</vt:lpstr>
      <vt:lpstr>BUILD AN EVENT MANAGEMENT SYSTEM USING SALESFORCE</vt:lpstr>
      <vt:lpstr>Introduction:</vt:lpstr>
      <vt:lpstr>PowerPoint Presentation</vt:lpstr>
      <vt:lpstr>Purpose:</vt:lpstr>
      <vt:lpstr>Empathy map:</vt:lpstr>
      <vt:lpstr>Ideation and Brainstorming map:</vt:lpstr>
      <vt:lpstr>PowerPoint Presentation</vt:lpstr>
      <vt:lpstr>Data model:</vt:lpstr>
      <vt:lpstr>PowerPoint Presentation</vt:lpstr>
      <vt:lpstr>Milestone 1:Creating a salesforce developer org</vt:lpstr>
      <vt:lpstr>PowerPoint Presentation</vt:lpstr>
      <vt:lpstr>Milestone 2:Object</vt:lpstr>
      <vt:lpstr>PowerPoint Presentation</vt:lpstr>
      <vt:lpstr>PowerPoint Presentation</vt:lpstr>
      <vt:lpstr>PowerPoint Presentation</vt:lpstr>
      <vt:lpstr>PowerPoint Presentation</vt:lpstr>
      <vt:lpstr>PowerPoint Presentation</vt:lpstr>
      <vt:lpstr>PowerPoint Presentation</vt:lpstr>
      <vt:lpstr>Milestone 3:</vt:lpstr>
      <vt:lpstr>Application:</vt:lpstr>
      <vt:lpstr>PowerPoint Presentation</vt:lpstr>
      <vt:lpstr>Fields:</vt:lpstr>
      <vt:lpstr>PowerPoint Presentation</vt:lpstr>
      <vt:lpstr>PowerPoint Presentation</vt:lpstr>
      <vt:lpstr>Milestone 5 : Profile</vt:lpstr>
      <vt:lpstr>PowerPoint Presentation</vt:lpstr>
      <vt:lpstr>Milestone 6 : User</vt:lpstr>
      <vt:lpstr>PowerPoint Presentation</vt:lpstr>
      <vt:lpstr>Milestone 7 : Permission sets</vt:lpstr>
      <vt:lpstr>Milestone 8: Reports</vt:lpstr>
      <vt:lpstr>PowerPoint Presentation</vt:lpstr>
      <vt:lpstr>Advantage of Event Management:</vt:lpstr>
      <vt:lpstr>Disadvantage of Event Management:</vt:lpstr>
      <vt:lpstr>Application:</vt:lpstr>
      <vt:lpstr>Conclusion:</vt:lpstr>
      <vt:lpstr>Future Scope of Event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AN EVENT MANAGEMENT SYSTEM USING SALESFORCE</dc:title>
  <dc:creator>Lenovo</dc:creator>
  <cp:lastModifiedBy>M JEYAKUMAR</cp:lastModifiedBy>
  <cp:revision>59</cp:revision>
  <dcterms:created xsi:type="dcterms:W3CDTF">2023-04-11T14:38:41Z</dcterms:created>
  <dcterms:modified xsi:type="dcterms:W3CDTF">2023-04-23T03:50:51Z</dcterms:modified>
</cp:coreProperties>
</file>