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306" r:id="rId2"/>
    <p:sldId id="293" r:id="rId3"/>
    <p:sldId id="297" r:id="rId4"/>
    <p:sldId id="294" r:id="rId5"/>
    <p:sldId id="260" r:id="rId6"/>
    <p:sldId id="937" r:id="rId7"/>
    <p:sldId id="938" r:id="rId8"/>
    <p:sldId id="939" r:id="rId9"/>
    <p:sldId id="940" r:id="rId10"/>
    <p:sldId id="2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3741" autoAdjust="0"/>
  </p:normalViewPr>
  <p:slideViewPr>
    <p:cSldViewPr snapToGrid="0" showGuides="1">
      <p:cViewPr varScale="1">
        <p:scale>
          <a:sx n="59" d="100"/>
          <a:sy n="59" d="100"/>
        </p:scale>
        <p:origin x="836"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ni Nenjanthangal" userId="7eff9e641891008e" providerId="LiveId" clId="{DA863E45-B94F-4646-88DD-069EF0AA5165}"/>
    <pc:docChg chg="modSld">
      <pc:chgData name="Harini Nenjanthangal" userId="7eff9e641891008e" providerId="LiveId" clId="{DA863E45-B94F-4646-88DD-069EF0AA5165}" dt="2024-09-10T08:10:13.814" v="1" actId="20577"/>
      <pc:docMkLst>
        <pc:docMk/>
      </pc:docMkLst>
      <pc:sldChg chg="modSp mod">
        <pc:chgData name="Harini Nenjanthangal" userId="7eff9e641891008e" providerId="LiveId" clId="{DA863E45-B94F-4646-88DD-069EF0AA5165}" dt="2024-09-10T08:10:13.814" v="1" actId="20577"/>
        <pc:sldMkLst>
          <pc:docMk/>
          <pc:sldMk cId="501898514" sldId="306"/>
        </pc:sldMkLst>
        <pc:spChg chg="mod">
          <ac:chgData name="Harini Nenjanthangal" userId="7eff9e641891008e" providerId="LiveId" clId="{DA863E45-B94F-4646-88DD-069EF0AA5165}" dt="2024-09-10T08:10:13.814" v="1" actId="20577"/>
          <ac:spMkLst>
            <pc:docMk/>
            <pc:sldMk cId="501898514" sldId="306"/>
            <ac:spMk id="7" creationId="{99233D7E-F74A-732C-1929-7EA1CA8B7A3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E60A8-00F4-4FEA-921D-473D3BF6AA4A}" type="datetimeFigureOut">
              <a:rPr lang="en-IN" smtClean="0"/>
              <a:t>24-09-2024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C9680-33F5-4296-865C-29C12A65577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31d86f6cc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531d86f6cc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31d86f6cc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531d86f6cc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31d86f6cc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531d86f6cc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531d86f6cc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531d86f6cc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3CABC51-47B0-4C2B-823E-5A948EB0D9B2}"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1D3BA-0D2C-4282-9780-9F8D880E806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3CABC51-47B0-4C2B-823E-5A948EB0D9B2}"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1D3BA-0D2C-4282-9780-9F8D880E806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3CABC51-47B0-4C2B-823E-5A948EB0D9B2}"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1D3BA-0D2C-4282-9780-9F8D880E806F}"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609600" lvl="0" indent="-457200" algn="l">
              <a:lnSpc>
                <a:spcPct val="115000"/>
              </a:lnSpc>
              <a:spcBef>
                <a:spcPts val="0"/>
              </a:spcBef>
              <a:spcAft>
                <a:spcPts val="0"/>
              </a:spcAft>
              <a:buSzPts val="1800"/>
              <a:buChar char="●"/>
              <a:defRPr/>
            </a:lvl1pPr>
            <a:lvl2pPr marL="1219200" lvl="1" indent="-423545" algn="l">
              <a:lnSpc>
                <a:spcPct val="115000"/>
              </a:lnSpc>
              <a:spcBef>
                <a:spcPts val="0"/>
              </a:spcBef>
              <a:spcAft>
                <a:spcPts val="0"/>
              </a:spcAft>
              <a:buSzPts val="1400"/>
              <a:buChar char="○"/>
              <a:defRPr/>
            </a:lvl2pPr>
            <a:lvl3pPr marL="1828800" lvl="2" indent="-423545" algn="l">
              <a:lnSpc>
                <a:spcPct val="115000"/>
              </a:lnSpc>
              <a:spcBef>
                <a:spcPts val="0"/>
              </a:spcBef>
              <a:spcAft>
                <a:spcPts val="0"/>
              </a:spcAft>
              <a:buSzPts val="1400"/>
              <a:buChar char="■"/>
              <a:defRPr/>
            </a:lvl3pPr>
            <a:lvl4pPr marL="2438400" lvl="3" indent="-423545" algn="l">
              <a:lnSpc>
                <a:spcPct val="115000"/>
              </a:lnSpc>
              <a:spcBef>
                <a:spcPts val="0"/>
              </a:spcBef>
              <a:spcAft>
                <a:spcPts val="0"/>
              </a:spcAft>
              <a:buSzPts val="1400"/>
              <a:buChar char="●"/>
              <a:defRPr/>
            </a:lvl4pPr>
            <a:lvl5pPr marL="3048000" lvl="4" indent="-423545" algn="l">
              <a:lnSpc>
                <a:spcPct val="115000"/>
              </a:lnSpc>
              <a:spcBef>
                <a:spcPts val="0"/>
              </a:spcBef>
              <a:spcAft>
                <a:spcPts val="0"/>
              </a:spcAft>
              <a:buSzPts val="1400"/>
              <a:buChar char="○"/>
              <a:defRPr/>
            </a:lvl5pPr>
            <a:lvl6pPr marL="3657600" lvl="5" indent="-423545" algn="l">
              <a:lnSpc>
                <a:spcPct val="115000"/>
              </a:lnSpc>
              <a:spcBef>
                <a:spcPts val="0"/>
              </a:spcBef>
              <a:spcAft>
                <a:spcPts val="0"/>
              </a:spcAft>
              <a:buSzPts val="1400"/>
              <a:buChar char="■"/>
              <a:defRPr/>
            </a:lvl6pPr>
            <a:lvl7pPr marL="4267200" lvl="6" indent="-423545" algn="l">
              <a:lnSpc>
                <a:spcPct val="115000"/>
              </a:lnSpc>
              <a:spcBef>
                <a:spcPts val="0"/>
              </a:spcBef>
              <a:spcAft>
                <a:spcPts val="0"/>
              </a:spcAft>
              <a:buSzPts val="1400"/>
              <a:buChar char="●"/>
              <a:defRPr/>
            </a:lvl7pPr>
            <a:lvl8pPr marL="4876800" lvl="7" indent="-423545" algn="l">
              <a:lnSpc>
                <a:spcPct val="115000"/>
              </a:lnSpc>
              <a:spcBef>
                <a:spcPts val="0"/>
              </a:spcBef>
              <a:spcAft>
                <a:spcPts val="0"/>
              </a:spcAft>
              <a:buSzPts val="1400"/>
              <a:buChar char="○"/>
              <a:defRPr/>
            </a:lvl8pPr>
            <a:lvl9pPr marL="5486400" lvl="8" indent="-423545" algn="l">
              <a:lnSpc>
                <a:spcPct val="115000"/>
              </a:lnSpc>
              <a:spcBef>
                <a:spcPts val="0"/>
              </a:spcBef>
              <a:spcAft>
                <a:spcPts val="0"/>
              </a:spcAft>
              <a:buSzPts val="1400"/>
              <a:buChar char="■"/>
              <a:defRPr/>
            </a:lvl9pPr>
          </a:lstStyle>
          <a:p>
            <a:endParaRPr/>
          </a:p>
        </p:txBody>
      </p:sp>
      <p:sp>
        <p:nvSpPr>
          <p:cNvPr id="16" name="Google Shape;16;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3CABC51-47B0-4C2B-823E-5A948EB0D9B2}"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1D3BA-0D2C-4282-9780-9F8D880E806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ABC51-47B0-4C2B-823E-5A948EB0D9B2}"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1D3BA-0D2C-4282-9780-9F8D880E806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3CABC51-47B0-4C2B-823E-5A948EB0D9B2}" type="datetimeFigureOut">
              <a:rPr lang="en-IN" smtClean="0"/>
              <a:t>24-09-2024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1D3BA-0D2C-4282-9780-9F8D880E806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3CABC51-47B0-4C2B-823E-5A948EB0D9B2}" type="datetimeFigureOut">
              <a:rPr lang="en-IN" smtClean="0"/>
              <a:t>24-09-2024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81D3BA-0D2C-4282-9780-9F8D880E806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3CABC51-47B0-4C2B-823E-5A948EB0D9B2}" type="datetimeFigureOut">
              <a:rPr lang="en-IN" smtClean="0"/>
              <a:t>24-09-2024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81D3BA-0D2C-4282-9780-9F8D880E806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CABC51-47B0-4C2B-823E-5A948EB0D9B2}" type="datetimeFigureOut">
              <a:rPr lang="en-IN" smtClean="0"/>
              <a:t>24-09-2024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81D3BA-0D2C-4282-9780-9F8D880E806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CABC51-47B0-4C2B-823E-5A948EB0D9B2}" type="datetimeFigureOut">
              <a:rPr lang="en-IN" smtClean="0"/>
              <a:t>24-09-2024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1D3BA-0D2C-4282-9780-9F8D880E806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CABC51-47B0-4C2B-823E-5A948EB0D9B2}" type="datetimeFigureOut">
              <a:rPr lang="en-IN" smtClean="0"/>
              <a:t>24-09-2024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1D3BA-0D2C-4282-9780-9F8D880E806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ABC51-47B0-4C2B-823E-5A948EB0D9B2}" type="datetimeFigureOut">
              <a:rPr lang="en-IN" smtClean="0"/>
              <a:t>24-09-2024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1D3BA-0D2C-4282-9780-9F8D880E806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0" y="0"/>
            <a:ext cx="12192000" cy="685800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7043" y="0"/>
            <a:ext cx="1408831" cy="1546080"/>
          </a:xfrm>
          <a:prstGeom prst="rect">
            <a:avLst/>
          </a:prstGeom>
        </p:spPr>
      </p:pic>
      <p:sp>
        <p:nvSpPr>
          <p:cNvPr id="7" name="TextBox 6">
            <a:extLst>
              <a:ext uri="{FF2B5EF4-FFF2-40B4-BE49-F238E27FC236}">
                <a16:creationId xmlns:a16="http://schemas.microsoft.com/office/drawing/2014/main" id="{99233D7E-F74A-732C-1929-7EA1CA8B7A38}"/>
              </a:ext>
            </a:extLst>
          </p:cNvPr>
          <p:cNvSpPr txBox="1"/>
          <p:nvPr/>
        </p:nvSpPr>
        <p:spPr>
          <a:xfrm>
            <a:off x="1191801" y="362343"/>
            <a:ext cx="9647433" cy="2672848"/>
          </a:xfrm>
          <a:prstGeom prst="rect">
            <a:avLst/>
          </a:prstGeom>
          <a:noFill/>
        </p:spPr>
        <p:txBody>
          <a:bodyPr wrap="square">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Project Review – 6</a:t>
            </a:r>
          </a:p>
          <a:p>
            <a:pPr algn="ctr"/>
            <a:r>
              <a:rPr lang="en-IN" sz="2000" b="1" dirty="0">
                <a:solidFill>
                  <a:schemeClr val="bg1"/>
                </a:solidFill>
                <a:latin typeface="Times New Roman" panose="02020603050405020304" pitchFamily="18" charset="0"/>
                <a:cs typeface="Times New Roman" panose="02020603050405020304" pitchFamily="18" charset="0"/>
              </a:rPr>
              <a:t>Department</a:t>
            </a:r>
            <a:r>
              <a:rPr lang="en-IN"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 </a:t>
            </a:r>
            <a:r>
              <a:rPr lang="en-IN" sz="2000" b="0" i="0" dirty="0">
                <a:solidFill>
                  <a:schemeClr val="bg1"/>
                </a:solidFill>
                <a:effectLst/>
                <a:latin typeface="Times New Roman" panose="02020603050405020304" pitchFamily="18" charset="0"/>
                <a:cs typeface="Times New Roman" panose="02020603050405020304" pitchFamily="18" charset="0"/>
              </a:rPr>
              <a:t>Electronics and Communication </a:t>
            </a:r>
            <a:r>
              <a:rPr lang="en-IN" sz="2000" dirty="0">
                <a:solidFill>
                  <a:schemeClr val="bg1"/>
                </a:solidFill>
                <a:latin typeface="Times New Roman" panose="02020603050405020304" pitchFamily="18" charset="0"/>
                <a:cs typeface="Times New Roman" panose="02020603050405020304" pitchFamily="18" charset="0"/>
              </a:rPr>
              <a:t>E</a:t>
            </a:r>
            <a:r>
              <a:rPr lang="en-IN" sz="2000" b="0" i="0" dirty="0">
                <a:solidFill>
                  <a:schemeClr val="bg1"/>
                </a:solidFill>
                <a:effectLst/>
                <a:latin typeface="Times New Roman" panose="02020603050405020304" pitchFamily="18" charset="0"/>
                <a:cs typeface="Times New Roman" panose="02020603050405020304" pitchFamily="18" charset="0"/>
              </a:rPr>
              <a:t>ngineering</a:t>
            </a:r>
          </a:p>
          <a:p>
            <a:pPr algn="ctr"/>
            <a:endParaRPr lang="en-IN" sz="2000" b="0" i="0" dirty="0">
              <a:solidFill>
                <a:schemeClr val="bg1"/>
              </a:solidFill>
              <a:effectLst/>
              <a:latin typeface="Times New Roman" panose="02020603050405020304" pitchFamily="18" charset="0"/>
              <a:cs typeface="Times New Roman" panose="02020603050405020304" pitchFamily="18" charset="0"/>
            </a:endParaRPr>
          </a:p>
          <a:p>
            <a:pPr algn="ctr">
              <a:lnSpc>
                <a:spcPct val="150000"/>
              </a:lnSpc>
            </a:pPr>
            <a:r>
              <a:rPr lang="en-IN" sz="2400" b="1" dirty="0">
                <a:solidFill>
                  <a:srgbClr val="FFFF00"/>
                </a:solidFill>
                <a:latin typeface="Times New Roman" panose="02020603050405020304" pitchFamily="18" charset="0"/>
                <a:cs typeface="Times New Roman" panose="02020603050405020304" pitchFamily="18" charset="0"/>
              </a:rPr>
              <a:t>Project Title</a:t>
            </a:r>
            <a:r>
              <a:rPr lang="en-IN" sz="2400" dirty="0">
                <a:solidFill>
                  <a:srgbClr val="FFFF00"/>
                </a:solidFill>
                <a:latin typeface="Times New Roman" panose="02020603050405020304" pitchFamily="18" charset="0"/>
                <a:cs typeface="Times New Roman" panose="02020603050405020304" pitchFamily="18" charset="0"/>
              </a:rPr>
              <a:t> </a:t>
            </a:r>
            <a:r>
              <a:rPr lang="en-IN" sz="1400" dirty="0">
                <a:solidFill>
                  <a:srgbClr val="FFFF00"/>
                </a:solidFill>
                <a:latin typeface="Times New Roman" panose="02020603050405020304" pitchFamily="18" charset="0"/>
                <a:cs typeface="Times New Roman" panose="02020603050405020304" pitchFamily="18" charset="0"/>
              </a:rPr>
              <a:t> </a:t>
            </a:r>
            <a:r>
              <a:rPr lang="en-IN" sz="2400" dirty="0">
                <a:solidFill>
                  <a:srgbClr val="FFFF00"/>
                </a:solidFill>
                <a:latin typeface="Times New Roman" panose="02020603050405020304" pitchFamily="18" charset="0"/>
                <a:cs typeface="Times New Roman" panose="02020603050405020304" pitchFamily="18" charset="0"/>
              </a:rPr>
              <a:t>:</a:t>
            </a:r>
            <a:r>
              <a:rPr lang="en-IN" sz="2400" b="1" dirty="0">
                <a:solidFill>
                  <a:srgbClr val="FF0000"/>
                </a:solidFill>
              </a:rPr>
              <a:t> </a:t>
            </a:r>
            <a:r>
              <a:rPr lang="en-IN" sz="2400" b="1" dirty="0">
                <a:solidFill>
                  <a:srgbClr val="FFFF00"/>
                </a:solidFill>
              </a:rPr>
              <a:t>Visual Cryptography Based Watermarking to Detect and Localize  Image Forgery</a:t>
            </a:r>
            <a:endParaRPr lang="en-US" sz="2400" b="1" dirty="0">
              <a:solidFill>
                <a:srgbClr val="FFFF00"/>
              </a:solidFill>
              <a:latin typeface="Calibri"/>
              <a:cs typeface="Calibri"/>
            </a:endParaRPr>
          </a:p>
          <a:p>
            <a:pPr algn="ctr">
              <a:lnSpc>
                <a:spcPct val="150000"/>
              </a:lnSpc>
            </a:pPr>
            <a:endParaRPr lang="en-IN" sz="2400" b="0" i="0" dirty="0">
              <a:solidFill>
                <a:schemeClr val="bg1"/>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73984F7-E259-048A-59C3-CC993BDE18F6}"/>
              </a:ext>
            </a:extLst>
          </p:cNvPr>
          <p:cNvSpPr txBox="1"/>
          <p:nvPr/>
        </p:nvSpPr>
        <p:spPr>
          <a:xfrm>
            <a:off x="285777" y="2782669"/>
            <a:ext cx="8241998" cy="646331"/>
          </a:xfrm>
          <a:prstGeom prst="rect">
            <a:avLst/>
          </a:prstGeom>
          <a:noFill/>
        </p:spPr>
        <p:txBody>
          <a:bodyPr wrap="square">
            <a:spAutoFit/>
          </a:bodyPr>
          <a:lstStyle/>
          <a:p>
            <a:r>
              <a:rPr lang="en-IN" sz="1800" b="1" i="0" dirty="0">
                <a:effectLst/>
                <a:latin typeface="Times New Roman" panose="02020603050405020304" pitchFamily="18" charset="0"/>
                <a:cs typeface="Times New Roman" panose="02020603050405020304" pitchFamily="18" charset="0"/>
              </a:rPr>
              <a:t>SUPERVISOR</a:t>
            </a:r>
            <a:r>
              <a:rPr lang="en-IN" sz="1800" b="1" i="0" dirty="0">
                <a:solidFill>
                  <a:schemeClr val="bg1"/>
                </a:solidFill>
                <a:effectLst/>
                <a:latin typeface="Times New Roman" panose="02020603050405020304" pitchFamily="18" charset="0"/>
                <a:cs typeface="Times New Roman" panose="02020603050405020304" pitchFamily="18" charset="0"/>
              </a:rPr>
              <a:t> : </a:t>
            </a:r>
            <a:r>
              <a:rPr lang="en-IN" dirty="0">
                <a:solidFill>
                  <a:schemeClr val="bg1"/>
                </a:solidFill>
                <a:effectLst/>
                <a:latin typeface="Times New Roman" panose="02020603050405020304" pitchFamily="18" charset="0"/>
                <a:cs typeface="Times New Roman" panose="02020603050405020304" pitchFamily="18" charset="0"/>
              </a:rPr>
              <a:t>Mr. V PRASANNANJANEYA REDDYREDDY,</a:t>
            </a:r>
            <a:r>
              <a:rPr lang="en-IN" b="0" i="0" dirty="0">
                <a:solidFill>
                  <a:schemeClr val="bg1"/>
                </a:solidFill>
                <a:effectLst/>
                <a:latin typeface="Times New Roman" pitchFamily="18" charset="0"/>
                <a:ea typeface="Tahoma" panose="020B0604030504040204" pitchFamily="34" charset="0"/>
                <a:cs typeface="Times New Roman" pitchFamily="18" charset="0"/>
              </a:rPr>
              <a:t> Professor(</a:t>
            </a:r>
            <a:r>
              <a:rPr lang="en-IN" dirty="0">
                <a:solidFill>
                  <a:schemeClr val="bg1"/>
                </a:solidFill>
                <a:latin typeface="Times New Roman" pitchFamily="18" charset="0"/>
                <a:ea typeface="Tahoma" panose="020B0604030504040204" pitchFamily="34" charset="0"/>
                <a:cs typeface="Times New Roman" pitchFamily="18" charset="0"/>
              </a:rPr>
              <a:t>ECE</a:t>
            </a:r>
            <a:r>
              <a:rPr lang="en-IN" sz="1800" b="0" i="0" dirty="0">
                <a:solidFill>
                  <a:schemeClr val="bg1"/>
                </a:solidFill>
                <a:effectLst/>
                <a:latin typeface="Times New Roman" pitchFamily="18" charset="0"/>
                <a:ea typeface="Tahoma" panose="020B0604030504040204" pitchFamily="34" charset="0"/>
                <a:cs typeface="Times New Roman" pitchFamily="18" charset="0"/>
              </a:rPr>
              <a:t>)</a:t>
            </a:r>
            <a:endParaRPr lang="en-IN" sz="1800" dirty="0">
              <a:solidFill>
                <a:schemeClr val="bg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r>
              <a:rPr lang="en-IN" sz="1800" b="1" i="0" dirty="0">
                <a:solidFill>
                  <a:schemeClr val="bg1"/>
                </a:solidFill>
                <a:effectLst/>
                <a:latin typeface="Times New Roman" panose="02020603050405020304" pitchFamily="18" charset="0"/>
                <a:cs typeface="Times New Roman" panose="02020603050405020304" pitchFamily="18" charset="0"/>
              </a:rPr>
              <a:t> </a:t>
            </a:r>
            <a:endParaRPr lang="en-IN" b="1" dirty="0">
              <a:solidFill>
                <a:schemeClr val="bg1"/>
              </a:solidFill>
            </a:endParaRPr>
          </a:p>
        </p:txBody>
      </p:sp>
      <p:graphicFrame>
        <p:nvGraphicFramePr>
          <p:cNvPr id="12" name="Table 11">
            <a:extLst>
              <a:ext uri="{FF2B5EF4-FFF2-40B4-BE49-F238E27FC236}">
                <a16:creationId xmlns:a16="http://schemas.microsoft.com/office/drawing/2014/main" id="{4D4055FE-CDA6-5324-0749-67BC7DD6AEA4}"/>
              </a:ext>
            </a:extLst>
          </p:cNvPr>
          <p:cNvGraphicFramePr>
            <a:graphicFrameLocks noGrp="1"/>
          </p:cNvGraphicFramePr>
          <p:nvPr>
            <p:extLst>
              <p:ext uri="{D42A27DB-BD31-4B8C-83A1-F6EECF244321}">
                <p14:modId xmlns:p14="http://schemas.microsoft.com/office/powerpoint/2010/main" val="79968322"/>
              </p:ext>
            </p:extLst>
          </p:nvPr>
        </p:nvGraphicFramePr>
        <p:xfrm>
          <a:off x="490875" y="3557972"/>
          <a:ext cx="11067553" cy="2822280"/>
        </p:xfrm>
        <a:graphic>
          <a:graphicData uri="http://schemas.openxmlformats.org/drawingml/2006/table">
            <a:tbl>
              <a:tblPr firstRow="1">
                <a:tableStyleId>{5C22544A-7EE6-4342-B048-85BDC9FD1C3A}</a:tableStyleId>
              </a:tblPr>
              <a:tblGrid>
                <a:gridCol w="926023">
                  <a:extLst>
                    <a:ext uri="{9D8B030D-6E8A-4147-A177-3AD203B41FA5}">
                      <a16:colId xmlns:a16="http://schemas.microsoft.com/office/drawing/2014/main" val="2990746255"/>
                    </a:ext>
                  </a:extLst>
                </a:gridCol>
                <a:gridCol w="3380510">
                  <a:extLst>
                    <a:ext uri="{9D8B030D-6E8A-4147-A177-3AD203B41FA5}">
                      <a16:colId xmlns:a16="http://schemas.microsoft.com/office/drawing/2014/main" val="3416388719"/>
                    </a:ext>
                  </a:extLst>
                </a:gridCol>
                <a:gridCol w="3380510">
                  <a:extLst>
                    <a:ext uri="{9D8B030D-6E8A-4147-A177-3AD203B41FA5}">
                      <a16:colId xmlns:a16="http://schemas.microsoft.com/office/drawing/2014/main" val="4074296235"/>
                    </a:ext>
                  </a:extLst>
                </a:gridCol>
                <a:gridCol w="3380510">
                  <a:extLst>
                    <a:ext uri="{9D8B030D-6E8A-4147-A177-3AD203B41FA5}">
                      <a16:colId xmlns:a16="http://schemas.microsoft.com/office/drawing/2014/main" val="251723206"/>
                    </a:ext>
                  </a:extLst>
                </a:gridCol>
              </a:tblGrid>
              <a:tr h="705570">
                <a:tc>
                  <a:txBody>
                    <a:bodyPr/>
                    <a:lstStyle/>
                    <a:p>
                      <a:endParaRPr lang="en-IN" dirty="0"/>
                    </a:p>
                    <a:p>
                      <a:pPr algn="ctr"/>
                      <a:r>
                        <a:rPr lang="en-IN" sz="2000" dirty="0"/>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p>
                      <a:pPr algn="ctr"/>
                      <a:r>
                        <a:rPr lang="en-IN" sz="2200"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p>
                      <a:pPr algn="ctr"/>
                      <a:r>
                        <a:rPr lang="en-IN" sz="2000" dirty="0"/>
                        <a:t>Roll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p>
                      <a:pPr algn="ctr"/>
                      <a:r>
                        <a:rPr lang="en-IN" sz="2000" dirty="0"/>
                        <a:t>Branch &amp; Section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8698075"/>
                  </a:ext>
                </a:extLst>
              </a:tr>
              <a:tr h="705570">
                <a:tc>
                  <a:txBody>
                    <a:bodyPr/>
                    <a:lstStyle/>
                    <a:p>
                      <a:endParaRPr lang="en-IN" dirty="0"/>
                    </a:p>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p>
                      <a:pPr algn="ctr"/>
                      <a:r>
                        <a:rPr lang="en-IN" dirty="0"/>
                        <a:t> </a:t>
                      </a:r>
                      <a:r>
                        <a:rPr lang="en-IN" sz="1800" dirty="0">
                          <a:latin typeface="Times New Roman" panose="02020603050405020304" pitchFamily="18" charset="0"/>
                          <a:cs typeface="Times New Roman" panose="02020603050405020304" pitchFamily="18" charset="0"/>
                        </a:rPr>
                        <a:t> K.Gayathri Naga Bhanu</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p>
                      <a:pPr algn="ctr"/>
                      <a:r>
                        <a:rPr lang="en-IN" dirty="0"/>
                        <a:t>21951A0453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p>
                      <a:pPr algn="ctr"/>
                      <a:r>
                        <a:rPr lang="en-IN" dirty="0"/>
                        <a:t>ECE-A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8088133"/>
                  </a:ext>
                </a:extLst>
              </a:tr>
              <a:tr h="705570">
                <a:tc>
                  <a:txBody>
                    <a:bodyPr/>
                    <a:lstStyle/>
                    <a:p>
                      <a:endParaRPr lang="en-IN" dirty="0"/>
                    </a:p>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800" dirty="0">
                        <a:latin typeface="Times New Roman" panose="02020603050405020304" pitchFamily="18" charset="0"/>
                        <a:cs typeface="Times New Roman" panose="02020603050405020304" pitchFamily="18" charset="0"/>
                      </a:endParaRPr>
                    </a:p>
                    <a:p>
                      <a:pPr algn="ctr"/>
                      <a:r>
                        <a:rPr lang="en-IN" sz="1800" dirty="0">
                          <a:latin typeface="Times New Roman" panose="02020603050405020304" pitchFamily="18" charset="0"/>
                          <a:cs typeface="Times New Roman" panose="02020603050405020304" pitchFamily="18" charset="0"/>
                        </a:rPr>
                        <a:t>N. Harini</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p>
                      <a:pPr algn="ctr"/>
                      <a:r>
                        <a:rPr lang="en-IN" dirty="0"/>
                        <a:t>21951A0458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p>
                      <a:pPr algn="ctr"/>
                      <a:r>
                        <a:rPr lang="en-IN" dirty="0"/>
                        <a:t>ECE-A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3102233"/>
                  </a:ext>
                </a:extLst>
              </a:tr>
              <a:tr h="705570">
                <a:tc>
                  <a:txBody>
                    <a:bodyPr/>
                    <a:lstStyle/>
                    <a:p>
                      <a:endParaRPr lang="en-IN" dirty="0"/>
                    </a:p>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p>
                      <a:pPr algn="ctr"/>
                      <a:r>
                        <a:rPr lang="en-IN" sz="1800" dirty="0">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G. </a:t>
                      </a:r>
                      <a:r>
                        <a:rPr lang="en-IN" dirty="0" err="1">
                          <a:solidFill>
                            <a:schemeClr val="tx1"/>
                          </a:solidFill>
                          <a:latin typeface="Times New Roman" panose="02020603050405020304" pitchFamily="18" charset="0"/>
                          <a:cs typeface="Times New Roman" panose="02020603050405020304" pitchFamily="18" charset="0"/>
                        </a:rPr>
                        <a:t>Dineeth</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Udbhav</a:t>
                      </a:r>
                      <a:r>
                        <a:rPr lang="en-IN"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p>
                      <a:pPr algn="ctr"/>
                      <a:r>
                        <a:rPr lang="en-IN" dirty="0"/>
                        <a:t>21951A0448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p>
                      <a:pPr algn="ctr"/>
                      <a:r>
                        <a:rPr lang="en-IN" dirty="0"/>
                        <a:t>ECE-C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7891378"/>
                  </a:ext>
                </a:extLst>
              </a:tr>
            </a:tbl>
          </a:graphicData>
        </a:graphic>
      </p:graphicFrame>
    </p:spTree>
    <p:extLst>
      <p:ext uri="{BB962C8B-B14F-4D97-AF65-F5344CB8AC3E}">
        <p14:creationId xmlns:p14="http://schemas.microsoft.com/office/powerpoint/2010/main" val="501898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p:nvPr/>
        </p:nvSpPr>
        <p:spPr>
          <a:xfrm>
            <a:off x="0" y="-3"/>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5574764" y="3198342"/>
            <a:ext cx="396262" cy="1107996"/>
          </a:xfrm>
          <a:prstGeom prst="rect">
            <a:avLst/>
          </a:prstGeom>
        </p:spPr>
        <p:txBody>
          <a:bodyPr wrap="none">
            <a:spAutoFit/>
          </a:bodyPr>
          <a:lstStyle/>
          <a:p>
            <a:pPr algn="ctr"/>
            <a:r>
              <a:rPr lang="en-US" sz="6600"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IN" sz="66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sp>
        <p:nvSpPr>
          <p:cNvPr id="4" name="TextBox 3">
            <a:extLst>
              <a:ext uri="{FF2B5EF4-FFF2-40B4-BE49-F238E27FC236}">
                <a16:creationId xmlns:a16="http://schemas.microsoft.com/office/drawing/2014/main" id="{5CF20608-14BD-D625-D381-6753DF22A451}"/>
              </a:ext>
            </a:extLst>
          </p:cNvPr>
          <p:cNvSpPr txBox="1"/>
          <p:nvPr/>
        </p:nvSpPr>
        <p:spPr>
          <a:xfrm>
            <a:off x="1517250" y="2736678"/>
            <a:ext cx="10071965" cy="1569660"/>
          </a:xfrm>
          <a:prstGeom prst="rect">
            <a:avLst/>
          </a:prstGeom>
          <a:noFill/>
        </p:spPr>
        <p:txBody>
          <a:bodyPr wrap="square">
            <a:spAutoFit/>
          </a:bodyPr>
          <a:lstStyle/>
          <a:p>
            <a:r>
              <a:rPr lang="en-IN" sz="960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 name="object 2"/>
          <p:cNvSpPr/>
          <p:nvPr/>
        </p:nvSpPr>
        <p:spPr>
          <a:xfrm>
            <a:off x="0" y="21772"/>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title"/>
          </p:nvPr>
        </p:nvSpPr>
        <p:spPr>
          <a:xfrm>
            <a:off x="246350" y="169818"/>
            <a:ext cx="11360800" cy="795264"/>
          </a:xfrm>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Introduction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sp>
        <p:nvSpPr>
          <p:cNvPr id="4" name="Text Placeholder 3"/>
          <p:cNvSpPr>
            <a:spLocks noGrp="1"/>
          </p:cNvSpPr>
          <p:nvPr>
            <p:ph type="body" idx="1"/>
          </p:nvPr>
        </p:nvSpPr>
        <p:spPr>
          <a:xfrm>
            <a:off x="463737" y="1758658"/>
            <a:ext cx="10994326" cy="4304211"/>
          </a:xfrm>
        </p:spPr>
        <p:txBody>
          <a:bodyPr>
            <a:noAutofit/>
          </a:bodyPr>
          <a:lstStyle/>
          <a:p>
            <a:pPr marL="152400" indent="0" algn="just">
              <a:buNone/>
            </a:pPr>
            <a:r>
              <a:rPr lang="en-US" sz="2000" b="0" i="0" dirty="0">
                <a:solidFill>
                  <a:srgbClr val="222222"/>
                </a:solidFill>
                <a:effectLst/>
                <a:highlight>
                  <a:srgbClr val="FFFFFF"/>
                </a:highlight>
                <a:latin typeface="Arial" panose="020B0604020202020204" pitchFamily="34" charset="0"/>
              </a:rPr>
              <a:t>Nowadays, millions of images and videos are processed and transmitted by people over the internet. Images have been used heavily as evidence in law enforcement, the courts, science and medical healthcare . The availability of editing software tools makes it very easy to insert, delete, edit and modify any part of the images. Hence, it is very necessary and imperative to develop forgery detection tools to identify different kinds of malicious modifications of images . Resampling, image retouching, image copy paste and splicing are the main known modifications of digital images. Hence, image integrity authentication, digital signatures, hash codes, watermarking and cryptography are the basic tools which are used to detect and localize the forgeries in the digital images . There are two types of image authentication techniques: active  and passive . The active techniques use the watermarks embedded inside the image to check the integrity  while the passive techniques do not use any prior knowledge about the image to detect forgery .</a:t>
            </a:r>
            <a:endParaRPr lang="en-IN" sz="20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 name="object 2"/>
          <p:cNvSpPr/>
          <p:nvPr/>
        </p:nvSpPr>
        <p:spPr>
          <a:xfrm>
            <a:off x="0" y="0"/>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title"/>
          </p:nvPr>
        </p:nvSpPr>
        <p:spPr>
          <a:xfrm>
            <a:off x="246350" y="169818"/>
            <a:ext cx="11360800" cy="795264"/>
          </a:xfrm>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Abstract</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sp>
        <p:nvSpPr>
          <p:cNvPr id="4" name="Text Placeholder 3">
            <a:extLst>
              <a:ext uri="{FF2B5EF4-FFF2-40B4-BE49-F238E27FC236}">
                <a16:creationId xmlns:a16="http://schemas.microsoft.com/office/drawing/2014/main" id="{6ECC92C1-DBBD-5890-687E-DC945819643F}"/>
              </a:ext>
            </a:extLst>
          </p:cNvPr>
          <p:cNvSpPr>
            <a:spLocks noGrp="1"/>
          </p:cNvSpPr>
          <p:nvPr>
            <p:ph type="body" idx="1"/>
          </p:nvPr>
        </p:nvSpPr>
        <p:spPr>
          <a:xfrm>
            <a:off x="106799" y="1586329"/>
            <a:ext cx="11500351" cy="4555200"/>
          </a:xfrm>
        </p:spPr>
        <p:txBody>
          <a:bodyPr>
            <a:normAutofit/>
          </a:bodyPr>
          <a:lstStyle/>
          <a:p>
            <a:pPr algn="just"/>
            <a:r>
              <a:rPr kumimoji="0" lang="en-US"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The usage of images in different fields has increased dramatically, especially in medical image analysis and social media. Many risks can threaten the integrity and confidentiality of digital images transmitted through the internet. As such, the preservation of the contents of these images is of the utmost importance for sensitive healthcare systems. In this paper, the researchers propose a block-based approach to protect the integrity of digital images by detecting and localizing forgeries. It employs a visual cryptography-based watermarking approach to provide the capabilities of forgery detection and localization. In this watermarking scheme, features and key and secret shares are generated.</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 name="object 2"/>
          <p:cNvSpPr/>
          <p:nvPr/>
        </p:nvSpPr>
        <p:spPr>
          <a:xfrm>
            <a:off x="0" y="0"/>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title"/>
          </p:nvPr>
        </p:nvSpPr>
        <p:spPr>
          <a:xfrm>
            <a:off x="246350" y="169818"/>
            <a:ext cx="11360800" cy="795264"/>
          </a:xfrm>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Problem Statement</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sp>
        <p:nvSpPr>
          <p:cNvPr id="18" name="TextBox 17">
            <a:extLst>
              <a:ext uri="{FF2B5EF4-FFF2-40B4-BE49-F238E27FC236}">
                <a16:creationId xmlns:a16="http://schemas.microsoft.com/office/drawing/2014/main" id="{507FF524-9844-0EEB-7D3B-FE04B79CE9DB}"/>
              </a:ext>
            </a:extLst>
          </p:cNvPr>
          <p:cNvSpPr txBox="1"/>
          <p:nvPr/>
        </p:nvSpPr>
        <p:spPr>
          <a:xfrm>
            <a:off x="328774" y="1527786"/>
            <a:ext cx="11534451" cy="3477875"/>
          </a:xfrm>
          <a:prstGeom prst="rect">
            <a:avLst/>
          </a:prstGeom>
          <a:noFill/>
        </p:spPr>
        <p:txBody>
          <a:bodyPr wrap="square">
            <a:spAutoFit/>
          </a:bodyPr>
          <a:lstStyle/>
          <a:p>
            <a:pPr marL="342900" indent="-342900" algn="just">
              <a:buFont typeface="Arial" panose="020B0604020202020204" pitchFamily="34" charset="0"/>
              <a:buChar char="•"/>
            </a:pPr>
            <a:r>
              <a:rPr lang="en-US" sz="2000" dirty="0"/>
              <a:t>Digital images are ubiquitous in today's digital landscape, often serving as crucial evidence in various domains such as forensics, journalism, and authentication. However, the ease of access to sophisticated image editing tools has led to a surge in image forgery incidents, where the integrity and authenticity of digital images are compromised. Detecting and localizing such forgeries pose significant challenges due to the ever-evolving nature of forgery techniques and the potential for subtle alterations that evade detection.</a:t>
            </a:r>
          </a:p>
          <a:p>
            <a:pPr algn="just"/>
            <a:endParaRPr lang="en-US" sz="2000" dirty="0"/>
          </a:p>
          <a:p>
            <a:pPr marL="342900" indent="-342900" algn="just">
              <a:buFont typeface="Arial" panose="020B0604020202020204" pitchFamily="34" charset="0"/>
              <a:buChar char="•"/>
            </a:pPr>
            <a:r>
              <a:rPr lang="en-US" sz="2000" dirty="0"/>
              <a:t>Existing methods for image forgery detection often rely on digital watermarking techniques, which embed invisible or semi-visible marks within the image to identify tampered regions. However, these methods face limitations in robustness and security, as attackers continuously develop sophisticated strategies to remove or alter watermarks without detection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2531d86f6cc_0_153"/>
          <p:cNvSpPr txBox="1">
            <a:spLocks noGrp="1"/>
          </p:cNvSpPr>
          <p:nvPr>
            <p:ph type="title"/>
          </p:nvPr>
        </p:nvSpPr>
        <p:spPr>
          <a:xfrm>
            <a:off x="0" y="0"/>
            <a:ext cx="10910400" cy="1091200"/>
          </a:xfrm>
          <a:prstGeom prst="rect">
            <a:avLst/>
          </a:prstGeom>
          <a:solidFill>
            <a:srgbClr val="2F71A2"/>
          </a:solidFill>
        </p:spPr>
        <p:txBody>
          <a:bodyPr spcFirstLastPara="1" vert="horz" wrap="square" lIns="121900" tIns="121900" rIns="121900" bIns="121900" rtlCol="0" anchor="t" anchorCtr="0">
            <a:normAutofit/>
          </a:bodyPr>
          <a:lstStyle/>
          <a:p>
            <a:r>
              <a:rPr lang="en-IN" sz="3600" b="1" dirty="0">
                <a:solidFill>
                  <a:schemeClr val="bg1"/>
                </a:solidFill>
                <a:latin typeface="Times New Roman" panose="02020603050405020304" pitchFamily="18" charset="0"/>
                <a:cs typeface="Times New Roman" panose="02020603050405020304" pitchFamily="18" charset="0"/>
              </a:rPr>
              <a:t>Objectives:</a:t>
            </a:r>
            <a:endParaRPr sz="3600" b="1" dirty="0">
              <a:solidFill>
                <a:schemeClr val="bg1"/>
              </a:solidFill>
              <a:latin typeface="Times New Roman" panose="02020603050405020304" pitchFamily="18" charset="0"/>
              <a:cs typeface="Times New Roman" panose="02020603050405020304" pitchFamily="18" charset="0"/>
            </a:endParaRPr>
          </a:p>
        </p:txBody>
      </p:sp>
      <p:sp>
        <p:nvSpPr>
          <p:cNvPr id="6" name="object 2"/>
          <p:cNvSpPr/>
          <p:nvPr/>
        </p:nvSpPr>
        <p:spPr>
          <a:xfrm>
            <a:off x="0" y="-3"/>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337529" y="239877"/>
            <a:ext cx="2379177" cy="707886"/>
          </a:xfrm>
          <a:prstGeom prst="rect">
            <a:avLst/>
          </a:prstGeom>
        </p:spPr>
        <p:txBody>
          <a:bodyPr wrap="none">
            <a:spAutoFit/>
          </a:bodyPr>
          <a:lstStyle/>
          <a:p>
            <a:r>
              <a:rPr lang="en-IN" sz="4000" dirty="0">
                <a:solidFill>
                  <a:schemeClr val="bg1"/>
                </a:solidFill>
                <a:latin typeface="Times New Roman" panose="02020603050405020304" pitchFamily="18" charset="0"/>
                <a:cs typeface="Times New Roman" panose="02020603050405020304" pitchFamily="18" charset="0"/>
              </a:rPr>
              <a:t>Objectives</a:t>
            </a:r>
            <a:endParaRPr lang="en-US" sz="4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sp>
        <p:nvSpPr>
          <p:cNvPr id="5" name="Text Placeholder 4">
            <a:extLst>
              <a:ext uri="{FF2B5EF4-FFF2-40B4-BE49-F238E27FC236}">
                <a16:creationId xmlns:a16="http://schemas.microsoft.com/office/drawing/2014/main" id="{510B9D3D-2C4C-E8A2-429D-F38306318950}"/>
              </a:ext>
            </a:extLst>
          </p:cNvPr>
          <p:cNvSpPr>
            <a:spLocks noGrp="1"/>
          </p:cNvSpPr>
          <p:nvPr>
            <p:ph type="body" idx="1"/>
          </p:nvPr>
        </p:nvSpPr>
        <p:spPr>
          <a:xfrm>
            <a:off x="337529" y="1331077"/>
            <a:ext cx="11360800" cy="4665384"/>
          </a:xfrm>
        </p:spPr>
        <p:txBody>
          <a:bodyPr>
            <a:noAutofit/>
          </a:bodyPr>
          <a:lstStyle/>
          <a:p>
            <a:pPr algn="just"/>
            <a:r>
              <a:rPr lang="en-US" sz="2000" dirty="0"/>
              <a:t>Develop a comprehensive understanding of existing image forgery detection techniques, including digital watermarking methods and their limitations.</a:t>
            </a:r>
          </a:p>
          <a:p>
            <a:pPr algn="just"/>
            <a:endParaRPr lang="en-US" sz="2000" dirty="0"/>
          </a:p>
          <a:p>
            <a:pPr algn="just"/>
            <a:r>
              <a:rPr lang="en-US" sz="2000" dirty="0"/>
              <a:t>Develop a comprehensive understanding of existing image forgery detection techniques, including digital watermarking methods and their limitations.</a:t>
            </a:r>
          </a:p>
          <a:p>
            <a:pPr algn="just"/>
            <a:endParaRPr lang="en-US" sz="2000" dirty="0"/>
          </a:p>
          <a:p>
            <a:pPr algn="just"/>
            <a:r>
              <a:rPr lang="en-US" sz="2000" dirty="0"/>
              <a:t>Design and implement a novel visual cryptography-based watermarking algorithm capable of embedding authentication information into digital images without perceptible degradation in quality.</a:t>
            </a:r>
          </a:p>
          <a:p>
            <a:pPr algn="just"/>
            <a:endParaRPr lang="en-US" sz="2000" dirty="0"/>
          </a:p>
          <a:p>
            <a:pPr algn="just"/>
            <a:r>
              <a:rPr lang="en-US" sz="2000" dirty="0"/>
              <a:t>Evaluate the robustness of the proposed watermarking approach against common forgery attacks, including copy-move, splicing, and tampering with compression.</a:t>
            </a:r>
          </a:p>
          <a:p>
            <a:pPr algn="just"/>
            <a:endParaRPr lang="en-US" sz="2000" dirty="0"/>
          </a:p>
          <a:p>
            <a:pPr algn="just"/>
            <a:r>
              <a:rPr lang="en-US" sz="2000" dirty="0"/>
              <a:t>Develop algorithms and methodologies for accurately detecting and localizing forged regions within watermarked images, utilizing the embedded watermark as a hidden authentication signal.</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0A70D5-E44D-7C40-48CD-652E80BE872D}"/>
              </a:ext>
            </a:extLst>
          </p:cNvPr>
          <p:cNvPicPr>
            <a:picLocks noChangeAspect="1"/>
          </p:cNvPicPr>
          <p:nvPr/>
        </p:nvPicPr>
        <p:blipFill>
          <a:blip r:embed="rId2"/>
          <a:stretch>
            <a:fillRect/>
          </a:stretch>
        </p:blipFill>
        <p:spPr>
          <a:xfrm>
            <a:off x="3035543" y="1987171"/>
            <a:ext cx="6120914" cy="2883658"/>
          </a:xfrm>
          <a:prstGeom prst="rect">
            <a:avLst/>
          </a:prstGeom>
        </p:spPr>
      </p:pic>
      <p:sp>
        <p:nvSpPr>
          <p:cNvPr id="6" name="TextBox 5">
            <a:extLst>
              <a:ext uri="{FF2B5EF4-FFF2-40B4-BE49-F238E27FC236}">
                <a16:creationId xmlns:a16="http://schemas.microsoft.com/office/drawing/2014/main" id="{3F811AF8-DDD5-3C6C-77C3-C3F5520E9CDB}"/>
              </a:ext>
            </a:extLst>
          </p:cNvPr>
          <p:cNvSpPr txBox="1"/>
          <p:nvPr/>
        </p:nvSpPr>
        <p:spPr>
          <a:xfrm>
            <a:off x="3062133" y="5218500"/>
            <a:ext cx="6094324" cy="646331"/>
          </a:xfrm>
          <a:prstGeom prst="rect">
            <a:avLst/>
          </a:prstGeom>
          <a:noFill/>
        </p:spPr>
        <p:txBody>
          <a:bodyPr wrap="square">
            <a:spAutoFit/>
          </a:bodyPr>
          <a:lstStyle/>
          <a:p>
            <a:pPr marL="462280" marR="283210" algn="ctr">
              <a:spcBef>
                <a:spcPts val="450"/>
              </a:spcBef>
              <a:spcAft>
                <a:spcPts val="0"/>
              </a:spcAft>
            </a:pPr>
            <a:r>
              <a:rPr lang="en-US" sz="1800" b="1" dirty="0">
                <a:effectLst/>
                <a:latin typeface="Times New Roman" panose="02020603050405020304" pitchFamily="18" charset="0"/>
                <a:ea typeface="Times New Roman" panose="02020603050405020304" pitchFamily="18" charset="0"/>
              </a:rPr>
              <a:t>Fig:</a:t>
            </a:r>
            <a:r>
              <a:rPr lang="en-US" sz="1800" b="1" spc="-55" dirty="0">
                <a:effectLst/>
                <a:latin typeface="Times New Roman" panose="02020603050405020304" pitchFamily="18" charset="0"/>
                <a:ea typeface="Times New Roman" panose="02020603050405020304" pitchFamily="18" charset="0"/>
              </a:rPr>
              <a:t> 1</a:t>
            </a:r>
            <a:r>
              <a:rPr lang="en-US" sz="1800" dirty="0">
                <a:effectLst/>
                <a:latin typeface="Times New Roman" panose="02020603050405020304" pitchFamily="18" charset="0"/>
                <a:ea typeface="Times New Roman" panose="02020603050405020304" pitchFamily="18" charset="0"/>
              </a:rPr>
              <a:t> Block diagram of the proposed method:  Shares construction phase</a:t>
            </a:r>
            <a:endParaRPr lang="en-IN" sz="18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C90E1EE6-479C-3109-B7D5-31DE9B1B30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sp>
        <p:nvSpPr>
          <p:cNvPr id="3" name="object 2">
            <a:extLst>
              <a:ext uri="{FF2B5EF4-FFF2-40B4-BE49-F238E27FC236}">
                <a16:creationId xmlns:a16="http://schemas.microsoft.com/office/drawing/2014/main" id="{DF82BB88-3529-29BD-6345-8DF7989FA721}"/>
              </a:ext>
            </a:extLst>
          </p:cNvPr>
          <p:cNvSpPr/>
          <p:nvPr/>
        </p:nvSpPr>
        <p:spPr>
          <a:xfrm>
            <a:off x="0" y="0"/>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4032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E3E70C-051B-E13B-2A05-B308222457AD}"/>
              </a:ext>
            </a:extLst>
          </p:cNvPr>
          <p:cNvPicPr>
            <a:picLocks noChangeAspect="1"/>
          </p:cNvPicPr>
          <p:nvPr/>
        </p:nvPicPr>
        <p:blipFill>
          <a:blip r:embed="rId2"/>
          <a:stretch>
            <a:fillRect/>
          </a:stretch>
        </p:blipFill>
        <p:spPr>
          <a:xfrm>
            <a:off x="3035543" y="1910180"/>
            <a:ext cx="6120914" cy="3993226"/>
          </a:xfrm>
          <a:prstGeom prst="rect">
            <a:avLst/>
          </a:prstGeom>
        </p:spPr>
      </p:pic>
      <p:sp>
        <p:nvSpPr>
          <p:cNvPr id="4" name="TextBox 3">
            <a:extLst>
              <a:ext uri="{FF2B5EF4-FFF2-40B4-BE49-F238E27FC236}">
                <a16:creationId xmlns:a16="http://schemas.microsoft.com/office/drawing/2014/main" id="{BAE0A65F-A111-F918-9455-B64AA62CE7FC}"/>
              </a:ext>
            </a:extLst>
          </p:cNvPr>
          <p:cNvSpPr txBox="1"/>
          <p:nvPr/>
        </p:nvSpPr>
        <p:spPr>
          <a:xfrm>
            <a:off x="3035543" y="5903406"/>
            <a:ext cx="6094324" cy="369332"/>
          </a:xfrm>
          <a:prstGeom prst="rect">
            <a:avLst/>
          </a:prstGeom>
          <a:noFill/>
        </p:spPr>
        <p:txBody>
          <a:bodyPr wrap="square">
            <a:spAutoFit/>
          </a:bodyPr>
          <a:lstStyle/>
          <a:p>
            <a:pPr marL="462280" marR="283210" algn="ctr">
              <a:spcBef>
                <a:spcPts val="450"/>
              </a:spcBef>
              <a:spcAft>
                <a:spcPts val="0"/>
              </a:spcAft>
            </a:pPr>
            <a:r>
              <a:rPr lang="en-US" sz="1800" b="1" dirty="0">
                <a:effectLst/>
                <a:latin typeface="Times New Roman" panose="02020603050405020304" pitchFamily="18" charset="0"/>
                <a:ea typeface="Times New Roman" panose="02020603050405020304" pitchFamily="18" charset="0"/>
              </a:rPr>
              <a:t>Fig:</a:t>
            </a:r>
            <a:r>
              <a:rPr lang="en-US" sz="1800" b="1" spc="-55" dirty="0">
                <a:effectLst/>
                <a:latin typeface="Times New Roman" panose="02020603050405020304" pitchFamily="18" charset="0"/>
                <a:ea typeface="Times New Roman" panose="02020603050405020304" pitchFamily="18" charset="0"/>
              </a:rPr>
              <a:t> 2 </a:t>
            </a:r>
            <a:r>
              <a:rPr lang="en-US" sz="1800" dirty="0">
                <a:effectLst/>
                <a:latin typeface="Times New Roman" panose="02020603050405020304" pitchFamily="18" charset="0"/>
                <a:ea typeface="Times New Roman" panose="02020603050405020304" pitchFamily="18" charset="0"/>
              </a:rPr>
              <a:t>Image forgery verification</a:t>
            </a:r>
            <a:endParaRPr lang="en-IN" sz="18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0D75597C-43E2-F979-0C08-F9EF0FF90A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sp>
        <p:nvSpPr>
          <p:cNvPr id="5" name="object 2">
            <a:extLst>
              <a:ext uri="{FF2B5EF4-FFF2-40B4-BE49-F238E27FC236}">
                <a16:creationId xmlns:a16="http://schemas.microsoft.com/office/drawing/2014/main" id="{8FF8748A-C17A-2FD9-35C3-FF2B4EAD6752}"/>
              </a:ext>
            </a:extLst>
          </p:cNvPr>
          <p:cNvSpPr/>
          <p:nvPr/>
        </p:nvSpPr>
        <p:spPr>
          <a:xfrm>
            <a:off x="0" y="0"/>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1671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3080E2-E4D8-E65F-4FCF-718A3E490F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sp>
        <p:nvSpPr>
          <p:cNvPr id="3" name="object 2">
            <a:extLst>
              <a:ext uri="{FF2B5EF4-FFF2-40B4-BE49-F238E27FC236}">
                <a16:creationId xmlns:a16="http://schemas.microsoft.com/office/drawing/2014/main" id="{5E3F9C4B-EFF1-E59C-62AA-BDE25396D387}"/>
              </a:ext>
            </a:extLst>
          </p:cNvPr>
          <p:cNvSpPr/>
          <p:nvPr/>
        </p:nvSpPr>
        <p:spPr>
          <a:xfrm>
            <a:off x="0" y="0"/>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A5DEB7F-76EA-CADF-F3A3-E2C09EF071B2}"/>
              </a:ext>
            </a:extLst>
          </p:cNvPr>
          <p:cNvSpPr/>
          <p:nvPr/>
        </p:nvSpPr>
        <p:spPr>
          <a:xfrm>
            <a:off x="337529" y="239877"/>
            <a:ext cx="1696298" cy="707886"/>
          </a:xfrm>
          <a:prstGeom prst="rect">
            <a:avLst/>
          </a:prstGeom>
        </p:spPr>
        <p:txBody>
          <a:bodyPr wrap="none">
            <a:spAutoFit/>
          </a:bodyPr>
          <a:lstStyle/>
          <a:p>
            <a:r>
              <a:rPr lang="en-IN" sz="4000" dirty="0">
                <a:solidFill>
                  <a:schemeClr val="bg1"/>
                </a:solidFill>
                <a:latin typeface="Times New Roman" panose="02020603050405020304" pitchFamily="18" charset="0"/>
                <a:cs typeface="Times New Roman" panose="02020603050405020304" pitchFamily="18" charset="0"/>
              </a:rPr>
              <a:t>Results</a:t>
            </a:r>
            <a:endParaRPr lang="en-US" sz="4000" dirty="0"/>
          </a:p>
        </p:txBody>
      </p:sp>
      <p:pic>
        <p:nvPicPr>
          <p:cNvPr id="6" name="Picture 5">
            <a:extLst>
              <a:ext uri="{FF2B5EF4-FFF2-40B4-BE49-F238E27FC236}">
                <a16:creationId xmlns:a16="http://schemas.microsoft.com/office/drawing/2014/main" id="{33B2621C-A109-1CE1-DB11-39B2013783B5}"/>
              </a:ext>
            </a:extLst>
          </p:cNvPr>
          <p:cNvPicPr>
            <a:picLocks noChangeAspect="1"/>
          </p:cNvPicPr>
          <p:nvPr/>
        </p:nvPicPr>
        <p:blipFill>
          <a:blip r:embed="rId3"/>
          <a:stretch>
            <a:fillRect/>
          </a:stretch>
        </p:blipFill>
        <p:spPr>
          <a:xfrm>
            <a:off x="6830630" y="2496960"/>
            <a:ext cx="4898656" cy="3211825"/>
          </a:xfrm>
          <a:prstGeom prst="rect">
            <a:avLst/>
          </a:prstGeom>
        </p:spPr>
      </p:pic>
      <p:pic>
        <p:nvPicPr>
          <p:cNvPr id="10" name="Picture 9">
            <a:extLst>
              <a:ext uri="{FF2B5EF4-FFF2-40B4-BE49-F238E27FC236}">
                <a16:creationId xmlns:a16="http://schemas.microsoft.com/office/drawing/2014/main" id="{98A12E75-6D84-13D0-0304-1D33C33C0C70}"/>
              </a:ext>
            </a:extLst>
          </p:cNvPr>
          <p:cNvPicPr>
            <a:picLocks noChangeAspect="1"/>
          </p:cNvPicPr>
          <p:nvPr/>
        </p:nvPicPr>
        <p:blipFill>
          <a:blip r:embed="rId4"/>
          <a:stretch>
            <a:fillRect/>
          </a:stretch>
        </p:blipFill>
        <p:spPr>
          <a:xfrm>
            <a:off x="983496" y="1869049"/>
            <a:ext cx="1097280" cy="2438400"/>
          </a:xfrm>
          <a:prstGeom prst="rect">
            <a:avLst/>
          </a:prstGeom>
        </p:spPr>
      </p:pic>
      <p:pic>
        <p:nvPicPr>
          <p:cNvPr id="12" name="Picture 11">
            <a:extLst>
              <a:ext uri="{FF2B5EF4-FFF2-40B4-BE49-F238E27FC236}">
                <a16:creationId xmlns:a16="http://schemas.microsoft.com/office/drawing/2014/main" id="{E29A4653-DFC3-D961-E495-B0AC12D1E715}"/>
              </a:ext>
            </a:extLst>
          </p:cNvPr>
          <p:cNvPicPr>
            <a:picLocks noChangeAspect="1"/>
          </p:cNvPicPr>
          <p:nvPr/>
        </p:nvPicPr>
        <p:blipFill>
          <a:blip r:embed="rId5"/>
          <a:stretch>
            <a:fillRect/>
          </a:stretch>
        </p:blipFill>
        <p:spPr>
          <a:xfrm>
            <a:off x="3848113" y="1834255"/>
            <a:ext cx="2073716" cy="2073716"/>
          </a:xfrm>
          <a:prstGeom prst="rect">
            <a:avLst/>
          </a:prstGeom>
        </p:spPr>
      </p:pic>
      <p:pic>
        <p:nvPicPr>
          <p:cNvPr id="14" name="Picture 13">
            <a:extLst>
              <a:ext uri="{FF2B5EF4-FFF2-40B4-BE49-F238E27FC236}">
                <a16:creationId xmlns:a16="http://schemas.microsoft.com/office/drawing/2014/main" id="{1CACDE21-E2D7-C4B2-5F37-25C428F7A8C6}"/>
              </a:ext>
            </a:extLst>
          </p:cNvPr>
          <p:cNvPicPr>
            <a:picLocks noChangeAspect="1"/>
          </p:cNvPicPr>
          <p:nvPr/>
        </p:nvPicPr>
        <p:blipFill>
          <a:blip r:embed="rId6"/>
          <a:stretch>
            <a:fillRect/>
          </a:stretch>
        </p:blipFill>
        <p:spPr>
          <a:xfrm>
            <a:off x="3848113" y="4482385"/>
            <a:ext cx="2125243" cy="2125243"/>
          </a:xfrm>
          <a:prstGeom prst="rect">
            <a:avLst/>
          </a:prstGeom>
        </p:spPr>
      </p:pic>
      <p:pic>
        <p:nvPicPr>
          <p:cNvPr id="16" name="Picture 15">
            <a:extLst>
              <a:ext uri="{FF2B5EF4-FFF2-40B4-BE49-F238E27FC236}">
                <a16:creationId xmlns:a16="http://schemas.microsoft.com/office/drawing/2014/main" id="{C92F39C5-CDB2-AE8F-ECF1-8FA511698D5B}"/>
              </a:ext>
            </a:extLst>
          </p:cNvPr>
          <p:cNvPicPr>
            <a:picLocks noChangeAspect="1"/>
          </p:cNvPicPr>
          <p:nvPr/>
        </p:nvPicPr>
        <p:blipFill>
          <a:blip r:embed="rId7"/>
          <a:stretch>
            <a:fillRect/>
          </a:stretch>
        </p:blipFill>
        <p:spPr>
          <a:xfrm>
            <a:off x="966371" y="4734504"/>
            <a:ext cx="1790700" cy="1790700"/>
          </a:xfrm>
          <a:prstGeom prst="rect">
            <a:avLst/>
          </a:prstGeom>
        </p:spPr>
      </p:pic>
      <p:sp>
        <p:nvSpPr>
          <p:cNvPr id="17" name="TextBox 16">
            <a:extLst>
              <a:ext uri="{FF2B5EF4-FFF2-40B4-BE49-F238E27FC236}">
                <a16:creationId xmlns:a16="http://schemas.microsoft.com/office/drawing/2014/main" id="{77065F9B-1F47-D695-FBCF-2DED7F50FD23}"/>
              </a:ext>
            </a:extLst>
          </p:cNvPr>
          <p:cNvSpPr txBox="1"/>
          <p:nvPr/>
        </p:nvSpPr>
        <p:spPr>
          <a:xfrm>
            <a:off x="243127" y="1372306"/>
            <a:ext cx="1790700" cy="369332"/>
          </a:xfrm>
          <a:prstGeom prst="rect">
            <a:avLst/>
          </a:prstGeom>
          <a:noFill/>
        </p:spPr>
        <p:txBody>
          <a:bodyPr wrap="square" rtlCol="0">
            <a:spAutoFit/>
          </a:bodyPr>
          <a:lstStyle/>
          <a:p>
            <a:r>
              <a:rPr lang="en-IN" dirty="0"/>
              <a:t>Original image:</a:t>
            </a:r>
          </a:p>
        </p:txBody>
      </p:sp>
      <p:sp>
        <p:nvSpPr>
          <p:cNvPr id="18" name="TextBox 17">
            <a:extLst>
              <a:ext uri="{FF2B5EF4-FFF2-40B4-BE49-F238E27FC236}">
                <a16:creationId xmlns:a16="http://schemas.microsoft.com/office/drawing/2014/main" id="{13CAF698-050A-ED48-4BCE-5DB03D394F0C}"/>
              </a:ext>
            </a:extLst>
          </p:cNvPr>
          <p:cNvSpPr txBox="1"/>
          <p:nvPr/>
        </p:nvSpPr>
        <p:spPr>
          <a:xfrm>
            <a:off x="243127" y="4365172"/>
            <a:ext cx="2217044" cy="369332"/>
          </a:xfrm>
          <a:prstGeom prst="rect">
            <a:avLst/>
          </a:prstGeom>
          <a:noFill/>
        </p:spPr>
        <p:txBody>
          <a:bodyPr wrap="square" rtlCol="0">
            <a:spAutoFit/>
          </a:bodyPr>
          <a:lstStyle/>
          <a:p>
            <a:r>
              <a:rPr lang="en-IN" dirty="0"/>
              <a:t>Watermark image:</a:t>
            </a:r>
          </a:p>
        </p:txBody>
      </p:sp>
      <p:sp>
        <p:nvSpPr>
          <p:cNvPr id="19" name="TextBox 18">
            <a:extLst>
              <a:ext uri="{FF2B5EF4-FFF2-40B4-BE49-F238E27FC236}">
                <a16:creationId xmlns:a16="http://schemas.microsoft.com/office/drawing/2014/main" id="{35BD33CD-D2C4-6D83-0DF6-ED04E05AFC4D}"/>
              </a:ext>
            </a:extLst>
          </p:cNvPr>
          <p:cNvSpPr txBox="1"/>
          <p:nvPr/>
        </p:nvSpPr>
        <p:spPr>
          <a:xfrm>
            <a:off x="3206024" y="1372306"/>
            <a:ext cx="2155205" cy="369332"/>
          </a:xfrm>
          <a:prstGeom prst="rect">
            <a:avLst/>
          </a:prstGeom>
          <a:noFill/>
        </p:spPr>
        <p:txBody>
          <a:bodyPr wrap="none" rtlCol="0">
            <a:spAutoFit/>
          </a:bodyPr>
          <a:lstStyle/>
          <a:p>
            <a:r>
              <a:rPr lang="en-IN" dirty="0"/>
              <a:t>Watermarked image:</a:t>
            </a:r>
          </a:p>
        </p:txBody>
      </p:sp>
      <p:sp>
        <p:nvSpPr>
          <p:cNvPr id="20" name="TextBox 19">
            <a:extLst>
              <a:ext uri="{FF2B5EF4-FFF2-40B4-BE49-F238E27FC236}">
                <a16:creationId xmlns:a16="http://schemas.microsoft.com/office/drawing/2014/main" id="{B989515D-8B9C-4E20-959F-918BBDC5DE43}"/>
              </a:ext>
            </a:extLst>
          </p:cNvPr>
          <p:cNvSpPr txBox="1"/>
          <p:nvPr/>
        </p:nvSpPr>
        <p:spPr>
          <a:xfrm>
            <a:off x="3560353" y="4102873"/>
            <a:ext cx="1790700" cy="369332"/>
          </a:xfrm>
          <a:prstGeom prst="rect">
            <a:avLst/>
          </a:prstGeom>
          <a:noFill/>
        </p:spPr>
        <p:txBody>
          <a:bodyPr wrap="square" rtlCol="0">
            <a:spAutoFit/>
          </a:bodyPr>
          <a:lstStyle/>
          <a:p>
            <a:r>
              <a:rPr lang="en-IN" dirty="0"/>
              <a:t>Forged  image:</a:t>
            </a:r>
          </a:p>
        </p:txBody>
      </p:sp>
      <p:sp>
        <p:nvSpPr>
          <p:cNvPr id="21" name="TextBox 20">
            <a:extLst>
              <a:ext uri="{FF2B5EF4-FFF2-40B4-BE49-F238E27FC236}">
                <a16:creationId xmlns:a16="http://schemas.microsoft.com/office/drawing/2014/main" id="{7C3EF88F-8CEA-1816-87F0-AD723A708C98}"/>
              </a:ext>
            </a:extLst>
          </p:cNvPr>
          <p:cNvSpPr txBox="1"/>
          <p:nvPr/>
        </p:nvSpPr>
        <p:spPr>
          <a:xfrm>
            <a:off x="6830630" y="2050762"/>
            <a:ext cx="1790700" cy="369332"/>
          </a:xfrm>
          <a:prstGeom prst="rect">
            <a:avLst/>
          </a:prstGeom>
          <a:noFill/>
        </p:spPr>
        <p:txBody>
          <a:bodyPr wrap="square" rtlCol="0">
            <a:spAutoFit/>
          </a:bodyPr>
          <a:lstStyle/>
          <a:p>
            <a:r>
              <a:rPr lang="en-IN" dirty="0"/>
              <a:t>Final result:</a:t>
            </a:r>
          </a:p>
        </p:txBody>
      </p:sp>
    </p:spTree>
    <p:extLst>
      <p:ext uri="{BB962C8B-B14F-4D97-AF65-F5344CB8AC3E}">
        <p14:creationId xmlns:p14="http://schemas.microsoft.com/office/powerpoint/2010/main" val="2491533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2546067-765F-AF00-B73E-D3ACA97E2C1F}"/>
              </a:ext>
            </a:extLst>
          </p:cNvPr>
          <p:cNvSpPr/>
          <p:nvPr/>
        </p:nvSpPr>
        <p:spPr>
          <a:xfrm>
            <a:off x="0" y="0"/>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0AB5879-A898-4F5D-B472-2962CE999D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sp>
        <p:nvSpPr>
          <p:cNvPr id="5" name="TextBox 4">
            <a:extLst>
              <a:ext uri="{FF2B5EF4-FFF2-40B4-BE49-F238E27FC236}">
                <a16:creationId xmlns:a16="http://schemas.microsoft.com/office/drawing/2014/main" id="{D108AB8B-6940-C7A1-FCCC-41C98B4A8A3D}"/>
              </a:ext>
            </a:extLst>
          </p:cNvPr>
          <p:cNvSpPr txBox="1"/>
          <p:nvPr/>
        </p:nvSpPr>
        <p:spPr>
          <a:xfrm>
            <a:off x="974272" y="1590210"/>
            <a:ext cx="9933214" cy="4893647"/>
          </a:xfrm>
          <a:prstGeom prst="rect">
            <a:avLst/>
          </a:prstGeom>
          <a:noFill/>
        </p:spPr>
        <p:txBody>
          <a:bodyPr wrap="square">
            <a:spAutoFit/>
          </a:bodyPr>
          <a:lstStyle/>
          <a:p>
            <a:r>
              <a:rPr lang="en-US" sz="2400" dirty="0"/>
              <a:t>Interpretation of the results:</a:t>
            </a:r>
          </a:p>
          <a:p>
            <a:endParaRPr lang="en-US" sz="2400" dirty="0"/>
          </a:p>
          <a:p>
            <a:pPr>
              <a:buFont typeface="Arial" panose="020B0604020202020204" pitchFamily="34" charset="0"/>
              <a:buChar char="•"/>
            </a:pPr>
            <a:r>
              <a:rPr lang="en-US" sz="2400" b="1" dirty="0"/>
              <a:t>PSNR (Peak Signal-to-Noise Ratio): 51.44 dB</a:t>
            </a:r>
            <a:r>
              <a:rPr lang="en-US" sz="2400" dirty="0"/>
              <a:t> – This is a high value, suggesting that the changes between the original and the forged image are minimal and almost unnoticeable to the human eye.</a:t>
            </a:r>
          </a:p>
          <a:p>
            <a:pPr>
              <a:buFont typeface="Arial" panose="020B0604020202020204" pitchFamily="34" charset="0"/>
              <a:buChar char="•"/>
            </a:pPr>
            <a:endParaRPr lang="en-US" sz="2400" dirty="0"/>
          </a:p>
          <a:p>
            <a:pPr>
              <a:buFont typeface="Arial" panose="020B0604020202020204" pitchFamily="34" charset="0"/>
              <a:buChar char="•"/>
            </a:pPr>
            <a:r>
              <a:rPr lang="en-US" sz="2400" b="1" dirty="0"/>
              <a:t>SSIM (Structural Similarity Index): 0.9988</a:t>
            </a:r>
            <a:r>
              <a:rPr lang="en-US" sz="2400" dirty="0"/>
              <a:t> – The SSIM is very close to 1, indicating that the structure of the image has been well preserved, despite the forgery.</a:t>
            </a:r>
          </a:p>
          <a:p>
            <a:pPr>
              <a:buFont typeface="Arial" panose="020B0604020202020204" pitchFamily="34" charset="0"/>
              <a:buChar char="•"/>
            </a:pPr>
            <a:endParaRPr lang="en-US" sz="2400" dirty="0"/>
          </a:p>
          <a:p>
            <a:pPr>
              <a:buFont typeface="Arial" panose="020B0604020202020204" pitchFamily="34" charset="0"/>
              <a:buChar char="•"/>
            </a:pPr>
            <a:r>
              <a:rPr lang="en-US" sz="2400" b="1" dirty="0"/>
              <a:t>BER (Bit Error Rate): 0.1148</a:t>
            </a:r>
            <a:r>
              <a:rPr lang="en-US" sz="2400" dirty="0"/>
              <a:t> – This relatively low value implies fewer bit-level errors between the original and the watermarked image compared to the first case, where BER was significantly higher.</a:t>
            </a:r>
          </a:p>
        </p:txBody>
      </p:sp>
    </p:spTree>
    <p:extLst>
      <p:ext uri="{BB962C8B-B14F-4D97-AF65-F5344CB8AC3E}">
        <p14:creationId xmlns:p14="http://schemas.microsoft.com/office/powerpoint/2010/main" val="3375540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760</Words>
  <Application>Microsoft Office PowerPoint</Application>
  <PresentationFormat>Widescreen</PresentationFormat>
  <Paragraphs>74</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Introduction</vt:lpstr>
      <vt:lpstr>Abstract</vt:lpstr>
      <vt:lpstr>Problem Statement</vt:lpstr>
      <vt:lpstr>Objectives: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Pragna Kummamuru</dc:creator>
  <cp:lastModifiedBy>Harini Nenjanthangal</cp:lastModifiedBy>
  <cp:revision>91</cp:revision>
  <dcterms:created xsi:type="dcterms:W3CDTF">2023-06-18T11:53:00Z</dcterms:created>
  <dcterms:modified xsi:type="dcterms:W3CDTF">2024-09-24T08:13:09Z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20DB448C01544B86B58922BF4E840D6A_12</vt:lpwstr>
  </property>
  <property fmtid="{D5CDD505-2E9C-101B-9397-08002B2CF9AE}" pid="3" name="KSOProductBuildVer">
    <vt:lpwstr>1033-12.2.0.13489</vt:lpwstr>
  </property>
</Properties>
</file>