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EB3AD4A-DF94-436B-BB4A-D08B888D2A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EB3AD4A-DF94-436B-BB4A-D08B888D2A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EB3AD4A-DF94-436B-BB4A-D08B888D2AD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3AD4A-DF94-436B-BB4A-D08B888D2AD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3AD4A-DF94-436B-BB4A-D08B888D2AD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EB3AD4A-DF94-436B-BB4A-D08B888D2A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EB3AD4A-DF94-436B-BB4A-D08B888D2A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B3AD4A-DF94-436B-BB4A-D08B888D2AD6}"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BDBBB5-DFE3-4863-B951-5BCAC3FF066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800" dirty="0"/>
              <a:t>Keylogger and security implementation using python </a:t>
            </a:r>
            <a:endParaRPr lang="en-IN" sz="2800" dirty="0"/>
          </a:p>
        </p:txBody>
      </p:sp>
      <p:sp>
        <p:nvSpPr>
          <p:cNvPr id="3" name="Subtitle 2"/>
          <p:cNvSpPr>
            <a:spLocks noGrp="1"/>
          </p:cNvSpPr>
          <p:nvPr>
            <p:ph type="subTitle" idx="1"/>
          </p:nvPr>
        </p:nvSpPr>
        <p:spPr>
          <a:xfrm>
            <a:off x="437515" y="4324350"/>
            <a:ext cx="10502900" cy="1546860"/>
          </a:xfrm>
        </p:spPr>
        <p:txBody>
          <a:bodyPr>
            <a:normAutofit lnSpcReduction="10000"/>
          </a:bodyPr>
          <a:lstStyle/>
          <a:p>
            <a:r>
              <a:rPr lang="en-US" altLang="en-IN" dirty="0"/>
              <a:t>Presented by</a:t>
            </a:r>
            <a:endParaRPr lang="en-US" altLang="en-IN" dirty="0"/>
          </a:p>
          <a:p>
            <a:r>
              <a:rPr lang="en-US" altLang="en-IN" dirty="0"/>
              <a:t>P.Harini</a:t>
            </a:r>
            <a:endParaRPr lang="en-US" altLang="en-IN" dirty="0"/>
          </a:p>
          <a:p>
            <a:r>
              <a:rPr lang="en-US" altLang="en-IN" dirty="0"/>
              <a:t>B.E CSE</a:t>
            </a:r>
            <a:endParaRPr lang="en-US" altLang="en-IN" dirty="0"/>
          </a:p>
          <a:p>
            <a:r>
              <a:rPr lang="en-US" altLang="en-IN" dirty="0"/>
              <a:t>Anjalai Ammal Mahalingam Engineering College</a:t>
            </a:r>
            <a:endParaRPr lang="en-US" alt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REFERENCES</a:t>
            </a:r>
            <a:endParaRPr lang="en-IN"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solidFill>
                  <a:schemeClr val="tx1">
                    <a:lumMod val="95000"/>
                  </a:schemeClr>
                </a:solidFill>
                <a:hlinkClick r:id="rId1"/>
              </a:rPr>
              <a:t>https://www.researchgate.net/publication/228797653_Keystroke_logging_keylogging</a:t>
            </a: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https://www.researchgate.net/publication/309230926_Survey_of_Keylogger_Technologies</a:t>
            </a:r>
            <a:endParaRPr lang="en-US" dirty="0">
              <a:solidFill>
                <a:schemeClr val="tx1">
                  <a:lumMod val="95000"/>
                </a:schemeClr>
              </a:solidFill>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21496"/>
            <a:ext cx="8596668" cy="1444487"/>
          </a:xfrm>
        </p:spPr>
        <p:txBody>
          <a:bodyPr>
            <a:normAutofit/>
          </a:bodyPr>
          <a:lstStyle/>
          <a:p>
            <a:r>
              <a:rPr lang="en-US" sz="4000" dirty="0"/>
              <a:t>						THANK YOU</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Agenda:</a:t>
            </a:r>
            <a:br>
              <a:rPr lang="en-US" dirty="0"/>
            </a:br>
            <a:endParaRPr lang="en-IN" dirty="0"/>
          </a:p>
        </p:txBody>
      </p:sp>
      <p:sp>
        <p:nvSpPr>
          <p:cNvPr id="3" name="Content Placeholder 2"/>
          <p:cNvSpPr>
            <a:spLocks noGrp="1"/>
          </p:cNvSpPr>
          <p:nvPr>
            <p:ph idx="1"/>
          </p:nvPr>
        </p:nvSpPr>
        <p:spPr/>
        <p:txBody>
          <a:bodyPr/>
          <a:lstStyle/>
          <a:p>
            <a:r>
              <a:rPr lang="en-US" dirty="0"/>
              <a:t>Problem Statement</a:t>
            </a:r>
            <a:endParaRPr lang="en-US" dirty="0"/>
          </a:p>
          <a:p>
            <a:r>
              <a:rPr lang="en-US" dirty="0"/>
              <a:t>Project Overview</a:t>
            </a:r>
            <a:endParaRPr lang="en-US" dirty="0"/>
          </a:p>
          <a:p>
            <a:r>
              <a:rPr lang="en-US" dirty="0"/>
              <a:t>End Users</a:t>
            </a:r>
            <a:endParaRPr lang="en-US" dirty="0"/>
          </a:p>
          <a:p>
            <a:r>
              <a:rPr lang="en-US" dirty="0"/>
              <a:t>Solution and its Value Proposition</a:t>
            </a:r>
            <a:endParaRPr lang="en-US" dirty="0"/>
          </a:p>
          <a:p>
            <a:r>
              <a:rPr lang="en-US" dirty="0"/>
              <a:t>Unique Features of Our Solution</a:t>
            </a:r>
            <a:endParaRPr lang="en-US" dirty="0"/>
          </a:p>
          <a:p>
            <a:r>
              <a:rPr lang="en-US" dirty="0"/>
              <a:t>Modelling</a:t>
            </a:r>
            <a:endParaRPr lang="en-US" dirty="0"/>
          </a:p>
          <a:p>
            <a:r>
              <a:rPr lang="en-US" dirty="0"/>
              <a:t>Results</a:t>
            </a:r>
            <a:endParaRPr lang="en-US" dirty="0"/>
          </a:p>
          <a:p>
            <a:r>
              <a:rPr lang="en-US" dirty="0"/>
              <a:t>Conclusion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Problem Statement</a:t>
            </a:r>
            <a:endParaRPr lang="en-IN" sz="28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95000"/>
                  </a:schemeClr>
                </a:solidFill>
              </a:rPr>
              <a:t>         </a:t>
            </a:r>
            <a:r>
              <a:rPr lang="en-US" dirty="0">
                <a:solidFill>
                  <a:schemeClr val="tx1">
                    <a:lumMod val="95000"/>
                  </a:schemeClr>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5639"/>
            <a:ext cx="8596668" cy="963561"/>
          </a:xfrm>
        </p:spPr>
        <p:txBody>
          <a:bodyPr>
            <a:normAutofit fontScale="90000"/>
          </a:bodyPr>
          <a:lstStyle/>
          <a:p>
            <a:r>
              <a:rPr lang="en-US" sz="3100" b="1" dirty="0">
                <a:solidFill>
                  <a:schemeClr val="accent1"/>
                </a:solidFill>
                <a:latin typeface="Arial" panose="020B0604020202020204" pitchFamily="34" charset="0"/>
                <a:cs typeface="Arial" panose="020B0604020202020204" pitchFamily="34" charset="0"/>
              </a:rPr>
              <a:t>Proposed Solution</a:t>
            </a:r>
            <a:br>
              <a:rPr lang="en-US" sz="3600" dirty="0"/>
            </a:br>
            <a:endParaRPr lang="en-IN" dirty="0"/>
          </a:p>
        </p:txBody>
      </p:sp>
      <p:sp>
        <p:nvSpPr>
          <p:cNvPr id="3" name="Content Placeholder 2"/>
          <p:cNvSpPr>
            <a:spLocks noGrp="1"/>
          </p:cNvSpPr>
          <p:nvPr>
            <p:ph idx="1"/>
          </p:nvPr>
        </p:nvSpPr>
        <p:spPr>
          <a:xfrm>
            <a:off x="477078" y="1311965"/>
            <a:ext cx="11026664" cy="5193224"/>
          </a:xfrm>
        </p:spPr>
        <p:txBody>
          <a:bodyPr>
            <a:normAutofit fontScale="92500" lnSpcReduction="10000"/>
          </a:bodyPr>
          <a:lstStyle/>
          <a:p>
            <a:pPr marL="305435" indent="-305435">
              <a:buNone/>
            </a:pPr>
            <a:r>
              <a:rPr lang="en-IN" sz="1200" b="1" dirty="0">
                <a:solidFill>
                  <a:schemeClr val="tx1">
                    <a:lumMod val="95000"/>
                  </a:schemeClr>
                </a:solidFill>
                <a:latin typeface="Calibri" panose="020F0502020204030204"/>
                <a:ea typeface="+mn-lt"/>
                <a:cs typeface="+mn-lt"/>
              </a:rPr>
              <a:t>Data Collection:</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Collect a wide range of keystrokes from different keyboard layouts, languages, and typing habits.</a:t>
            </a:r>
            <a:endParaRPr lang="en-US" sz="1200" dirty="0">
              <a:solidFill>
                <a:schemeClr val="tx1">
                  <a:lumMod val="95000"/>
                </a:schemeClr>
              </a:solidFill>
            </a:endParaRPr>
          </a:p>
          <a:p>
            <a:pPr marL="629920" lvl="1" indent="-305435"/>
            <a:r>
              <a:rPr lang="en-US" sz="1200" dirty="0">
                <a:solidFill>
                  <a:schemeClr val="tx1">
                    <a:lumMod val="95000"/>
                  </a:schemeClr>
                </a:solidFill>
              </a:rPr>
              <a:t>To effectively train the machine learning model, this dataset should ideally comprise both typical typing activities and instances of keylogging activities.</a:t>
            </a:r>
            <a:endParaRPr lang="en-US" sz="1200" dirty="0">
              <a:solidFill>
                <a:schemeClr val="tx1">
                  <a:lumMod val="95000"/>
                </a:schemeClr>
              </a:solidFill>
            </a:endParaRPr>
          </a:p>
          <a:p>
            <a:pPr marL="629920" lvl="1" indent="-305435">
              <a:buNone/>
            </a:pPr>
            <a:r>
              <a:rPr lang="en-IN" sz="1200" b="1" dirty="0">
                <a:solidFill>
                  <a:schemeClr val="tx1">
                    <a:lumMod val="95000"/>
                  </a:schemeClr>
                </a:solidFill>
                <a:latin typeface="Calibri" panose="020F0502020204030204"/>
                <a:ea typeface="+mn-lt"/>
                <a:cs typeface="+mn-lt"/>
              </a:rPr>
              <a:t>Data Preparation:</a:t>
            </a:r>
            <a:endParaRPr lang="en-US" sz="1200" dirty="0">
              <a:solidFill>
                <a:schemeClr val="tx1">
                  <a:lumMod val="95000"/>
                </a:schemeClr>
              </a:solidFill>
            </a:endParaRPr>
          </a:p>
          <a:p>
            <a:pPr marL="629920" lvl="1" indent="-305435"/>
            <a:r>
              <a:rPr lang="en-US" sz="1200" dirty="0">
                <a:solidFill>
                  <a:schemeClr val="tx1">
                    <a:lumMod val="95000"/>
                  </a:schemeClr>
                </a:solidFill>
              </a:rPr>
              <a:t>Feature extraction: Take pertinent aspects, including key combinations, timings between keystrokes, and press durations, and extract them from the keystroke data.</a:t>
            </a:r>
            <a:endParaRPr lang="en-US" sz="1200" dirty="0">
              <a:solidFill>
                <a:schemeClr val="tx1">
                  <a:lumMod val="95000"/>
                </a:schemeClr>
              </a:solidFill>
            </a:endParaRPr>
          </a:p>
          <a:p>
            <a:pPr marL="629920" lvl="1" indent="-305435"/>
            <a:r>
              <a:rPr lang="en-US" sz="1200" dirty="0">
                <a:solidFill>
                  <a:schemeClr val="tx1">
                    <a:lumMod val="95000"/>
                  </a:schemeClr>
                </a:solidFill>
              </a:rPr>
              <a:t>Data cleaning: Purge the dataset of any noise or anomalies.</a:t>
            </a:r>
            <a:endParaRPr lang="en-US" sz="1200" dirty="0">
              <a:solidFill>
                <a:schemeClr val="tx1">
                  <a:lumMod val="95000"/>
                </a:schemeClr>
              </a:solidFill>
            </a:endParaRPr>
          </a:p>
          <a:p>
            <a:pPr marL="629920" lvl="1" indent="-305435"/>
            <a:r>
              <a:rPr lang="en-US" sz="1200" dirty="0">
                <a:solidFill>
                  <a:schemeClr val="tx1">
                    <a:lumMod val="95000"/>
                  </a:schemeClr>
                </a:solidFill>
              </a:rPr>
              <a:t>Data normalization: To guarantee consistency and enhance the performance of the model, normalize the features.</a:t>
            </a:r>
            <a:endParaRPr lang="en-US" sz="1200" dirty="0">
              <a:solidFill>
                <a:schemeClr val="tx1">
                  <a:lumMod val="95000"/>
                </a:schemeClr>
              </a:solidFill>
            </a:endParaRPr>
          </a:p>
          <a:p>
            <a:pPr marL="629920" lvl="1" indent="-305435">
              <a:buNone/>
            </a:pPr>
            <a:r>
              <a:rPr lang="en-IN" sz="1200" b="1" dirty="0">
                <a:solidFill>
                  <a:schemeClr val="tx1">
                    <a:lumMod val="95000"/>
                  </a:schemeClr>
                </a:solidFill>
                <a:latin typeface="Calibri" panose="020F0502020204030204"/>
                <a:ea typeface="+mn-lt"/>
                <a:cs typeface="+mn-lt"/>
              </a:rPr>
              <a:t>Machine Learning Algorithm:</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keylogging activity and regular typing.</a:t>
            </a:r>
            <a:endParaRPr lang="en-IN" sz="1200" b="1" dirty="0">
              <a:solidFill>
                <a:schemeClr val="tx1">
                  <a:lumMod val="95000"/>
                </a:schemeClr>
              </a:solidFill>
              <a:latin typeface="Calibri" panose="020F0502020204030204"/>
              <a:cs typeface="Calibri" panose="020F0502020204030204"/>
            </a:endParaRPr>
          </a:p>
          <a:p>
            <a:pPr marL="305435" indent="-305435">
              <a:buNone/>
            </a:pPr>
            <a:r>
              <a:rPr lang="en-IN" sz="1200" b="1" dirty="0">
                <a:solidFill>
                  <a:schemeClr val="tx1">
                    <a:lumMod val="95000"/>
                  </a:schemeClr>
                </a:solidFill>
                <a:latin typeface="Calibri" panose="020F0502020204030204"/>
                <a:ea typeface="+mn-lt"/>
                <a:cs typeface="+mn-lt"/>
              </a:rPr>
              <a:t>        Deployment:</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Incorporate the machine learning model that has been trained into a system or program that can track keystrokes in real-time and continually. Depending on the particular needs of the users or organizations, this application should either run as a standalone application or be integrated into the operating system.</a:t>
            </a:r>
            <a:endParaRPr lang="en-US" sz="1200" dirty="0">
              <a:solidFill>
                <a:schemeClr val="tx1">
                  <a:lumMod val="95000"/>
                </a:schemeClr>
              </a:solidFill>
            </a:endParaRPr>
          </a:p>
          <a:p>
            <a:pPr marL="629920" lvl="1" indent="-305435">
              <a:buNone/>
            </a:pPr>
            <a:r>
              <a:rPr lang="en-IN" sz="1200" b="1" dirty="0">
                <a:solidFill>
                  <a:schemeClr val="tx1">
                    <a:lumMod val="95000"/>
                  </a:schemeClr>
                </a:solidFill>
                <a:latin typeface="Calibri" panose="020F0502020204030204"/>
                <a:ea typeface="+mn-lt"/>
                <a:cs typeface="+mn-lt"/>
              </a:rPr>
              <a:t>Evaluation:</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The machine learning model should be integrated into a real-time tracking system, either as a standalone application or integrated into the operating system, depending on user needs.</a:t>
            </a:r>
            <a:endParaRPr lang="en-US" sz="1200" dirty="0">
              <a:solidFill>
                <a:schemeClr val="tx1">
                  <a:lumMod val="95000"/>
                </a:schemeClr>
              </a:solidFill>
            </a:endParaRPr>
          </a:p>
          <a:p>
            <a:pPr marL="629920" lvl="1" indent="-305435">
              <a:buNone/>
            </a:pPr>
            <a:r>
              <a:rPr lang="en-IN" sz="1200" b="1" dirty="0">
                <a:solidFill>
                  <a:schemeClr val="tx1">
                    <a:lumMod val="95000"/>
                  </a:schemeClr>
                </a:solidFill>
                <a:ea typeface="+mn-lt"/>
                <a:cs typeface="+mn-lt"/>
              </a:rPr>
              <a:t>Result:</a:t>
            </a:r>
            <a:endParaRPr lang="en-IN" sz="1200" b="1" dirty="0">
              <a:solidFill>
                <a:schemeClr val="tx1">
                  <a:lumMod val="95000"/>
                </a:schemeClr>
              </a:solidFill>
              <a:ea typeface="+mn-lt"/>
              <a:cs typeface="+mn-lt"/>
            </a:endParaRPr>
          </a:p>
          <a:p>
            <a:pPr marL="629920" lvl="1" indent="-305435">
              <a:buNone/>
            </a:pPr>
            <a:r>
              <a:rPr lang="en-US" sz="1200" dirty="0">
                <a:solidFill>
                  <a:schemeClr val="tx1">
                    <a:lumMod val="95000"/>
                  </a:schemeClr>
                </a:solidFill>
              </a:rPr>
              <a:t>          The system effectively detects and neutralizes keylogging risks by recognizing suspicious keyboard patterns, and its performance can be enhanced through ongoing  monitoring and upgrades.</a:t>
            </a:r>
            <a:endParaRPr lang="en-IN" sz="1200" dirty="0">
              <a:solidFill>
                <a:schemeClr val="tx1">
                  <a:lumMod val="95000"/>
                </a:schemeClr>
              </a:solidFill>
            </a:endParaRPr>
          </a:p>
          <a:p>
            <a:pPr marL="0" indent="0">
              <a:buNone/>
            </a:pPr>
            <a:endParaRPr lang="en-IN" sz="1200" dirty="0">
              <a:solidFill>
                <a:schemeClr val="tx1">
                  <a:lumMod val="95000"/>
                </a:schemeClr>
              </a:solidFill>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SYSTEM APPROACH</a:t>
            </a:r>
            <a:endParaRPr lang="en-IN" sz="2800" dirty="0"/>
          </a:p>
        </p:txBody>
      </p:sp>
      <p:sp>
        <p:nvSpPr>
          <p:cNvPr id="3" name="Content Placeholder 2"/>
          <p:cNvSpPr>
            <a:spLocks noGrp="1"/>
          </p:cNvSpPr>
          <p:nvPr>
            <p:ph idx="1"/>
          </p:nvPr>
        </p:nvSpPr>
        <p:spPr/>
        <p:txBody>
          <a:bodyPr/>
          <a:lstStyle/>
          <a:p>
            <a:pPr marL="0" indent="0">
              <a:buNone/>
            </a:pPr>
            <a:r>
              <a:rPr lang="en-US" sz="1800" b="1" dirty="0">
                <a:solidFill>
                  <a:schemeClr val="tx1">
                    <a:lumMod val="95000"/>
                  </a:schemeClr>
                </a:solidFill>
              </a:rPr>
              <a:t>In a system approach to addressing the threat of keyloggers, each component plays a crucial role in ensuring comprehensive protection against these malicious tools</a:t>
            </a:r>
            <a:r>
              <a:rPr lang="en-IN" sz="1800" b="1" dirty="0">
                <a:solidFill>
                  <a:schemeClr val="tx1">
                    <a:lumMod val="95000"/>
                  </a:schemeClr>
                </a:solidFill>
                <a:ea typeface="+mn-lt"/>
                <a:cs typeface="+mn-lt"/>
              </a:rPr>
              <a:t>. Here's a suggested structure for this section:</a:t>
            </a:r>
            <a:endParaRPr lang="en-US" b="1" dirty="0">
              <a:solidFill>
                <a:schemeClr val="tx1">
                  <a:lumMod val="95000"/>
                </a:schemeClr>
              </a:solidFill>
            </a:endParaRPr>
          </a:p>
          <a:p>
            <a:pPr marL="305435" indent="-305435"/>
            <a:r>
              <a:rPr lang="en-US" sz="1800" b="1" dirty="0">
                <a:solidFill>
                  <a:schemeClr val="tx1">
                    <a:lumMod val="95000"/>
                  </a:schemeClr>
                </a:solidFill>
              </a:rPr>
              <a:t>Endpoint Detection and Response (EDR) Systems</a:t>
            </a:r>
            <a:endParaRPr lang="en-US" sz="1800" b="1" dirty="0">
              <a:solidFill>
                <a:schemeClr val="tx1">
                  <a:lumMod val="95000"/>
                </a:schemeClr>
              </a:solidFill>
            </a:endParaRPr>
          </a:p>
          <a:p>
            <a:pPr marL="305435" indent="-305435"/>
            <a:r>
              <a:rPr lang="en-US" sz="1800" b="1" dirty="0">
                <a:solidFill>
                  <a:schemeClr val="tx1">
                    <a:lumMod val="95000"/>
                  </a:schemeClr>
                </a:solidFill>
              </a:rPr>
              <a:t>Behavioral Analytics</a:t>
            </a:r>
            <a:endParaRPr lang="en-US" sz="1800" b="1" dirty="0">
              <a:solidFill>
                <a:schemeClr val="tx1">
                  <a:lumMod val="95000"/>
                </a:schemeClr>
              </a:solidFill>
            </a:endParaRPr>
          </a:p>
          <a:p>
            <a:pPr marL="305435" indent="-305435"/>
            <a:r>
              <a:rPr lang="en-US" sz="1800" b="1" dirty="0">
                <a:solidFill>
                  <a:schemeClr val="tx1">
                    <a:lumMod val="95000"/>
                  </a:schemeClr>
                </a:solidFill>
              </a:rPr>
              <a:t>Encryption</a:t>
            </a:r>
            <a:endParaRPr lang="en-US" sz="1800" b="1" dirty="0">
              <a:solidFill>
                <a:schemeClr val="tx1">
                  <a:lumMod val="95000"/>
                </a:schemeClr>
              </a:solidFill>
            </a:endParaRPr>
          </a:p>
          <a:p>
            <a:pPr marL="305435" indent="-305435"/>
            <a:r>
              <a:rPr lang="en-US" sz="1800" b="1" dirty="0">
                <a:solidFill>
                  <a:schemeClr val="tx1">
                    <a:lumMod val="95000"/>
                  </a:schemeClr>
                </a:solidFill>
              </a:rPr>
              <a:t>Intrusion Detection Systems (IDS)</a:t>
            </a:r>
            <a:endParaRPr lang="en-US" sz="1800" b="1" dirty="0">
              <a:solidFill>
                <a:schemeClr val="tx1">
                  <a:lumMod val="95000"/>
                </a:schemeClr>
              </a:solidFill>
            </a:endParaRPr>
          </a:p>
          <a:p>
            <a:pPr marL="305435" indent="-305435">
              <a:buNone/>
            </a:pPr>
            <a:endParaRPr lang="en-IN" sz="1800" b="1" dirty="0">
              <a:solidFill>
                <a:schemeClr val="tx1">
                  <a:lumMod val="95000"/>
                </a:schemeClr>
              </a:solidFill>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accent1"/>
                </a:solidFill>
                <a:latin typeface="Arial" panose="020B0604020202020204"/>
                <a:ea typeface="+mj-lt"/>
                <a:cs typeface="Arial" panose="020B0604020202020204"/>
              </a:rPr>
              <a:t>Algorithm &amp; Deployment</a:t>
            </a:r>
            <a:br>
              <a:rPr lang="en-US" dirty="0"/>
            </a:br>
            <a:endParaRPr lang="en-IN" dirty="0"/>
          </a:p>
        </p:txBody>
      </p:sp>
      <p:sp>
        <p:nvSpPr>
          <p:cNvPr id="3" name="Content Placeholder 2"/>
          <p:cNvSpPr>
            <a:spLocks noGrp="1"/>
          </p:cNvSpPr>
          <p:nvPr>
            <p:ph idx="1"/>
          </p:nvPr>
        </p:nvSpPr>
        <p:spPr>
          <a:xfrm>
            <a:off x="212035" y="1484243"/>
            <a:ext cx="10402955" cy="4903305"/>
          </a:xfrm>
        </p:spPr>
        <p:txBody>
          <a:bodyPr>
            <a:normAutofit/>
          </a:bodyPr>
          <a:lstStyle/>
          <a:p>
            <a:pPr marL="305435" indent="-305435"/>
            <a:r>
              <a:rPr lang="en-IN" sz="1600" dirty="0">
                <a:solidFill>
                  <a:schemeClr val="tx1">
                    <a:lumMod val="95000"/>
                  </a:schemeClr>
                </a:solidFill>
                <a:ea typeface="+mn-lt"/>
                <a:cs typeface="+mn-lt"/>
              </a:rPr>
              <a:t>In the Algorithm section, describe the machine learning algorithm chosen for predicting bike counts. Here's an example structure for this section:</a:t>
            </a:r>
            <a:endParaRPr lang="en-IN" sz="1600" dirty="0">
              <a:solidFill>
                <a:schemeClr val="tx1">
                  <a:lumMod val="95000"/>
                </a:schemeClr>
              </a:solidFill>
            </a:endParaRPr>
          </a:p>
          <a:p>
            <a:pPr marL="305435" indent="-305435"/>
            <a:r>
              <a:rPr lang="en-IN" sz="1600" b="1" dirty="0">
                <a:solidFill>
                  <a:schemeClr val="tx1">
                    <a:lumMod val="95000"/>
                  </a:schemeClr>
                </a:solidFill>
                <a:ea typeface="+mn-lt"/>
                <a:cs typeface="+mn-lt"/>
              </a:rPr>
              <a:t>Algorithm Selection:</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Provide a brief overview of the </a:t>
            </a:r>
            <a:r>
              <a:rPr lang="en-US" dirty="0" err="1">
                <a:solidFill>
                  <a:schemeClr val="tx1">
                    <a:lumMod val="95000"/>
                  </a:schemeClr>
                </a:solidFill>
              </a:rPr>
              <a:t>Choosen</a:t>
            </a:r>
            <a:r>
              <a:rPr lang="en-US" dirty="0">
                <a:solidFill>
                  <a:schemeClr val="tx1">
                    <a:lumMod val="95000"/>
                  </a:schemeClr>
                </a:solidFill>
              </a:rPr>
              <a:t> appropriate machine learning algorithms such as logistic regression, random forest, or neural networks for keylogger detection based on factors like performance, scalability, and interpretability.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Data Input:</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Specify the input features used by the algorithm, </a:t>
            </a:r>
            <a:r>
              <a:rPr lang="en-US" dirty="0">
                <a:solidFill>
                  <a:schemeClr val="tx1">
                    <a:lumMod val="95000"/>
                  </a:schemeClr>
                </a:solidFill>
              </a:rPr>
              <a:t>including system logs, network traffic, user activity logs, and file system changes to capture potential indicators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Training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Explain how the algorithm is trained using historical data. </a:t>
            </a:r>
            <a:r>
              <a:rPr lang="en-US" dirty="0">
                <a:solidFill>
                  <a:schemeClr val="tx1">
                    <a:lumMod val="95000"/>
                  </a:schemeClr>
                </a:solidFill>
                <a:ea typeface="+mn-lt"/>
                <a:cs typeface="+mn-lt"/>
              </a:rPr>
              <a:t>Train the selected machine learning algorithm using labeled training data to learn patterns indicative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Prediction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Detail how the trained algorithm ,</a:t>
            </a:r>
            <a:r>
              <a:rPr lang="en-US" dirty="0">
                <a:solidFill>
                  <a:schemeClr val="tx1">
                    <a:lumMod val="95000"/>
                  </a:schemeClr>
                </a:solidFill>
                <a:ea typeface="+mn-lt"/>
                <a:cs typeface="+mn-lt"/>
              </a:rPr>
              <a:t>apply the trained model to new data instances to classify and identify potential keylogger activity.</a:t>
            </a:r>
            <a:endParaRPr lang="en-IN" dirty="0">
              <a:solidFill>
                <a:schemeClr val="tx1">
                  <a:lumMod val="95000"/>
                </a:schemeClr>
              </a:solidFill>
            </a:endParaRPr>
          </a:p>
          <a:p>
            <a:pPr marL="305435" indent="-305435"/>
            <a:endParaRPr lang="en-IN" sz="1600" dirty="0">
              <a:solidFill>
                <a:schemeClr val="tx1">
                  <a:lumMod val="95000"/>
                </a:schemeClr>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Content Placeholder 2"/>
          <p:cNvSpPr>
            <a:spLocks noGrp="1"/>
          </p:cNvSpPr>
          <p:nvPr>
            <p:ph idx="1"/>
          </p:nvPr>
        </p:nvSpPr>
        <p:spPr>
          <a:xfrm>
            <a:off x="677333" y="2160589"/>
            <a:ext cx="9646109" cy="3880773"/>
          </a:xfrm>
        </p:spPr>
        <p:txBody>
          <a:bodyPr/>
          <a:lstStyle/>
          <a:p>
            <a:r>
              <a:rPr lang="en-IN" sz="2400" dirty="0">
                <a:solidFill>
                  <a:schemeClr val="tx1">
                    <a:lumMod val="95000"/>
                  </a:schemeClr>
                </a:solidFill>
                <a:ea typeface="+mn-lt"/>
                <a:cs typeface="+mn-lt"/>
              </a:rPr>
              <a:t>Present the results of the machine learning model in terms of its accuracy and effectiveness in </a:t>
            </a:r>
            <a:r>
              <a:rPr lang="en-US" sz="2400" dirty="0">
                <a:solidFill>
                  <a:schemeClr val="tx1">
                    <a:lumMod val="95000"/>
                  </a:schemeClr>
                </a:solidFill>
                <a:ea typeface="+mn-lt"/>
                <a:cs typeface="+mn-lt"/>
              </a:rPr>
              <a:t>classifying and identifying potential keylogger activity, demonstrating its effectiveness in detecting this type of threat.</a:t>
            </a:r>
            <a:r>
              <a:rPr lang="en-IN" sz="2400" dirty="0">
                <a:solidFill>
                  <a:schemeClr val="tx1">
                    <a:lumMod val="95000"/>
                  </a:schemeClr>
                </a:solidFill>
                <a:ea typeface="+mn-lt"/>
                <a:cs typeface="+mn-lt"/>
              </a:rPr>
              <a:t>t the model's performance</a:t>
            </a:r>
            <a:r>
              <a:rPr lang="en-IN" sz="1800" dirty="0">
                <a:solidFill>
                  <a:schemeClr val="tx1">
                    <a:lumMod val="95000"/>
                  </a:schemeClr>
                </a:solidFill>
                <a:ea typeface="+mn-lt"/>
                <a:cs typeface="+mn-lt"/>
              </a:rPr>
              <a:t>.</a:t>
            </a:r>
            <a:endParaRPr lang="en-IN" sz="1800" dirty="0">
              <a:solidFill>
                <a:schemeClr val="tx1">
                  <a:lumMod val="95000"/>
                </a:schemeClr>
              </a:solidFill>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a:t>
            </a:r>
            <a:endParaRPr lang="en-IN" sz="2800" dirty="0"/>
          </a:p>
        </p:txBody>
      </p:sp>
      <p:sp>
        <p:nvSpPr>
          <p:cNvPr id="3" name="Content Placeholder 2"/>
          <p:cNvSpPr>
            <a:spLocks noGrp="1"/>
          </p:cNvSpPr>
          <p:nvPr>
            <p:ph idx="1"/>
          </p:nvPr>
        </p:nvSpPr>
        <p:spPr/>
        <p:txBody>
          <a:bodyPr>
            <a:normAutofit/>
          </a:bodyPr>
          <a:lstStyle/>
          <a:p>
            <a:r>
              <a:rPr lang="en-IN" dirty="0">
                <a:solidFill>
                  <a:schemeClr val="tx1">
                    <a:lumMod val="95000"/>
                  </a:schemeClr>
                </a:solidFill>
                <a:ea typeface="+mn-lt"/>
                <a:cs typeface="+mn-lt"/>
              </a:rPr>
              <a:t>Present the results of the machine learning model in terms of its accuracy and effectiveness in </a:t>
            </a:r>
            <a:r>
              <a:rPr lang="en-US" dirty="0">
                <a:solidFill>
                  <a:schemeClr val="tx1">
                    <a:lumMod val="95000"/>
                  </a:schemeClr>
                </a:solidFill>
                <a:ea typeface="+mn-lt"/>
                <a:cs typeface="+mn-lt"/>
              </a:rPr>
              <a:t>classifying and identifying potential keylogger activity, demonstrating its effectiveness in detecting this type of threat.</a:t>
            </a:r>
            <a:r>
              <a:rPr lang="en-IN" dirty="0">
                <a:solidFill>
                  <a:schemeClr val="tx1">
                    <a:lumMod val="95000"/>
                  </a:schemeClr>
                </a:solidFill>
                <a:ea typeface="+mn-lt"/>
                <a:cs typeface="+mn-lt"/>
              </a:rPr>
              <a:t>t the model's performance.</a:t>
            </a:r>
            <a:endParaRPr lang="en-IN" dirty="0">
              <a:solidFill>
                <a:schemeClr val="tx1">
                  <a:lumMod val="95000"/>
                </a:schemeClr>
              </a:solidFill>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a:cs typeface="Arial" panose="020B0604020202020204"/>
              </a:rPr>
              <a:t>FUTURE SCOPE</a:t>
            </a:r>
            <a:br>
              <a:rPr lang="en-US" sz="2800" b="1" dirty="0">
                <a:solidFill>
                  <a:schemeClr val="accent1"/>
                </a:solidFill>
                <a:latin typeface="Arial" panose="020B0604020202020204"/>
                <a:cs typeface="Arial" panose="020B0604020202020204"/>
              </a:rPr>
            </a:br>
            <a:endParaRPr lang="en-IN" sz="2800" dirty="0"/>
          </a:p>
        </p:txBody>
      </p:sp>
      <p:sp>
        <p:nvSpPr>
          <p:cNvPr id="3" name="Content Placeholder 2"/>
          <p:cNvSpPr>
            <a:spLocks noGrp="1"/>
          </p:cNvSpPr>
          <p:nvPr>
            <p:ph idx="1"/>
          </p:nvPr>
        </p:nvSpPr>
        <p:spPr>
          <a:xfrm>
            <a:off x="677334" y="2160589"/>
            <a:ext cx="10003918" cy="4253463"/>
          </a:xfrm>
        </p:spPr>
        <p:txBody>
          <a:bodyPr>
            <a:normAutofit lnSpcReduction="10000"/>
          </a:bodyPr>
          <a:lstStyle/>
          <a:p>
            <a:pPr marL="305435" indent="-305435"/>
            <a:r>
              <a:rPr lang="en-US" b="1" dirty="0">
                <a:solidFill>
                  <a:schemeClr val="tx1">
                    <a:lumMod val="95000"/>
                  </a:schemeClr>
                </a:solidFill>
              </a:rPr>
              <a:t>Enhanced User Interface</a:t>
            </a:r>
            <a:endParaRPr lang="en-US" b="1" dirty="0">
              <a:solidFill>
                <a:schemeClr val="tx1">
                  <a:lumMod val="95000"/>
                </a:schemeClr>
              </a:solidFill>
            </a:endParaRPr>
          </a:p>
          <a:p>
            <a:pPr marL="0" indent="0">
              <a:buNone/>
            </a:pPr>
            <a:r>
              <a:rPr lang="en-US" b="1" dirty="0">
                <a:solidFill>
                  <a:schemeClr val="tx1">
                    <a:lumMod val="95000"/>
                  </a:schemeClr>
                </a:solidFill>
              </a:rPr>
              <a:t>            </a:t>
            </a:r>
            <a:r>
              <a:rPr lang="en-US" dirty="0">
                <a:solidFill>
                  <a:schemeClr val="tx1">
                    <a:lumMod val="95000"/>
                  </a:schemeClr>
                </a:solidFill>
              </a:rPr>
              <a:t>Implement a more intuitive and visually appealing user interface using </a:t>
            </a:r>
            <a:r>
              <a:rPr lang="en-US" dirty="0" err="1">
                <a:solidFill>
                  <a:schemeClr val="tx1">
                    <a:lumMod val="95000"/>
                  </a:schemeClr>
                </a:solidFill>
              </a:rPr>
              <a:t>Tkinter</a:t>
            </a:r>
            <a:r>
              <a:rPr lang="en-US" dirty="0">
                <a:solidFill>
                  <a:schemeClr val="tx1">
                    <a:lumMod val="95000"/>
                  </a:schemeClr>
                </a:solidFill>
              </a:rPr>
              <a:t> or other GUI frameworks.</a:t>
            </a:r>
            <a:endParaRPr lang="en-US" b="1" dirty="0">
              <a:solidFill>
                <a:schemeClr val="tx1">
                  <a:lumMod val="95000"/>
                </a:schemeClr>
              </a:solidFill>
            </a:endParaRPr>
          </a:p>
          <a:p>
            <a:pPr marL="305435" indent="-305435"/>
            <a:r>
              <a:rPr lang="en-US" b="1" dirty="0">
                <a:solidFill>
                  <a:schemeClr val="tx1">
                    <a:lumMod val="95000"/>
                  </a:schemeClr>
                </a:solidFill>
              </a:rPr>
              <a:t>Encryption:</a:t>
            </a:r>
            <a:endParaRPr lang="en-US" b="1" dirty="0">
              <a:solidFill>
                <a:schemeClr val="tx1">
                  <a:lumMod val="95000"/>
                </a:schemeClr>
              </a:solidFill>
            </a:endParaRPr>
          </a:p>
          <a:p>
            <a:pPr marL="0" indent="0">
              <a:buNone/>
            </a:pPr>
            <a:r>
              <a:rPr lang="en-US" b="1" dirty="0">
                <a:solidFill>
                  <a:schemeClr val="tx1">
                    <a:lumMod val="95000"/>
                  </a:schemeClr>
                </a:solidFill>
              </a:rPr>
              <a:t>              </a:t>
            </a:r>
            <a:r>
              <a:rPr lang="en-US" dirty="0">
                <a:solidFill>
                  <a:schemeClr val="tx1">
                    <a:lumMod val="95000"/>
                  </a:schemeClr>
                </a:solidFill>
              </a:rPr>
              <a:t>Enhance security by implementing encryption for the log files to protect sensitive data</a:t>
            </a:r>
            <a:endParaRPr lang="en-US" b="1" dirty="0">
              <a:solidFill>
                <a:schemeClr val="tx1">
                  <a:lumMod val="95000"/>
                </a:schemeClr>
              </a:solidFill>
            </a:endParaRPr>
          </a:p>
          <a:p>
            <a:pPr marL="305435" indent="-305435"/>
            <a:r>
              <a:rPr lang="en-US" b="1" dirty="0">
                <a:solidFill>
                  <a:schemeClr val="tx1">
                    <a:lumMod val="95000"/>
                  </a:schemeClr>
                </a:solidFill>
              </a:rPr>
              <a:t>Machine Learning Integration</a:t>
            </a:r>
            <a:endParaRPr lang="en-US" b="1" dirty="0">
              <a:solidFill>
                <a:schemeClr val="tx1">
                  <a:lumMod val="95000"/>
                </a:schemeClr>
              </a:solidFill>
            </a:endParaRPr>
          </a:p>
          <a:p>
            <a:pPr marL="0" indent="0">
              <a:buNone/>
            </a:pPr>
            <a:r>
              <a:rPr lang="en-US" b="1" dirty="0">
                <a:solidFill>
                  <a:schemeClr val="tx1">
                    <a:lumMod val="95000"/>
                  </a:schemeClr>
                </a:solidFill>
              </a:rPr>
              <a:t>         </a:t>
            </a:r>
            <a:r>
              <a:rPr lang="en-US" dirty="0">
                <a:solidFill>
                  <a:schemeClr val="tx1">
                    <a:lumMod val="95000"/>
                  </a:schemeClr>
                </a:solidFill>
              </a:rPr>
              <a:t>Integration with machine learning algorithms can improve the accuracy and predictive capabilities of the code.</a:t>
            </a:r>
            <a:endParaRPr lang="en-US" b="1" dirty="0">
              <a:solidFill>
                <a:schemeClr val="tx1">
                  <a:lumMod val="95000"/>
                </a:schemeClr>
              </a:solidFill>
            </a:endParaRPr>
          </a:p>
          <a:p>
            <a:pPr marL="305435" indent="-305435"/>
            <a:r>
              <a:rPr lang="en-US" b="1" dirty="0">
                <a:solidFill>
                  <a:schemeClr val="tx1">
                    <a:lumMod val="95000"/>
                  </a:schemeClr>
                </a:solidFill>
              </a:rPr>
              <a:t>Scalability</a:t>
            </a:r>
            <a:endParaRPr lang="en-US" b="1" dirty="0">
              <a:solidFill>
                <a:schemeClr val="tx1">
                  <a:lumMod val="95000"/>
                </a:schemeClr>
              </a:solidFill>
            </a:endParaRPr>
          </a:p>
          <a:p>
            <a:pPr marL="0" indent="0">
              <a:buNone/>
            </a:pPr>
            <a:r>
              <a:rPr lang="en-US" b="1" dirty="0">
                <a:solidFill>
                  <a:schemeClr val="tx1">
                    <a:lumMod val="95000"/>
                  </a:schemeClr>
                </a:solidFill>
              </a:rPr>
              <a:t>        T</a:t>
            </a:r>
            <a:r>
              <a:rPr lang="en-US" dirty="0">
                <a:solidFill>
                  <a:schemeClr val="tx1">
                    <a:lumMod val="95000"/>
                  </a:schemeClr>
                </a:solidFill>
              </a:rPr>
              <a:t>he code can be scaled to handle larger datasets by optimizing algorithms and implementing parallel processing techniques.</a:t>
            </a:r>
            <a:endParaRPr lang="en-US" dirty="0">
              <a:solidFill>
                <a:schemeClr val="tx1">
                  <a:lumMod val="95000"/>
                </a:schemeClr>
              </a:solidFill>
            </a:endParaRP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5008</Words>
  <Application>WPS Presentation</Application>
  <PresentationFormat>Widescreen</PresentationFormat>
  <Paragraphs>98</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3</vt:lpstr>
      <vt:lpstr>Arial</vt:lpstr>
      <vt:lpstr>Times New Roman</vt:lpstr>
      <vt:lpstr>Calibri</vt:lpstr>
      <vt:lpstr>Trebuchet MS</vt:lpstr>
      <vt:lpstr>Microsoft YaHei</vt:lpstr>
      <vt:lpstr>Arial Unicode MS</vt:lpstr>
      <vt:lpstr>Facet</vt:lpstr>
      <vt:lpstr>Keylogger and security implementation using python </vt:lpstr>
      <vt:lpstr>Agenda: </vt:lpstr>
      <vt:lpstr>Problem Statement</vt:lpstr>
      <vt:lpstr>Proposed Solution </vt:lpstr>
      <vt:lpstr>SYSTEM APPROACH</vt:lpstr>
      <vt:lpstr>Algorithm &amp; Deployment </vt:lpstr>
      <vt:lpstr>RESULT</vt:lpstr>
      <vt:lpstr>CONCLUSION</vt:lpstr>
      <vt:lpstr>FUTURE SCOPE </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 implementation using python </dc:title>
  <dc:creator>Harini P</dc:creator>
  <cp:lastModifiedBy>91737</cp:lastModifiedBy>
  <cp:revision>4</cp:revision>
  <dcterms:created xsi:type="dcterms:W3CDTF">2024-04-04T08:47:00Z</dcterms:created>
  <dcterms:modified xsi:type="dcterms:W3CDTF">2024-04-04T15:22:50Z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F6827902124D415FA354CD1A7652F97B_13</vt:lpwstr>
  </property>
  <property fmtid="{D5CDD505-2E9C-101B-9397-08002B2CF9AE}" pid="3" name="KSOProductBuildVer">
    <vt:lpwstr>1033-12.2.0.13489</vt:lpwstr>
  </property>
</Properties>
</file>