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9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1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9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8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A311-6F33-47E5-861C-D4801B6F2CB8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28DC-E43C-4F1E-B4C8-62138097C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rbansounddataset.weebly.com/urbansound8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932" y="123557"/>
            <a:ext cx="9144000" cy="2387600"/>
          </a:xfrm>
        </p:spPr>
        <p:txBody>
          <a:bodyPr/>
          <a:lstStyle/>
          <a:p>
            <a:r>
              <a:rPr lang="en-IN" b="1" dirty="0" err="1" smtClean="0"/>
              <a:t>SoundFinder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</a:t>
            </a:r>
            <a:r>
              <a:rPr lang="en-IN" sz="3600" b="1" dirty="0" smtClean="0"/>
              <a:t>Urban sound prediction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895" y="4839995"/>
            <a:ext cx="9144000" cy="1655762"/>
          </a:xfrm>
        </p:spPr>
        <p:txBody>
          <a:bodyPr/>
          <a:lstStyle/>
          <a:p>
            <a:pPr algn="r"/>
            <a:r>
              <a:rPr lang="en-IN" dirty="0" smtClean="0"/>
              <a:t>Harini </a:t>
            </a:r>
            <a:r>
              <a:rPr lang="en-IN" dirty="0" smtClean="0"/>
              <a:t>Praveen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Confusion matrix for Keras model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8" y="1099581"/>
            <a:ext cx="6698067" cy="5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UI creation with Flask and HTML – Page 1: Index page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120"/>
            <a:ext cx="8267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UI creation with Flask and HTML – Page </a:t>
            </a:r>
            <a:r>
              <a:rPr lang="en-IN" sz="2400" dirty="0" smtClean="0"/>
              <a:t>2: Upload and predict file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960114" cy="3837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0" y="1690687"/>
            <a:ext cx="4993310" cy="38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More  number of features can be extracted</a:t>
            </a:r>
          </a:p>
          <a:p>
            <a:pPr marL="0" indent="0">
              <a:buNone/>
            </a:pPr>
            <a:endParaRPr lang="en-IN" sz="2200" dirty="0" smtClean="0"/>
          </a:p>
          <a:p>
            <a:r>
              <a:rPr lang="en-IN" sz="2200" dirty="0" smtClean="0"/>
              <a:t>Audio can be represented as spectrogram images and classified using CNN</a:t>
            </a:r>
          </a:p>
          <a:p>
            <a:endParaRPr lang="en-IN" sz="2200" dirty="0"/>
          </a:p>
          <a:p>
            <a:r>
              <a:rPr lang="en-IN" sz="2200" dirty="0" smtClean="0"/>
              <a:t>The application can render visualisation of sounds to the user to make it more attractive and intuitive </a:t>
            </a:r>
          </a:p>
          <a:p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831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</a:p>
          <a:p>
            <a:r>
              <a:rPr lang="en-IN" dirty="0" smtClean="0"/>
              <a:t>Business idea </a:t>
            </a:r>
          </a:p>
          <a:p>
            <a:r>
              <a:rPr lang="en-IN" dirty="0" smtClean="0"/>
              <a:t>Business plan</a:t>
            </a:r>
          </a:p>
          <a:p>
            <a:r>
              <a:rPr lang="en-IN" dirty="0" smtClean="0"/>
              <a:t>Problem dataset</a:t>
            </a:r>
          </a:p>
          <a:p>
            <a:r>
              <a:rPr lang="en-IN" dirty="0" smtClean="0"/>
              <a:t>Approach </a:t>
            </a:r>
          </a:p>
          <a:p>
            <a:r>
              <a:rPr lang="en-IN" dirty="0" smtClean="0"/>
              <a:t>Results</a:t>
            </a:r>
            <a:endParaRPr lang="en-IN" dirty="0"/>
          </a:p>
          <a:p>
            <a:r>
              <a:rPr lang="en-IN" dirty="0" smtClean="0"/>
              <a:t>Future work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The automatic classification of environmental sound is a growing research field with multiple applications to largescale</a:t>
            </a:r>
          </a:p>
          <a:p>
            <a:endParaRPr lang="en-IN" sz="2200" dirty="0" smtClean="0"/>
          </a:p>
          <a:p>
            <a:r>
              <a:rPr lang="en-IN" sz="2200" dirty="0" smtClean="0"/>
              <a:t>Relatively scarce work </a:t>
            </a:r>
            <a:r>
              <a:rPr lang="en-IN" sz="2200" dirty="0"/>
              <a:t>on the analysis of urban acoustic </a:t>
            </a:r>
            <a:r>
              <a:rPr lang="en-IN" sz="2200" dirty="0" smtClean="0"/>
              <a:t>environments</a:t>
            </a:r>
          </a:p>
          <a:p>
            <a:endParaRPr lang="en-IN" sz="2200" dirty="0" smtClean="0"/>
          </a:p>
          <a:p>
            <a:r>
              <a:rPr lang="en-GB" sz="2200" dirty="0" smtClean="0">
                <a:cs typeface="Times New Roman" panose="02020603050405020304" pitchFamily="18" charset="0"/>
              </a:rPr>
              <a:t>Can learn to control sounds</a:t>
            </a:r>
          </a:p>
          <a:p>
            <a:pPr marL="0" indent="0">
              <a:buNone/>
            </a:pPr>
            <a:endParaRPr lang="en-GB" sz="2200" dirty="0" smtClean="0">
              <a:cs typeface="Times New Roman" panose="02020603050405020304" pitchFamily="18" charset="0"/>
            </a:endParaRPr>
          </a:p>
          <a:p>
            <a:r>
              <a:rPr lang="en-GB" sz="2200" dirty="0" smtClean="0">
                <a:cs typeface="Times New Roman" panose="02020603050405020304" pitchFamily="18" charset="0"/>
              </a:rPr>
              <a:t>Help Urban decisions</a:t>
            </a:r>
          </a:p>
          <a:p>
            <a:endParaRPr lang="en-GB" sz="2200" dirty="0" smtClean="0">
              <a:cs typeface="Times New Roman" panose="02020603050405020304" pitchFamily="18" charset="0"/>
            </a:endParaRPr>
          </a:p>
          <a:p>
            <a:r>
              <a:rPr lang="en-GB" sz="2200" dirty="0">
                <a:cs typeface="Times New Roman" panose="02020603050405020304" pitchFamily="18" charset="0"/>
              </a:rPr>
              <a:t>M</a:t>
            </a:r>
            <a:r>
              <a:rPr lang="en-GB" sz="2200" dirty="0" smtClean="0">
                <a:cs typeface="Times New Roman" panose="02020603050405020304" pitchFamily="18" charset="0"/>
              </a:rPr>
              <a:t>onitor </a:t>
            </a:r>
            <a:r>
              <a:rPr lang="en-GB" sz="2200" dirty="0">
                <a:cs typeface="Times New Roman" panose="02020603050405020304" pitchFamily="18" charset="0"/>
              </a:rPr>
              <a:t>the acoustic events in the </a:t>
            </a:r>
            <a:r>
              <a:rPr lang="en-GB" sz="2200" dirty="0" smtClean="0">
                <a:cs typeface="Times New Roman" panose="02020603050405020304" pitchFamily="18" charset="0"/>
              </a:rPr>
              <a:t>environment</a:t>
            </a:r>
          </a:p>
          <a:p>
            <a:endParaRPr lang="en-GB" sz="2200" dirty="0">
              <a:cs typeface="Times New Roman" panose="02020603050405020304" pitchFamily="18" charset="0"/>
            </a:endParaRP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15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200" dirty="0" smtClean="0">
                <a:cs typeface="Times New Roman" panose="02020603050405020304" pitchFamily="18" charset="0"/>
              </a:rPr>
              <a:t>Develop a model to analyse and extract several types of valuable information from urban sounds related to human activities.</a:t>
            </a:r>
          </a:p>
          <a:p>
            <a:endParaRPr lang="en-IN" altLang="en-US" sz="2200" dirty="0" smtClean="0">
              <a:cs typeface="Times New Roman" panose="02020603050405020304" pitchFamily="18" charset="0"/>
            </a:endParaRPr>
          </a:p>
          <a:p>
            <a:r>
              <a:rPr lang="en-IN" altLang="en-US" sz="2200" dirty="0" smtClean="0">
                <a:cs typeface="Times New Roman" panose="02020603050405020304" pitchFamily="18" charset="0"/>
              </a:rPr>
              <a:t>Classify if the recorded sound is safe and known or unknown noise</a:t>
            </a:r>
          </a:p>
          <a:p>
            <a:endParaRPr lang="en-IN" altLang="en-US" sz="2200" dirty="0" smtClean="0">
              <a:cs typeface="Times New Roman" panose="02020603050405020304" pitchFamily="18" charset="0"/>
            </a:endParaRPr>
          </a:p>
          <a:p>
            <a:r>
              <a:rPr lang="en-IN" altLang="en-US" sz="2200" dirty="0" smtClean="0">
                <a:cs typeface="Times New Roman" panose="02020603050405020304" pitchFamily="18" charset="0"/>
              </a:rPr>
              <a:t>Identify the source and origination of the sound.</a:t>
            </a:r>
          </a:p>
          <a:p>
            <a:pPr marL="0" indent="0">
              <a:buNone/>
            </a:pPr>
            <a:endParaRPr lang="en-IN" altLang="en-US" sz="2200" dirty="0" smtClean="0">
              <a:cs typeface="Times New Roman" panose="02020603050405020304" pitchFamily="18" charset="0"/>
            </a:endParaRPr>
          </a:p>
          <a:p>
            <a:r>
              <a:rPr lang="en-IN" altLang="en-US" sz="2200" dirty="0" smtClean="0">
                <a:cs typeface="Times New Roman" panose="02020603050405020304" pitchFamily="18" charset="0"/>
              </a:rPr>
              <a:t>Report to the service seeker of any misconduct or provide information about the urban soundscape to the interested parties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89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</a:t>
            </a:r>
            <a:r>
              <a:rPr lang="en-IN" dirty="0" smtClean="0"/>
              <a:t>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cs typeface="Times New Roman" panose="02020603050405020304" pitchFamily="18" charset="0"/>
              </a:rPr>
              <a:t>To create a prototype of the model with a basic </a:t>
            </a:r>
            <a:r>
              <a:rPr lang="en-IN" sz="2200" dirty="0" smtClean="0">
                <a:cs typeface="Times New Roman" panose="02020603050405020304" pitchFamily="18" charset="0"/>
              </a:rPr>
              <a:t>UI</a:t>
            </a:r>
          </a:p>
          <a:p>
            <a:pPr marL="0" indent="0">
              <a:buNone/>
            </a:pPr>
            <a:endParaRPr lang="en-IN" sz="2200" dirty="0"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Deploy to cloud environment and share it with users </a:t>
            </a:r>
            <a:endParaRPr lang="en-IN" sz="2200" dirty="0" smtClean="0">
              <a:cs typeface="Times New Roman" panose="02020603050405020304" pitchFamily="18" charset="0"/>
            </a:endParaRPr>
          </a:p>
          <a:p>
            <a:endParaRPr lang="en-IN" sz="2200" dirty="0"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Collect more number of sound files and use it to fine tune </a:t>
            </a:r>
            <a:r>
              <a:rPr lang="en-IN" sz="2200" dirty="0" smtClean="0"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endParaRPr lang="en-IN" sz="2200" dirty="0"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Improve model based on comments and suggestions from service </a:t>
            </a:r>
            <a:r>
              <a:rPr lang="en-IN" sz="2200" dirty="0" smtClean="0">
                <a:cs typeface="Times New Roman" panose="02020603050405020304" pitchFamily="18" charset="0"/>
              </a:rPr>
              <a:t>users</a:t>
            </a:r>
          </a:p>
          <a:p>
            <a:pPr marL="0" indent="0">
              <a:buNone/>
            </a:pPr>
            <a:endParaRPr lang="en-IN" sz="2200" dirty="0"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Approach interested parties – Security services, urban planners and city council</a:t>
            </a:r>
            <a:r>
              <a:rPr lang="en-IN" sz="22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82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UrbanSound8K </a:t>
            </a:r>
          </a:p>
          <a:p>
            <a:r>
              <a:rPr lang="en-IN" sz="2200" dirty="0" smtClean="0"/>
              <a:t>Source: </a:t>
            </a:r>
            <a:r>
              <a:rPr lang="en-IN" sz="2200" dirty="0" smtClean="0">
                <a:hlinkClick r:id="rId2"/>
              </a:rPr>
              <a:t>https://urbansounddataset.weebly.com/urbansound8k.html</a:t>
            </a:r>
            <a:endParaRPr lang="en-IN" sz="2200" dirty="0" smtClean="0"/>
          </a:p>
          <a:p>
            <a:r>
              <a:rPr lang="en-IN" sz="2200" dirty="0"/>
              <a:t>8732 </a:t>
            </a:r>
            <a:r>
              <a:rPr lang="en-IN" sz="2200" dirty="0" err="1"/>
              <a:t>labeled</a:t>
            </a:r>
            <a:r>
              <a:rPr lang="en-IN" sz="2200" dirty="0"/>
              <a:t> sound excerpts (&lt;=4s) of urban sounds from 10 </a:t>
            </a:r>
            <a:r>
              <a:rPr lang="en-IN" sz="2200" dirty="0" smtClean="0"/>
              <a:t>classes</a:t>
            </a:r>
          </a:p>
          <a:p>
            <a:r>
              <a:rPr lang="en-IN" sz="2200" dirty="0" smtClean="0"/>
              <a:t>5436 – Train sounds and 3297 test sounds</a:t>
            </a:r>
          </a:p>
          <a:p>
            <a:r>
              <a:rPr lang="en-IN" sz="2200" dirty="0" err="1"/>
              <a:t>air_conditioner</a:t>
            </a:r>
            <a:r>
              <a:rPr lang="en-IN" sz="2200" dirty="0"/>
              <a:t>, </a:t>
            </a:r>
            <a:r>
              <a:rPr lang="en-IN" sz="2200" dirty="0" err="1"/>
              <a:t>car_horn</a:t>
            </a:r>
            <a:r>
              <a:rPr lang="en-IN" sz="2200" dirty="0"/>
              <a:t>, </a:t>
            </a:r>
            <a:r>
              <a:rPr lang="en-IN" sz="2200" dirty="0" err="1"/>
              <a:t>children_playing</a:t>
            </a:r>
            <a:r>
              <a:rPr lang="en-IN" sz="2200" dirty="0"/>
              <a:t>, </a:t>
            </a:r>
            <a:r>
              <a:rPr lang="en-IN" sz="2200" dirty="0" err="1"/>
              <a:t>dog_bark</a:t>
            </a:r>
            <a:r>
              <a:rPr lang="en-IN" sz="2200" dirty="0"/>
              <a:t>, drilling, </a:t>
            </a:r>
            <a:r>
              <a:rPr lang="en-IN" sz="2200" dirty="0" err="1"/>
              <a:t>enginge_idling</a:t>
            </a:r>
            <a:r>
              <a:rPr lang="en-IN" sz="2200" dirty="0"/>
              <a:t>, </a:t>
            </a:r>
            <a:r>
              <a:rPr lang="en-IN" sz="2200" dirty="0" err="1"/>
              <a:t>gun_shot</a:t>
            </a:r>
            <a:r>
              <a:rPr lang="en-IN" sz="2200" dirty="0"/>
              <a:t>, jackhammer, siren, and </a:t>
            </a:r>
            <a:r>
              <a:rPr lang="en-IN" sz="2200" dirty="0" err="1" smtClean="0"/>
              <a:t>street_music</a:t>
            </a:r>
            <a:endParaRPr lang="en-IN" sz="2200" dirty="0" smtClean="0"/>
          </a:p>
          <a:p>
            <a:r>
              <a:rPr lang="en-IN" sz="2200" dirty="0" smtClean="0"/>
              <a:t>Sounds chosen according to Urban sound taxonomy</a:t>
            </a:r>
          </a:p>
          <a:p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22609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9" y="435463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Number of occurrences of sounds in each class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9" y="1891777"/>
            <a:ext cx="10951531" cy="3397675"/>
          </a:xfrm>
        </p:spPr>
      </p:pic>
    </p:spTree>
    <p:extLst>
      <p:ext uri="{BB962C8B-B14F-4D97-AF65-F5344CB8AC3E}">
        <p14:creationId xmlns:p14="http://schemas.microsoft.com/office/powerpoint/2010/main" val="21774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203744" cy="471392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Extracting features from sound – Using </a:t>
            </a:r>
            <a:r>
              <a:rPr lang="en-IN" dirty="0" err="1" smtClean="0"/>
              <a:t>Librosa</a:t>
            </a:r>
            <a:r>
              <a:rPr lang="en-IN" dirty="0" smtClean="0"/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  Mel-frequency </a:t>
            </a:r>
            <a:r>
              <a:rPr lang="en-IN" dirty="0" err="1"/>
              <a:t>cepstral</a:t>
            </a:r>
            <a:r>
              <a:rPr lang="en-IN" dirty="0"/>
              <a:t> </a:t>
            </a:r>
            <a:r>
              <a:rPr lang="en-IN" dirty="0" smtClean="0"/>
              <a:t>coefficients(MFCC)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    </a:t>
            </a:r>
            <a:r>
              <a:rPr lang="en-IN" dirty="0" err="1" smtClean="0"/>
              <a:t>chorma-stft</a:t>
            </a:r>
            <a:r>
              <a:rPr lang="en-IN" dirty="0" smtClean="0"/>
              <a:t>: Compute a </a:t>
            </a:r>
            <a:r>
              <a:rPr lang="en-IN" dirty="0" err="1" smtClean="0"/>
              <a:t>chromagram</a:t>
            </a:r>
            <a:r>
              <a:rPr lang="en-IN" dirty="0" smtClean="0"/>
              <a:t> from a waveform or power spectrogram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     </a:t>
            </a:r>
            <a:r>
              <a:rPr lang="en-IN" dirty="0" err="1" smtClean="0"/>
              <a:t>melspectrogram</a:t>
            </a:r>
            <a:r>
              <a:rPr lang="en-IN" dirty="0"/>
              <a:t>: Compute a Mel-scaled power </a:t>
            </a:r>
            <a:r>
              <a:rPr lang="en-IN" dirty="0" smtClean="0"/>
              <a:t>spectrogram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r>
              <a:rPr lang="en-IN" dirty="0" smtClean="0"/>
              <a:t>Multiclass classification using Keras Deep learning model</a:t>
            </a:r>
          </a:p>
          <a:p>
            <a:r>
              <a:rPr lang="en-IN" dirty="0"/>
              <a:t>3</a:t>
            </a:r>
            <a:r>
              <a:rPr lang="en-IN" dirty="0" smtClean="0"/>
              <a:t> hidden layers with 256 nodes each</a:t>
            </a:r>
          </a:p>
          <a:p>
            <a:r>
              <a:rPr lang="en-IN" dirty="0" smtClean="0"/>
              <a:t>50% dropout for each layer</a:t>
            </a:r>
          </a:p>
          <a:p>
            <a:r>
              <a:rPr lang="en-IN" dirty="0" err="1" smtClean="0"/>
              <a:t>Relu</a:t>
            </a:r>
            <a:r>
              <a:rPr lang="en-IN" dirty="0" smtClean="0"/>
              <a:t> Activation function</a:t>
            </a:r>
          </a:p>
          <a:p>
            <a:r>
              <a:rPr lang="en-IN" dirty="0" smtClean="0"/>
              <a:t>500 epochs</a:t>
            </a:r>
          </a:p>
          <a:p>
            <a:r>
              <a:rPr lang="en-IN" dirty="0" smtClean="0"/>
              <a:t>Adam optimizer</a:t>
            </a:r>
          </a:p>
          <a:p>
            <a:r>
              <a:rPr lang="en-IN" dirty="0" err="1" smtClean="0"/>
              <a:t>categorical_crossentropy</a:t>
            </a:r>
            <a:endParaRPr lang="en-IN" dirty="0" smtClean="0"/>
          </a:p>
          <a:p>
            <a:r>
              <a:rPr lang="en-IN" dirty="0" smtClean="0"/>
              <a:t>Train </a:t>
            </a:r>
            <a:r>
              <a:rPr lang="en-IN" dirty="0" err="1" smtClean="0"/>
              <a:t>acc</a:t>
            </a:r>
            <a:r>
              <a:rPr lang="en-IN" dirty="0" smtClean="0"/>
              <a:t> – 89% </a:t>
            </a:r>
            <a:r>
              <a:rPr lang="en-IN" dirty="0" err="1" smtClean="0"/>
              <a:t>Val_acc</a:t>
            </a:r>
            <a:r>
              <a:rPr lang="en-IN" dirty="0" smtClean="0"/>
              <a:t> – 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5"/>
            <a:ext cx="10515600" cy="1674691"/>
          </a:xfrm>
        </p:spPr>
        <p:txBody>
          <a:bodyPr>
            <a:normAutofit/>
          </a:bodyPr>
          <a:lstStyle/>
          <a:p>
            <a:r>
              <a:rPr lang="en-IN" sz="4900" dirty="0" smtClean="0"/>
              <a:t>Results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Accuracy and loss Vs epochs – for Train and validation set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512"/>
            <a:ext cx="4852506" cy="3467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06" y="2413512"/>
            <a:ext cx="4801694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364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SoundFinder -Urban sound prediction</vt:lpstr>
      <vt:lpstr>AGENDA</vt:lpstr>
      <vt:lpstr>Background:</vt:lpstr>
      <vt:lpstr>Business Idea</vt:lpstr>
      <vt:lpstr>Business plan</vt:lpstr>
      <vt:lpstr>Dataset</vt:lpstr>
      <vt:lpstr>Number of occurrences of sounds in each class</vt:lpstr>
      <vt:lpstr>Approach Used:</vt:lpstr>
      <vt:lpstr>Results  Accuracy and loss Vs epochs – for Train and validation set</vt:lpstr>
      <vt:lpstr>Confusion matrix for Keras model</vt:lpstr>
      <vt:lpstr>UI creation with Flask and HTML – Page 1: Index page</vt:lpstr>
      <vt:lpstr>UI creation with Flask and HTML – Page 2: Upload and predict file</vt:lpstr>
      <vt:lpstr>Future work:</vt:lpstr>
      <vt:lpstr>Thank You!!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SoundFinder -Urban sound prediction</dc:title>
  <dc:creator>Harini Pravin</dc:creator>
  <cp:lastModifiedBy>Harini Pravin</cp:lastModifiedBy>
  <cp:revision>33</cp:revision>
  <dcterms:created xsi:type="dcterms:W3CDTF">2019-05-28T17:56:44Z</dcterms:created>
  <dcterms:modified xsi:type="dcterms:W3CDTF">2019-07-18T11:43:28Z</dcterms:modified>
</cp:coreProperties>
</file>