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74" r:id="rId4"/>
    <p:sldId id="280" r:id="rId5"/>
    <p:sldId id="264" r:id="rId6"/>
    <p:sldId id="289" r:id="rId7"/>
    <p:sldId id="297" r:id="rId8"/>
    <p:sldId id="298" r:id="rId9"/>
    <p:sldId id="276" r:id="rId10"/>
    <p:sldId id="277" r:id="rId11"/>
    <p:sldId id="281" r:id="rId12"/>
    <p:sldId id="299" r:id="rId13"/>
    <p:sldId id="282" r:id="rId14"/>
    <p:sldId id="283" r:id="rId15"/>
    <p:sldId id="287" r:id="rId16"/>
    <p:sldId id="284" r:id="rId17"/>
    <p:sldId id="290" r:id="rId18"/>
    <p:sldId id="291" r:id="rId19"/>
    <p:sldId id="292" r:id="rId20"/>
    <p:sldId id="293" r:id="rId21"/>
    <p:sldId id="294" r:id="rId22"/>
    <p:sldId id="295" r:id="rId23"/>
    <p:sldId id="296" r:id="rId24"/>
    <p:sldId id="278" r:id="rId25"/>
    <p:sldId id="279"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F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12" autoAdjust="0"/>
    <p:restoredTop sz="86445" autoAdjust="0"/>
  </p:normalViewPr>
  <p:slideViewPr>
    <p:cSldViewPr snapToGrid="0">
      <p:cViewPr varScale="1">
        <p:scale>
          <a:sx n="67" d="100"/>
          <a:sy n="67" d="100"/>
        </p:scale>
        <p:origin x="1008"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CFAD04-7137-4458-99CE-C7799EF96670}" type="datetimeFigureOut">
              <a:rPr lang="en-IN" smtClean="0"/>
              <a:t>29-12-2024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C76FA-116C-41B2-8260-0EEB7E6F16C8}" type="slidenum">
              <a:rPr lang="en-IN" smtClean="0"/>
              <a:t>‹#›</a:t>
            </a:fld>
            <a:endParaRPr lang="en-IN"/>
          </a:p>
        </p:txBody>
      </p:sp>
    </p:spTree>
    <p:extLst>
      <p:ext uri="{BB962C8B-B14F-4D97-AF65-F5344CB8AC3E}">
        <p14:creationId xmlns:p14="http://schemas.microsoft.com/office/powerpoint/2010/main" val="237981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19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2C76FA-116C-41B2-8260-0EEB7E6F16C8}" type="slidenum">
              <a:rPr lang="en-IN" smtClean="0"/>
              <a:t>13</a:t>
            </a:fld>
            <a:endParaRPr lang="en-IN"/>
          </a:p>
        </p:txBody>
      </p:sp>
    </p:spTree>
    <p:extLst>
      <p:ext uri="{BB962C8B-B14F-4D97-AF65-F5344CB8AC3E}">
        <p14:creationId xmlns:p14="http://schemas.microsoft.com/office/powerpoint/2010/main" val="1923051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2C76FA-116C-41B2-8260-0EEB7E6F16C8}" type="slidenum">
              <a:rPr lang="en-IN" smtClean="0"/>
              <a:t>14</a:t>
            </a:fld>
            <a:endParaRPr lang="en-IN"/>
          </a:p>
        </p:txBody>
      </p:sp>
    </p:spTree>
    <p:extLst>
      <p:ext uri="{BB962C8B-B14F-4D97-AF65-F5344CB8AC3E}">
        <p14:creationId xmlns:p14="http://schemas.microsoft.com/office/powerpoint/2010/main" val="1095793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B81C-315A-8C73-CE2E-0D99A3B7B7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2AA1DF-36DC-0E36-6B8B-79AF866245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E3E79D-D69C-1422-9650-7FD62C5E5CC2}"/>
              </a:ext>
            </a:extLst>
          </p:cNvPr>
          <p:cNvSpPr>
            <a:spLocks noGrp="1"/>
          </p:cNvSpPr>
          <p:nvPr>
            <p:ph type="dt" sz="half" idx="10"/>
          </p:nvPr>
        </p:nvSpPr>
        <p:spPr/>
        <p:txBody>
          <a:bodyPr/>
          <a:lstStyle/>
          <a:p>
            <a:fld id="{4784ADCF-63AD-467B-BA24-6E373D84E67E}" type="datetimeFigureOut">
              <a:rPr lang="en-IN" smtClean="0"/>
              <a:t>29-12-2024</a:t>
            </a:fld>
            <a:endParaRPr lang="en-IN"/>
          </a:p>
        </p:txBody>
      </p:sp>
      <p:sp>
        <p:nvSpPr>
          <p:cNvPr id="5" name="Footer Placeholder 4">
            <a:extLst>
              <a:ext uri="{FF2B5EF4-FFF2-40B4-BE49-F238E27FC236}">
                <a16:creationId xmlns:a16="http://schemas.microsoft.com/office/drawing/2014/main" id="{177BE996-B2E8-8A23-286A-B282D20454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1137BD-78B8-24DA-439E-2761A4C0011E}"/>
              </a:ext>
            </a:extLst>
          </p:cNvPr>
          <p:cNvSpPr>
            <a:spLocks noGrp="1"/>
          </p:cNvSpPr>
          <p:nvPr>
            <p:ph type="sldNum" sz="quarter" idx="12"/>
          </p:nvPr>
        </p:nvSpPr>
        <p:spPr/>
        <p:txBody>
          <a:bodyPr/>
          <a:lstStyle/>
          <a:p>
            <a:fld id="{C5091398-191A-4DD7-8514-F9BF7BE1D397}" type="slidenum">
              <a:rPr lang="en-IN" smtClean="0"/>
              <a:t>‹#›</a:t>
            </a:fld>
            <a:endParaRPr lang="en-IN"/>
          </a:p>
        </p:txBody>
      </p:sp>
    </p:spTree>
    <p:extLst>
      <p:ext uri="{BB962C8B-B14F-4D97-AF65-F5344CB8AC3E}">
        <p14:creationId xmlns:p14="http://schemas.microsoft.com/office/powerpoint/2010/main" val="211979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5E91-5421-AE70-C611-47908AFFB2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B53EF6-4352-EB0F-D84F-A6A82D7992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99B5F3-C7F6-0236-F632-F557730D89FA}"/>
              </a:ext>
            </a:extLst>
          </p:cNvPr>
          <p:cNvSpPr>
            <a:spLocks noGrp="1"/>
          </p:cNvSpPr>
          <p:nvPr>
            <p:ph type="dt" sz="half" idx="10"/>
          </p:nvPr>
        </p:nvSpPr>
        <p:spPr/>
        <p:txBody>
          <a:bodyPr/>
          <a:lstStyle/>
          <a:p>
            <a:fld id="{4784ADCF-63AD-467B-BA24-6E373D84E67E}" type="datetimeFigureOut">
              <a:rPr lang="en-IN" smtClean="0"/>
              <a:t>29-12-2024</a:t>
            </a:fld>
            <a:endParaRPr lang="en-IN"/>
          </a:p>
        </p:txBody>
      </p:sp>
      <p:sp>
        <p:nvSpPr>
          <p:cNvPr id="5" name="Footer Placeholder 4">
            <a:extLst>
              <a:ext uri="{FF2B5EF4-FFF2-40B4-BE49-F238E27FC236}">
                <a16:creationId xmlns:a16="http://schemas.microsoft.com/office/drawing/2014/main" id="{F62B3FC2-768B-8F74-E3CB-1E5D14B55D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8D48BF-AA23-1851-C83D-35F4A8671D61}"/>
              </a:ext>
            </a:extLst>
          </p:cNvPr>
          <p:cNvSpPr>
            <a:spLocks noGrp="1"/>
          </p:cNvSpPr>
          <p:nvPr>
            <p:ph type="sldNum" sz="quarter" idx="12"/>
          </p:nvPr>
        </p:nvSpPr>
        <p:spPr/>
        <p:txBody>
          <a:bodyPr/>
          <a:lstStyle/>
          <a:p>
            <a:fld id="{C5091398-191A-4DD7-8514-F9BF7BE1D397}" type="slidenum">
              <a:rPr lang="en-IN" smtClean="0"/>
              <a:t>‹#›</a:t>
            </a:fld>
            <a:endParaRPr lang="en-IN"/>
          </a:p>
        </p:txBody>
      </p:sp>
    </p:spTree>
    <p:extLst>
      <p:ext uri="{BB962C8B-B14F-4D97-AF65-F5344CB8AC3E}">
        <p14:creationId xmlns:p14="http://schemas.microsoft.com/office/powerpoint/2010/main" val="23303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4DC3DB-7965-A0AC-959C-B7DDF8A2BD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8A9517-8C98-62C3-8DE6-D992D0A58B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C885A8-6302-FF2E-4E68-778EFE49F181}"/>
              </a:ext>
            </a:extLst>
          </p:cNvPr>
          <p:cNvSpPr>
            <a:spLocks noGrp="1"/>
          </p:cNvSpPr>
          <p:nvPr>
            <p:ph type="dt" sz="half" idx="10"/>
          </p:nvPr>
        </p:nvSpPr>
        <p:spPr/>
        <p:txBody>
          <a:bodyPr/>
          <a:lstStyle/>
          <a:p>
            <a:fld id="{4784ADCF-63AD-467B-BA24-6E373D84E67E}" type="datetimeFigureOut">
              <a:rPr lang="en-IN" smtClean="0"/>
              <a:t>29-12-2024</a:t>
            </a:fld>
            <a:endParaRPr lang="en-IN"/>
          </a:p>
        </p:txBody>
      </p:sp>
      <p:sp>
        <p:nvSpPr>
          <p:cNvPr id="5" name="Footer Placeholder 4">
            <a:extLst>
              <a:ext uri="{FF2B5EF4-FFF2-40B4-BE49-F238E27FC236}">
                <a16:creationId xmlns:a16="http://schemas.microsoft.com/office/drawing/2014/main" id="{0B629EA9-3B41-319E-BE82-2C569A3E8C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5F608-1526-DBAA-82C0-0791C2A454C0}"/>
              </a:ext>
            </a:extLst>
          </p:cNvPr>
          <p:cNvSpPr>
            <a:spLocks noGrp="1"/>
          </p:cNvSpPr>
          <p:nvPr>
            <p:ph type="sldNum" sz="quarter" idx="12"/>
          </p:nvPr>
        </p:nvSpPr>
        <p:spPr/>
        <p:txBody>
          <a:bodyPr/>
          <a:lstStyle/>
          <a:p>
            <a:fld id="{C5091398-191A-4DD7-8514-F9BF7BE1D397}" type="slidenum">
              <a:rPr lang="en-IN" smtClean="0"/>
              <a:t>‹#›</a:t>
            </a:fld>
            <a:endParaRPr lang="en-IN"/>
          </a:p>
        </p:txBody>
      </p:sp>
    </p:spTree>
    <p:extLst>
      <p:ext uri="{BB962C8B-B14F-4D97-AF65-F5344CB8AC3E}">
        <p14:creationId xmlns:p14="http://schemas.microsoft.com/office/powerpoint/2010/main" val="1502208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C7329-DE28-EF38-46E2-9FEE9B20A2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4CCA6C-F8C8-5934-FE53-23ED4D73D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0E2B5A-B8CE-AD37-0A09-3EB8FA2235B0}"/>
              </a:ext>
            </a:extLst>
          </p:cNvPr>
          <p:cNvSpPr>
            <a:spLocks noGrp="1"/>
          </p:cNvSpPr>
          <p:nvPr>
            <p:ph type="dt" sz="half" idx="10"/>
          </p:nvPr>
        </p:nvSpPr>
        <p:spPr/>
        <p:txBody>
          <a:bodyPr/>
          <a:lstStyle/>
          <a:p>
            <a:fld id="{4784ADCF-63AD-467B-BA24-6E373D84E67E}" type="datetimeFigureOut">
              <a:rPr lang="en-IN" smtClean="0"/>
              <a:t>29-12-2024</a:t>
            </a:fld>
            <a:endParaRPr lang="en-IN"/>
          </a:p>
        </p:txBody>
      </p:sp>
      <p:sp>
        <p:nvSpPr>
          <p:cNvPr id="5" name="Footer Placeholder 4">
            <a:extLst>
              <a:ext uri="{FF2B5EF4-FFF2-40B4-BE49-F238E27FC236}">
                <a16:creationId xmlns:a16="http://schemas.microsoft.com/office/drawing/2014/main" id="{82D5E9C0-ACAD-D485-380C-527A14CA80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3676F4-B500-B536-5490-85A2A3C9971B}"/>
              </a:ext>
            </a:extLst>
          </p:cNvPr>
          <p:cNvSpPr>
            <a:spLocks noGrp="1"/>
          </p:cNvSpPr>
          <p:nvPr>
            <p:ph type="sldNum" sz="quarter" idx="12"/>
          </p:nvPr>
        </p:nvSpPr>
        <p:spPr/>
        <p:txBody>
          <a:bodyPr/>
          <a:lstStyle/>
          <a:p>
            <a:fld id="{C5091398-191A-4DD7-8514-F9BF7BE1D397}" type="slidenum">
              <a:rPr lang="en-IN" smtClean="0"/>
              <a:t>‹#›</a:t>
            </a:fld>
            <a:endParaRPr lang="en-IN"/>
          </a:p>
        </p:txBody>
      </p:sp>
    </p:spTree>
    <p:extLst>
      <p:ext uri="{BB962C8B-B14F-4D97-AF65-F5344CB8AC3E}">
        <p14:creationId xmlns:p14="http://schemas.microsoft.com/office/powerpoint/2010/main" val="3823617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57E9D-A18C-5FBE-0A77-4C467005B3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04AE02-BE6B-D6E4-97AF-A117A83F2F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52FB92-B1E1-26D3-B7B6-3925218FB9C8}"/>
              </a:ext>
            </a:extLst>
          </p:cNvPr>
          <p:cNvSpPr>
            <a:spLocks noGrp="1"/>
          </p:cNvSpPr>
          <p:nvPr>
            <p:ph type="dt" sz="half" idx="10"/>
          </p:nvPr>
        </p:nvSpPr>
        <p:spPr/>
        <p:txBody>
          <a:bodyPr/>
          <a:lstStyle/>
          <a:p>
            <a:fld id="{4784ADCF-63AD-467B-BA24-6E373D84E67E}" type="datetimeFigureOut">
              <a:rPr lang="en-IN" smtClean="0"/>
              <a:t>29-12-2024</a:t>
            </a:fld>
            <a:endParaRPr lang="en-IN"/>
          </a:p>
        </p:txBody>
      </p:sp>
      <p:sp>
        <p:nvSpPr>
          <p:cNvPr id="5" name="Footer Placeholder 4">
            <a:extLst>
              <a:ext uri="{FF2B5EF4-FFF2-40B4-BE49-F238E27FC236}">
                <a16:creationId xmlns:a16="http://schemas.microsoft.com/office/drawing/2014/main" id="{ACC351F8-7E64-F353-B026-0C073AFEFA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B42DBE-BEFE-B043-60D2-6C83CB5E90BE}"/>
              </a:ext>
            </a:extLst>
          </p:cNvPr>
          <p:cNvSpPr>
            <a:spLocks noGrp="1"/>
          </p:cNvSpPr>
          <p:nvPr>
            <p:ph type="sldNum" sz="quarter" idx="12"/>
          </p:nvPr>
        </p:nvSpPr>
        <p:spPr/>
        <p:txBody>
          <a:bodyPr/>
          <a:lstStyle/>
          <a:p>
            <a:fld id="{C5091398-191A-4DD7-8514-F9BF7BE1D397}" type="slidenum">
              <a:rPr lang="en-IN" smtClean="0"/>
              <a:t>‹#›</a:t>
            </a:fld>
            <a:endParaRPr lang="en-IN"/>
          </a:p>
        </p:txBody>
      </p:sp>
    </p:spTree>
    <p:extLst>
      <p:ext uri="{BB962C8B-B14F-4D97-AF65-F5344CB8AC3E}">
        <p14:creationId xmlns:p14="http://schemas.microsoft.com/office/powerpoint/2010/main" val="12834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94CE-ACCE-C750-39B2-FE6870C7A4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7A1683-6B10-039E-BB0E-8CF7E5FFD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52F650-A2F4-31FD-944C-3D696EDFC7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4807E4-E0DE-9EBA-49E5-FB6445E0C0AA}"/>
              </a:ext>
            </a:extLst>
          </p:cNvPr>
          <p:cNvSpPr>
            <a:spLocks noGrp="1"/>
          </p:cNvSpPr>
          <p:nvPr>
            <p:ph type="dt" sz="half" idx="10"/>
          </p:nvPr>
        </p:nvSpPr>
        <p:spPr/>
        <p:txBody>
          <a:bodyPr/>
          <a:lstStyle/>
          <a:p>
            <a:fld id="{4784ADCF-63AD-467B-BA24-6E373D84E67E}" type="datetimeFigureOut">
              <a:rPr lang="en-IN" smtClean="0"/>
              <a:t>29-12-2024</a:t>
            </a:fld>
            <a:endParaRPr lang="en-IN"/>
          </a:p>
        </p:txBody>
      </p:sp>
      <p:sp>
        <p:nvSpPr>
          <p:cNvPr id="6" name="Footer Placeholder 5">
            <a:extLst>
              <a:ext uri="{FF2B5EF4-FFF2-40B4-BE49-F238E27FC236}">
                <a16:creationId xmlns:a16="http://schemas.microsoft.com/office/drawing/2014/main" id="{9FE3C7BA-923D-69F0-C0F8-1374A08DDB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3F7C2A-068C-24A2-8809-D7A123777F79}"/>
              </a:ext>
            </a:extLst>
          </p:cNvPr>
          <p:cNvSpPr>
            <a:spLocks noGrp="1"/>
          </p:cNvSpPr>
          <p:nvPr>
            <p:ph type="sldNum" sz="quarter" idx="12"/>
          </p:nvPr>
        </p:nvSpPr>
        <p:spPr/>
        <p:txBody>
          <a:bodyPr/>
          <a:lstStyle/>
          <a:p>
            <a:fld id="{C5091398-191A-4DD7-8514-F9BF7BE1D397}" type="slidenum">
              <a:rPr lang="en-IN" smtClean="0"/>
              <a:t>‹#›</a:t>
            </a:fld>
            <a:endParaRPr lang="en-IN"/>
          </a:p>
        </p:txBody>
      </p:sp>
    </p:spTree>
    <p:extLst>
      <p:ext uri="{BB962C8B-B14F-4D97-AF65-F5344CB8AC3E}">
        <p14:creationId xmlns:p14="http://schemas.microsoft.com/office/powerpoint/2010/main" val="110075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7CFB3-1BF7-9B91-63DE-2232221653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58BF7D-D23C-C445-761B-611DFBD02C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63E2B8-51A1-1FC5-032D-7CEF71610B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73421B-3EA4-4477-7737-533929987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14E614-998D-203B-CB13-F28D3E6085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AC54B0-E18B-824C-755B-F04120930F1D}"/>
              </a:ext>
            </a:extLst>
          </p:cNvPr>
          <p:cNvSpPr>
            <a:spLocks noGrp="1"/>
          </p:cNvSpPr>
          <p:nvPr>
            <p:ph type="dt" sz="half" idx="10"/>
          </p:nvPr>
        </p:nvSpPr>
        <p:spPr/>
        <p:txBody>
          <a:bodyPr/>
          <a:lstStyle/>
          <a:p>
            <a:fld id="{4784ADCF-63AD-467B-BA24-6E373D84E67E}" type="datetimeFigureOut">
              <a:rPr lang="en-IN" smtClean="0"/>
              <a:t>29-12-2024</a:t>
            </a:fld>
            <a:endParaRPr lang="en-IN"/>
          </a:p>
        </p:txBody>
      </p:sp>
      <p:sp>
        <p:nvSpPr>
          <p:cNvPr id="8" name="Footer Placeholder 7">
            <a:extLst>
              <a:ext uri="{FF2B5EF4-FFF2-40B4-BE49-F238E27FC236}">
                <a16:creationId xmlns:a16="http://schemas.microsoft.com/office/drawing/2014/main" id="{7F4F4B7B-B55C-B001-3C20-CC4CE93A6B8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C86B551-8490-CF55-E468-B449C55ECF93}"/>
              </a:ext>
            </a:extLst>
          </p:cNvPr>
          <p:cNvSpPr>
            <a:spLocks noGrp="1"/>
          </p:cNvSpPr>
          <p:nvPr>
            <p:ph type="sldNum" sz="quarter" idx="12"/>
          </p:nvPr>
        </p:nvSpPr>
        <p:spPr/>
        <p:txBody>
          <a:bodyPr/>
          <a:lstStyle/>
          <a:p>
            <a:fld id="{C5091398-191A-4DD7-8514-F9BF7BE1D397}" type="slidenum">
              <a:rPr lang="en-IN" smtClean="0"/>
              <a:t>‹#›</a:t>
            </a:fld>
            <a:endParaRPr lang="en-IN"/>
          </a:p>
        </p:txBody>
      </p:sp>
    </p:spTree>
    <p:extLst>
      <p:ext uri="{BB962C8B-B14F-4D97-AF65-F5344CB8AC3E}">
        <p14:creationId xmlns:p14="http://schemas.microsoft.com/office/powerpoint/2010/main" val="15532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8C47D-641B-B1A4-0CD3-8711AC3C44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AABD5EC-B760-6141-9E93-EBFC7053A90C}"/>
              </a:ext>
            </a:extLst>
          </p:cNvPr>
          <p:cNvSpPr>
            <a:spLocks noGrp="1"/>
          </p:cNvSpPr>
          <p:nvPr>
            <p:ph type="dt" sz="half" idx="10"/>
          </p:nvPr>
        </p:nvSpPr>
        <p:spPr/>
        <p:txBody>
          <a:bodyPr/>
          <a:lstStyle/>
          <a:p>
            <a:fld id="{4784ADCF-63AD-467B-BA24-6E373D84E67E}" type="datetimeFigureOut">
              <a:rPr lang="en-IN" smtClean="0"/>
              <a:t>29-12-2024</a:t>
            </a:fld>
            <a:endParaRPr lang="en-IN"/>
          </a:p>
        </p:txBody>
      </p:sp>
      <p:sp>
        <p:nvSpPr>
          <p:cNvPr id="4" name="Footer Placeholder 3">
            <a:extLst>
              <a:ext uri="{FF2B5EF4-FFF2-40B4-BE49-F238E27FC236}">
                <a16:creationId xmlns:a16="http://schemas.microsoft.com/office/drawing/2014/main" id="{D47D3229-A3D3-8F92-62E7-13344FF1BC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B01B9D-0746-1144-E5F6-8F2557F282D6}"/>
              </a:ext>
            </a:extLst>
          </p:cNvPr>
          <p:cNvSpPr>
            <a:spLocks noGrp="1"/>
          </p:cNvSpPr>
          <p:nvPr>
            <p:ph type="sldNum" sz="quarter" idx="12"/>
          </p:nvPr>
        </p:nvSpPr>
        <p:spPr/>
        <p:txBody>
          <a:bodyPr/>
          <a:lstStyle/>
          <a:p>
            <a:fld id="{C5091398-191A-4DD7-8514-F9BF7BE1D397}" type="slidenum">
              <a:rPr lang="en-IN" smtClean="0"/>
              <a:t>‹#›</a:t>
            </a:fld>
            <a:endParaRPr lang="en-IN"/>
          </a:p>
        </p:txBody>
      </p:sp>
    </p:spTree>
    <p:extLst>
      <p:ext uri="{BB962C8B-B14F-4D97-AF65-F5344CB8AC3E}">
        <p14:creationId xmlns:p14="http://schemas.microsoft.com/office/powerpoint/2010/main" val="259071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40B27D-B641-A97B-6A6D-D6F8377AD5C8}"/>
              </a:ext>
            </a:extLst>
          </p:cNvPr>
          <p:cNvSpPr>
            <a:spLocks noGrp="1"/>
          </p:cNvSpPr>
          <p:nvPr>
            <p:ph type="dt" sz="half" idx="10"/>
          </p:nvPr>
        </p:nvSpPr>
        <p:spPr/>
        <p:txBody>
          <a:bodyPr/>
          <a:lstStyle/>
          <a:p>
            <a:fld id="{4784ADCF-63AD-467B-BA24-6E373D84E67E}" type="datetimeFigureOut">
              <a:rPr lang="en-IN" smtClean="0"/>
              <a:t>29-12-2024</a:t>
            </a:fld>
            <a:endParaRPr lang="en-IN"/>
          </a:p>
        </p:txBody>
      </p:sp>
      <p:sp>
        <p:nvSpPr>
          <p:cNvPr id="3" name="Footer Placeholder 2">
            <a:extLst>
              <a:ext uri="{FF2B5EF4-FFF2-40B4-BE49-F238E27FC236}">
                <a16:creationId xmlns:a16="http://schemas.microsoft.com/office/drawing/2014/main" id="{E3A3AD5E-0A7F-48A7-2B5E-0F16844A6B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70E19D-6AA0-9783-9B6B-99DB232F2278}"/>
              </a:ext>
            </a:extLst>
          </p:cNvPr>
          <p:cNvSpPr>
            <a:spLocks noGrp="1"/>
          </p:cNvSpPr>
          <p:nvPr>
            <p:ph type="sldNum" sz="quarter" idx="12"/>
          </p:nvPr>
        </p:nvSpPr>
        <p:spPr/>
        <p:txBody>
          <a:bodyPr/>
          <a:lstStyle/>
          <a:p>
            <a:fld id="{C5091398-191A-4DD7-8514-F9BF7BE1D397}" type="slidenum">
              <a:rPr lang="en-IN" smtClean="0"/>
              <a:t>‹#›</a:t>
            </a:fld>
            <a:endParaRPr lang="en-IN"/>
          </a:p>
        </p:txBody>
      </p:sp>
    </p:spTree>
    <p:extLst>
      <p:ext uri="{BB962C8B-B14F-4D97-AF65-F5344CB8AC3E}">
        <p14:creationId xmlns:p14="http://schemas.microsoft.com/office/powerpoint/2010/main" val="941086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9922A-BB97-6571-0434-DFA344FD4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C65234-5008-9028-A6CE-8AF3559D0F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F6FBDD-1F18-27D2-2860-1C2788379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9CE44-D321-63BF-3AB2-3D1B53185A8E}"/>
              </a:ext>
            </a:extLst>
          </p:cNvPr>
          <p:cNvSpPr>
            <a:spLocks noGrp="1"/>
          </p:cNvSpPr>
          <p:nvPr>
            <p:ph type="dt" sz="half" idx="10"/>
          </p:nvPr>
        </p:nvSpPr>
        <p:spPr/>
        <p:txBody>
          <a:bodyPr/>
          <a:lstStyle/>
          <a:p>
            <a:fld id="{4784ADCF-63AD-467B-BA24-6E373D84E67E}" type="datetimeFigureOut">
              <a:rPr lang="en-IN" smtClean="0"/>
              <a:t>29-12-2024</a:t>
            </a:fld>
            <a:endParaRPr lang="en-IN"/>
          </a:p>
        </p:txBody>
      </p:sp>
      <p:sp>
        <p:nvSpPr>
          <p:cNvPr id="6" name="Footer Placeholder 5">
            <a:extLst>
              <a:ext uri="{FF2B5EF4-FFF2-40B4-BE49-F238E27FC236}">
                <a16:creationId xmlns:a16="http://schemas.microsoft.com/office/drawing/2014/main" id="{398DD37F-22FE-4A66-CDEF-BCDADD910B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0E8A59-3D21-E6FB-584C-51BE997FB02E}"/>
              </a:ext>
            </a:extLst>
          </p:cNvPr>
          <p:cNvSpPr>
            <a:spLocks noGrp="1"/>
          </p:cNvSpPr>
          <p:nvPr>
            <p:ph type="sldNum" sz="quarter" idx="12"/>
          </p:nvPr>
        </p:nvSpPr>
        <p:spPr/>
        <p:txBody>
          <a:bodyPr/>
          <a:lstStyle/>
          <a:p>
            <a:fld id="{C5091398-191A-4DD7-8514-F9BF7BE1D397}" type="slidenum">
              <a:rPr lang="en-IN" smtClean="0"/>
              <a:t>‹#›</a:t>
            </a:fld>
            <a:endParaRPr lang="en-IN"/>
          </a:p>
        </p:txBody>
      </p:sp>
    </p:spTree>
    <p:extLst>
      <p:ext uri="{BB962C8B-B14F-4D97-AF65-F5344CB8AC3E}">
        <p14:creationId xmlns:p14="http://schemas.microsoft.com/office/powerpoint/2010/main" val="316705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3C46-1F16-FB18-F1E5-4623B6DF8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363BE3-8F90-6A9D-B99F-7A4072A349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90A99B-B601-EFEE-3EA7-7BD336850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F2346-B152-642F-10E4-9FD67E1C876C}"/>
              </a:ext>
            </a:extLst>
          </p:cNvPr>
          <p:cNvSpPr>
            <a:spLocks noGrp="1"/>
          </p:cNvSpPr>
          <p:nvPr>
            <p:ph type="dt" sz="half" idx="10"/>
          </p:nvPr>
        </p:nvSpPr>
        <p:spPr/>
        <p:txBody>
          <a:bodyPr/>
          <a:lstStyle/>
          <a:p>
            <a:fld id="{4784ADCF-63AD-467B-BA24-6E373D84E67E}" type="datetimeFigureOut">
              <a:rPr lang="en-IN" smtClean="0"/>
              <a:t>29-12-2024</a:t>
            </a:fld>
            <a:endParaRPr lang="en-IN"/>
          </a:p>
        </p:txBody>
      </p:sp>
      <p:sp>
        <p:nvSpPr>
          <p:cNvPr id="6" name="Footer Placeholder 5">
            <a:extLst>
              <a:ext uri="{FF2B5EF4-FFF2-40B4-BE49-F238E27FC236}">
                <a16:creationId xmlns:a16="http://schemas.microsoft.com/office/drawing/2014/main" id="{B6ABB0AC-2E62-245F-FEDE-C1AF91566B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EE221D-3D97-B403-3643-FB3BA267D53D}"/>
              </a:ext>
            </a:extLst>
          </p:cNvPr>
          <p:cNvSpPr>
            <a:spLocks noGrp="1"/>
          </p:cNvSpPr>
          <p:nvPr>
            <p:ph type="sldNum" sz="quarter" idx="12"/>
          </p:nvPr>
        </p:nvSpPr>
        <p:spPr/>
        <p:txBody>
          <a:bodyPr/>
          <a:lstStyle/>
          <a:p>
            <a:fld id="{C5091398-191A-4DD7-8514-F9BF7BE1D397}" type="slidenum">
              <a:rPr lang="en-IN" smtClean="0"/>
              <a:t>‹#›</a:t>
            </a:fld>
            <a:endParaRPr lang="en-IN"/>
          </a:p>
        </p:txBody>
      </p:sp>
    </p:spTree>
    <p:extLst>
      <p:ext uri="{BB962C8B-B14F-4D97-AF65-F5344CB8AC3E}">
        <p14:creationId xmlns:p14="http://schemas.microsoft.com/office/powerpoint/2010/main" val="3084733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30C430-3916-466F-DBE3-1224A8F83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D7F361-7734-2B39-5C5E-3538105E4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A59E5F-F8F5-5F1E-921C-CC750D54D5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4ADCF-63AD-467B-BA24-6E373D84E67E}" type="datetimeFigureOut">
              <a:rPr lang="en-IN" smtClean="0"/>
              <a:t>29-12-2024</a:t>
            </a:fld>
            <a:endParaRPr lang="en-IN"/>
          </a:p>
        </p:txBody>
      </p:sp>
      <p:sp>
        <p:nvSpPr>
          <p:cNvPr id="5" name="Footer Placeholder 4">
            <a:extLst>
              <a:ext uri="{FF2B5EF4-FFF2-40B4-BE49-F238E27FC236}">
                <a16:creationId xmlns:a16="http://schemas.microsoft.com/office/drawing/2014/main" id="{D29B9E5E-15C1-B774-A5A8-44FF663F7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219186-1F28-F516-FD87-6C4260DD28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91398-191A-4DD7-8514-F9BF7BE1D397}" type="slidenum">
              <a:rPr lang="en-IN" smtClean="0"/>
              <a:t>‹#›</a:t>
            </a:fld>
            <a:endParaRPr lang="en-IN"/>
          </a:p>
        </p:txBody>
      </p:sp>
    </p:spTree>
    <p:extLst>
      <p:ext uri="{BB962C8B-B14F-4D97-AF65-F5344CB8AC3E}">
        <p14:creationId xmlns:p14="http://schemas.microsoft.com/office/powerpoint/2010/main" val="3523550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2565F5-0F3B-8DCF-EA99-A4019AD62F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939" y="362441"/>
            <a:ext cx="1201705" cy="1150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5AFC9C2-1BA0-E8E6-8B68-F98E3DFC880A}"/>
              </a:ext>
            </a:extLst>
          </p:cNvPr>
          <p:cNvSpPr txBox="1"/>
          <p:nvPr/>
        </p:nvSpPr>
        <p:spPr>
          <a:xfrm>
            <a:off x="1427583" y="231813"/>
            <a:ext cx="9694506" cy="1508105"/>
          </a:xfrm>
          <a:prstGeom prst="rect">
            <a:avLst/>
          </a:prstGeom>
          <a:noFill/>
        </p:spPr>
        <p:txBody>
          <a:bodyPr wrap="square">
            <a:spAutoFit/>
          </a:bodyPr>
          <a:lstStyle/>
          <a:p>
            <a:pPr algn="ctr"/>
            <a:r>
              <a:rPr lang="en-IN" altLang="en-US" sz="5400" b="1" dirty="0">
                <a:solidFill>
                  <a:schemeClr val="tx1">
                    <a:lumMod val="95000"/>
                    <a:lumOff val="5000"/>
                  </a:schemeClr>
                </a:solidFill>
                <a:latin typeface="Segoe UI Semibold" panose="020B0702040204020203" pitchFamily="34" charset="0"/>
                <a:cs typeface="Segoe UI Semibold" panose="020B0702040204020203" pitchFamily="34" charset="0"/>
              </a:rPr>
              <a:t>VEL TECH HIGH TECH </a:t>
            </a:r>
            <a:br>
              <a:rPr lang="en-IN" altLang="en-US" sz="4400" dirty="0">
                <a:solidFill>
                  <a:schemeClr val="tx1">
                    <a:lumMod val="95000"/>
                    <a:lumOff val="5000"/>
                  </a:schemeClr>
                </a:solidFill>
                <a:latin typeface="Segoe UI Semibold" panose="020B0702040204020203" pitchFamily="34" charset="0"/>
                <a:cs typeface="Segoe UI Semibold" panose="020B0702040204020203" pitchFamily="34" charset="0"/>
              </a:rPr>
            </a:br>
            <a:r>
              <a:rPr lang="en-IN" altLang="en-US" sz="2000" b="1" dirty="0" err="1">
                <a:solidFill>
                  <a:schemeClr val="tx1">
                    <a:lumMod val="95000"/>
                    <a:lumOff val="5000"/>
                  </a:schemeClr>
                </a:solidFill>
                <a:latin typeface="Segoe UI Semibold" panose="020B0702040204020203" pitchFamily="34" charset="0"/>
                <a:cs typeface="Segoe UI Semibold" panose="020B0702040204020203" pitchFamily="34" charset="0"/>
              </a:rPr>
              <a:t>Dr.</a:t>
            </a:r>
            <a:r>
              <a:rPr lang="en-IN" altLang="en-US" sz="2000" b="1" dirty="0">
                <a:solidFill>
                  <a:schemeClr val="tx1">
                    <a:lumMod val="95000"/>
                    <a:lumOff val="5000"/>
                  </a:schemeClr>
                </a:solidFill>
                <a:latin typeface="Segoe UI Semibold" panose="020B0702040204020203" pitchFamily="34" charset="0"/>
                <a:cs typeface="Segoe UI Semibold" panose="020B0702040204020203" pitchFamily="34" charset="0"/>
              </a:rPr>
              <a:t> RANGARAJAN </a:t>
            </a:r>
            <a:r>
              <a:rPr lang="en-IN" altLang="en-US" sz="2000" b="1" dirty="0" err="1">
                <a:solidFill>
                  <a:schemeClr val="tx1">
                    <a:lumMod val="95000"/>
                    <a:lumOff val="5000"/>
                  </a:schemeClr>
                </a:solidFill>
                <a:latin typeface="Segoe UI Semibold" panose="020B0702040204020203" pitchFamily="34" charset="0"/>
                <a:cs typeface="Segoe UI Semibold" panose="020B0702040204020203" pitchFamily="34" charset="0"/>
              </a:rPr>
              <a:t>Dr.</a:t>
            </a:r>
            <a:r>
              <a:rPr lang="en-IN" altLang="en-US" sz="2000" b="1" dirty="0">
                <a:solidFill>
                  <a:schemeClr val="tx1">
                    <a:lumMod val="95000"/>
                    <a:lumOff val="5000"/>
                  </a:schemeClr>
                </a:solidFill>
                <a:latin typeface="Segoe UI Semibold" panose="020B0702040204020203" pitchFamily="34" charset="0"/>
                <a:cs typeface="Segoe UI Semibold" panose="020B0702040204020203" pitchFamily="34" charset="0"/>
              </a:rPr>
              <a:t> SAKUNTHALA ENGINEERING COLLEGE</a:t>
            </a:r>
            <a:br>
              <a:rPr lang="en-IN" altLang="en-US" sz="2800" dirty="0">
                <a:solidFill>
                  <a:schemeClr val="tx1">
                    <a:lumMod val="95000"/>
                    <a:lumOff val="5000"/>
                  </a:schemeClr>
                </a:solidFill>
                <a:latin typeface="Segoe UI Semibold" panose="020B0702040204020203" pitchFamily="34" charset="0"/>
                <a:cs typeface="Segoe UI Semibold" panose="020B0702040204020203" pitchFamily="34" charset="0"/>
              </a:rPr>
            </a:br>
            <a:r>
              <a:rPr lang="en-IN" altLang="en-US" sz="1800" b="1" dirty="0">
                <a:solidFill>
                  <a:schemeClr val="tx1">
                    <a:lumMod val="95000"/>
                    <a:lumOff val="5000"/>
                  </a:schemeClr>
                </a:solidFill>
                <a:latin typeface="Segoe UI Semibold" panose="020B0702040204020203" pitchFamily="34" charset="0"/>
                <a:cs typeface="Segoe UI Semibold" panose="020B0702040204020203" pitchFamily="34" charset="0"/>
              </a:rPr>
              <a:t>An Autonomous Institution</a:t>
            </a:r>
            <a:endParaRPr lang="en-IN" dirty="0">
              <a:solidFill>
                <a:schemeClr val="tx1">
                  <a:lumMod val="95000"/>
                  <a:lumOff val="5000"/>
                </a:schemeClr>
              </a:solidFill>
              <a:latin typeface="Segoe UI Semibold" panose="020B0702040204020203" pitchFamily="34" charset="0"/>
              <a:cs typeface="Segoe UI Semibold" panose="020B0702040204020203" pitchFamily="34" charset="0"/>
            </a:endParaRPr>
          </a:p>
        </p:txBody>
      </p:sp>
      <p:sp>
        <p:nvSpPr>
          <p:cNvPr id="8" name="TextBox 7">
            <a:extLst>
              <a:ext uri="{FF2B5EF4-FFF2-40B4-BE49-F238E27FC236}">
                <a16:creationId xmlns:a16="http://schemas.microsoft.com/office/drawing/2014/main" id="{B8F569A2-550B-821B-33AF-700AB458C4F8}"/>
              </a:ext>
            </a:extLst>
          </p:cNvPr>
          <p:cNvSpPr txBox="1"/>
          <p:nvPr/>
        </p:nvSpPr>
        <p:spPr>
          <a:xfrm>
            <a:off x="2758847" y="1539891"/>
            <a:ext cx="6093500" cy="461665"/>
          </a:xfrm>
          <a:prstGeom prst="rect">
            <a:avLst/>
          </a:prstGeom>
          <a:noFill/>
        </p:spPr>
        <p:txBody>
          <a:bodyPr wrap="square">
            <a:spAutoFit/>
          </a:bodyPr>
          <a:lstStyle/>
          <a:p>
            <a:pPr algn="ctr" eaLnBrk="1" hangingPunct="1">
              <a:spcBef>
                <a:spcPct val="20000"/>
              </a:spcBef>
              <a:buFont typeface="Arial" panose="020B0604020202020204" pitchFamily="34" charset="0"/>
              <a:buNone/>
            </a:pPr>
            <a:r>
              <a:rPr lang="en-IN" altLang="en-US" sz="2400" b="1" dirty="0">
                <a:solidFill>
                  <a:srgbClr val="0070C0"/>
                </a:solidFill>
              </a:rPr>
              <a:t>              </a:t>
            </a:r>
            <a:r>
              <a:rPr lang="en-IN" altLang="en-US" sz="1800" b="1" dirty="0">
                <a:solidFill>
                  <a:srgbClr val="0070C0"/>
                </a:solidFill>
              </a:rPr>
              <a:t>Department of Computer Science and Engineering</a:t>
            </a:r>
          </a:p>
        </p:txBody>
      </p:sp>
      <p:sp>
        <p:nvSpPr>
          <p:cNvPr id="12" name="TextBox 11">
            <a:extLst>
              <a:ext uri="{FF2B5EF4-FFF2-40B4-BE49-F238E27FC236}">
                <a16:creationId xmlns:a16="http://schemas.microsoft.com/office/drawing/2014/main" id="{438CD4B2-0662-54D2-DE8D-F6FBF1A54315}"/>
              </a:ext>
            </a:extLst>
          </p:cNvPr>
          <p:cNvSpPr txBox="1"/>
          <p:nvPr/>
        </p:nvSpPr>
        <p:spPr>
          <a:xfrm>
            <a:off x="1296952" y="2677979"/>
            <a:ext cx="9955763" cy="1323439"/>
          </a:xfrm>
          <a:prstGeom prst="rect">
            <a:avLst/>
          </a:prstGeom>
          <a:noFill/>
        </p:spPr>
        <p:txBody>
          <a:bodyPr wrap="square">
            <a:spAutoFit/>
          </a:bodyPr>
          <a:lstStyle/>
          <a:p>
            <a:pPr algn="ctr"/>
            <a:r>
              <a:rPr lang="en-US" sz="4000" b="1" i="0" u="none" strike="noStrike" dirty="0">
                <a:solidFill>
                  <a:srgbClr val="FF0000"/>
                </a:solidFill>
                <a:effectLst/>
                <a:latin typeface="Times New Roman" panose="02020603050405020304" pitchFamily="18" charset="0"/>
              </a:rPr>
              <a:t>A Study on Voice-Activated Email for People with Visual Impairments</a:t>
            </a:r>
            <a:endParaRPr lang="en-IN" sz="4000" b="1" dirty="0">
              <a:solidFill>
                <a:srgbClr val="FF0000"/>
              </a:solidFill>
              <a:latin typeface="Times New Roman" panose="02020603050405020304" pitchFamily="18" charset="0"/>
              <a:cs typeface="Times New Roman" panose="02020603050405020304" pitchFamily="18" charset="0"/>
            </a:endParaRPr>
          </a:p>
        </p:txBody>
      </p:sp>
      <p:sp>
        <p:nvSpPr>
          <p:cNvPr id="13" name="Subtitle 2">
            <a:extLst>
              <a:ext uri="{FF2B5EF4-FFF2-40B4-BE49-F238E27FC236}">
                <a16:creationId xmlns:a16="http://schemas.microsoft.com/office/drawing/2014/main" id="{C9633A99-57BA-7F3E-739A-AC1FF953567A}"/>
              </a:ext>
            </a:extLst>
          </p:cNvPr>
          <p:cNvSpPr txBox="1">
            <a:spLocks/>
          </p:cNvSpPr>
          <p:nvPr/>
        </p:nvSpPr>
        <p:spPr>
          <a:xfrm>
            <a:off x="2165002" y="2127473"/>
            <a:ext cx="9414587" cy="550506"/>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solidFill>
                  <a:srgbClr val="7030A0"/>
                </a:solidFill>
                <a:latin typeface="Adobe Garamond Pro Bold" pitchFamily="18" charset="0"/>
              </a:rPr>
              <a:t>                                                 </a:t>
            </a:r>
            <a:r>
              <a:rPr lang="en-IN" altLang="en-US" b="1" dirty="0">
                <a:solidFill>
                  <a:srgbClr val="7030A0"/>
                </a:solidFill>
                <a:latin typeface="Adobe Garamond Pro Bold" pitchFamily="18" charset="0"/>
              </a:rPr>
              <a:t>Mini </a:t>
            </a:r>
            <a:r>
              <a:rPr lang="en-IN" altLang="en-US" b="1" dirty="0">
                <a:solidFill>
                  <a:srgbClr val="7030A0"/>
                </a:solidFill>
                <a:latin typeface="+mj-lt"/>
              </a:rPr>
              <a:t>Project</a:t>
            </a:r>
            <a:r>
              <a:rPr lang="en-IN" altLang="en-US" b="1" dirty="0">
                <a:solidFill>
                  <a:srgbClr val="7030A0"/>
                </a:solidFill>
                <a:latin typeface="Adobe Garamond Pro Bold" pitchFamily="18" charset="0"/>
              </a:rPr>
              <a:t> Review</a:t>
            </a:r>
          </a:p>
        </p:txBody>
      </p:sp>
      <p:sp>
        <p:nvSpPr>
          <p:cNvPr id="14" name="Subtitle 2">
            <a:extLst>
              <a:ext uri="{FF2B5EF4-FFF2-40B4-BE49-F238E27FC236}">
                <a16:creationId xmlns:a16="http://schemas.microsoft.com/office/drawing/2014/main" id="{C9633A99-57BA-7F3E-739A-AC1FF953567A}"/>
              </a:ext>
            </a:extLst>
          </p:cNvPr>
          <p:cNvSpPr txBox="1">
            <a:spLocks/>
          </p:cNvSpPr>
          <p:nvPr/>
        </p:nvSpPr>
        <p:spPr>
          <a:xfrm>
            <a:off x="1567541" y="4225554"/>
            <a:ext cx="9414587" cy="1455576"/>
          </a:xfrm>
          <a:prstGeom prst="rect">
            <a:avLst/>
          </a:prstGeom>
        </p:spPr>
        <p:txBody>
          <a:bodyPr vert="horz" lIns="91440" tIns="45720" rIns="91440" bIns="45720" rtlCol="0">
            <a:normAutofit fontScale="925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dirty="0">
                <a:latin typeface="Segoe UI Semibold" panose="020B0702040204020203" pitchFamily="34" charset="0"/>
                <a:cs typeface="Segoe UI Semibold" panose="020B0702040204020203" pitchFamily="34" charset="0"/>
              </a:rPr>
              <a:t>A</a:t>
            </a:r>
            <a:r>
              <a:rPr lang="en-IN" altLang="en-US" dirty="0">
                <a:latin typeface="Segoe UI Semibold" panose="020B0702040204020203" pitchFamily="34" charset="0"/>
                <a:cs typeface="Segoe UI Semibold" panose="020B0702040204020203" pitchFamily="34" charset="0"/>
              </a:rPr>
              <a:t>KALYA.S          (VH-12292)                                                              </a:t>
            </a:r>
            <a:r>
              <a:rPr lang="en-IN" altLang="en-US" u="sng" dirty="0">
                <a:solidFill>
                  <a:srgbClr val="C00000"/>
                </a:solidFill>
                <a:latin typeface="Segoe UI Semibold" panose="020B0702040204020203" pitchFamily="34" charset="0"/>
                <a:cs typeface="Segoe UI Semibold" panose="020B0702040204020203" pitchFamily="34" charset="0"/>
              </a:rPr>
              <a:t>SUPERVISOR:</a:t>
            </a:r>
          </a:p>
          <a:p>
            <a:r>
              <a:rPr lang="en-IN" altLang="en-US" dirty="0">
                <a:latin typeface="Segoe UI Semibold" panose="020B0702040204020203" pitchFamily="34" charset="0"/>
                <a:cs typeface="Segoe UI Semibold" panose="020B0702040204020203" pitchFamily="34" charset="0"/>
              </a:rPr>
              <a:t>HARINIPRIYA.V (VH-12338</a:t>
            </a:r>
            <a:r>
              <a:rPr lang="en-IN" altLang="en-US" b="1" dirty="0">
                <a:latin typeface="Segoe UI Semibold" panose="020B0702040204020203" pitchFamily="34" charset="0"/>
                <a:cs typeface="Segoe UI Semibold" panose="020B0702040204020203" pitchFamily="34" charset="0"/>
              </a:rPr>
              <a:t>)                                                    </a:t>
            </a:r>
          </a:p>
          <a:p>
            <a:r>
              <a:rPr lang="en-IN" altLang="en-US" b="1" dirty="0">
                <a:latin typeface="Segoe UI Semibold" panose="020B0702040204020203" pitchFamily="34" charset="0"/>
                <a:cs typeface="Segoe UI Semibold" panose="020B0702040204020203" pitchFamily="34" charset="0"/>
              </a:rPr>
              <a:t>                                                                                                         </a:t>
            </a:r>
            <a:r>
              <a:rPr lang="en-IN" altLang="en-US" b="1" dirty="0" err="1">
                <a:latin typeface="Segoe UI Semibold" panose="020B0702040204020203" pitchFamily="34" charset="0"/>
                <a:cs typeface="Segoe UI Semibold" panose="020B0702040204020203" pitchFamily="34" charset="0"/>
              </a:rPr>
              <a:t>Dr.J.SENTHIL</a:t>
            </a:r>
            <a:r>
              <a:rPr lang="en-IN" altLang="en-US" b="1" dirty="0">
                <a:latin typeface="Segoe UI Semibold" panose="020B0702040204020203" pitchFamily="34" charset="0"/>
                <a:cs typeface="Segoe UI Semibold" panose="020B0702040204020203" pitchFamily="34" charset="0"/>
              </a:rPr>
              <a:t> MURUGAN</a:t>
            </a:r>
          </a:p>
          <a:p>
            <a:r>
              <a:rPr lang="en-IN" altLang="en-US" b="1" dirty="0">
                <a:latin typeface="Segoe UI Semibold" panose="020B0702040204020203" pitchFamily="34" charset="0"/>
                <a:cs typeface="Segoe UI Semibold" panose="020B0702040204020203" pitchFamily="34" charset="0"/>
              </a:rPr>
              <a:t>                                                                                                            </a:t>
            </a:r>
            <a:r>
              <a:rPr lang="en-US" altLang="en-US" dirty="0">
                <a:latin typeface="Segoe UI Semibold" panose="020B0702040204020203" pitchFamily="34" charset="0"/>
                <a:cs typeface="Segoe UI Semibold" panose="020B0702040204020203" pitchFamily="34" charset="0"/>
              </a:rPr>
              <a:t>Associate Professor </a:t>
            </a:r>
            <a:endParaRPr lang="en-IN" altLang="en-US" b="1" dirty="0">
              <a:latin typeface="Times New Roman" panose="02020603050405020304" pitchFamily="18" charset="0"/>
              <a:cs typeface="Times New Roman" panose="02020603050405020304" pitchFamily="18" charset="0"/>
            </a:endParaRPr>
          </a:p>
          <a:p>
            <a:r>
              <a:rPr lang="en-IN" altLang="en-US" dirty="0">
                <a:latin typeface="Segoe UI Semibold" panose="020B0702040204020203" pitchFamily="34" charset="0"/>
                <a:cs typeface="Segoe UI Semibold" panose="020B0702040204020203" pitchFamily="34" charset="0"/>
              </a:rPr>
              <a:t>III YEAR ,COMPUTER SCIENCE AND ENGINEERING                                  CSE</a:t>
            </a:r>
          </a:p>
          <a:p>
            <a:r>
              <a:rPr lang="en-IN" altLang="en-US" sz="1800" b="1" dirty="0">
                <a:latin typeface="Times New Roman" panose="02020603050405020304" pitchFamily="18" charset="0"/>
                <a:cs typeface="Times New Roman" panose="02020603050405020304" pitchFamily="18" charset="0"/>
              </a:rPr>
              <a:t>                                                                                                                    </a:t>
            </a:r>
          </a:p>
          <a:p>
            <a:endParaRPr lang="en-IN" altLang="en-US"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473379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447D0F-B707-54E8-6466-0ECA46544DCE}"/>
              </a:ext>
            </a:extLst>
          </p:cNvPr>
          <p:cNvSpPr txBox="1"/>
          <p:nvPr/>
        </p:nvSpPr>
        <p:spPr>
          <a:xfrm>
            <a:off x="668468" y="777905"/>
            <a:ext cx="10363199" cy="892552"/>
          </a:xfrm>
          <a:prstGeom prst="rect">
            <a:avLst/>
          </a:prstGeom>
          <a:noFill/>
        </p:spPr>
        <p:txBody>
          <a:bodyPr wrap="square">
            <a:spAutoFit/>
          </a:bodyPr>
          <a:lstStyle/>
          <a:p>
            <a:pPr algn="just"/>
            <a:r>
              <a:rPr lang="en-IN" sz="3200" b="1" dirty="0">
                <a:solidFill>
                  <a:srgbClr val="00B0F0"/>
                </a:solidFill>
                <a:latin typeface="Times New Roman" panose="02020603050405020304" pitchFamily="18" charset="0"/>
                <a:cs typeface="Times New Roman" panose="02020603050405020304" pitchFamily="18" charset="0"/>
              </a:rPr>
              <a:t>PROPOSED SYSTEM:</a:t>
            </a:r>
          </a:p>
          <a:p>
            <a:pPr algn="just"/>
            <a:r>
              <a:rPr lang="en-IN" sz="2000" dirty="0">
                <a:latin typeface="Times New Roman" panose="02020603050405020304" pitchFamily="18" charset="0"/>
                <a:cs typeface="Times New Roman" panose="02020603050405020304" pitchFamily="18" charset="0"/>
              </a:rPr>
              <a:t>            </a:t>
            </a:r>
          </a:p>
        </p:txBody>
      </p:sp>
      <p:sp>
        <p:nvSpPr>
          <p:cNvPr id="4" name="Rectangle 1">
            <a:extLst>
              <a:ext uri="{FF2B5EF4-FFF2-40B4-BE49-F238E27FC236}">
                <a16:creationId xmlns:a16="http://schemas.microsoft.com/office/drawing/2014/main" id="{FFC72E06-80E4-F9C1-4F6F-FEA40E6DBFC5}"/>
              </a:ext>
            </a:extLst>
          </p:cNvPr>
          <p:cNvSpPr>
            <a:spLocks noChangeArrowheads="1"/>
          </p:cNvSpPr>
          <p:nvPr/>
        </p:nvSpPr>
        <p:spPr bwMode="auto">
          <a:xfrm>
            <a:off x="775504" y="1564771"/>
            <a:ext cx="1063713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 Commands for Email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compose, read, and manage emails using voice commands, such as "Read my inbox" or "Send an email to John.“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Speech-to-Text Conversion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accurately converts spoken words into text, enabling users to write emails by dictating the content.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Audio Feedback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provides clear, spoken feedback to confirm actions like sending emails, reading messages, or navigating between folders.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Email Clients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works with popular email services (like Gmail or Outlook) to read, send, and organize emails directly through voice.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Customizable Settings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can adjust voice speed, tone, and commands for a personalized experience, ensuring ease of use and accessibility.</a:t>
            </a:r>
          </a:p>
        </p:txBody>
      </p:sp>
    </p:spTree>
    <p:extLst>
      <p:ext uri="{BB962C8B-B14F-4D97-AF65-F5344CB8AC3E}">
        <p14:creationId xmlns:p14="http://schemas.microsoft.com/office/powerpoint/2010/main" val="357591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B60E5A-77D8-80A6-8A14-223EA23CC667}"/>
              </a:ext>
            </a:extLst>
          </p:cNvPr>
          <p:cNvSpPr txBox="1"/>
          <p:nvPr/>
        </p:nvSpPr>
        <p:spPr>
          <a:xfrm>
            <a:off x="559258" y="329980"/>
            <a:ext cx="6096000" cy="584775"/>
          </a:xfrm>
          <a:prstGeom prst="rect">
            <a:avLst/>
          </a:prstGeom>
          <a:noFill/>
        </p:spPr>
        <p:txBody>
          <a:bodyPr wrap="square">
            <a:spAutoFit/>
          </a:bodyPr>
          <a:lstStyle/>
          <a:p>
            <a:r>
              <a:rPr lang="en-US" sz="3200" b="1" dirty="0">
                <a:solidFill>
                  <a:srgbClr val="00B0F0"/>
                </a:solidFill>
                <a:latin typeface="Times New Roman" panose="02020603050405020304" pitchFamily="18" charset="0"/>
                <a:cs typeface="Times New Roman" panose="02020603050405020304" pitchFamily="18" charset="0"/>
              </a:rPr>
              <a:t>Block diagram</a:t>
            </a:r>
            <a:endParaRPr lang="en-IN" sz="3200" b="1" dirty="0">
              <a:solidFill>
                <a:srgbClr val="00B0F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2D03490-3C76-5BB0-7E35-2B471AC80366}"/>
              </a:ext>
            </a:extLst>
          </p:cNvPr>
          <p:cNvSpPr/>
          <p:nvPr/>
        </p:nvSpPr>
        <p:spPr>
          <a:xfrm>
            <a:off x="1549586" y="2651278"/>
            <a:ext cx="1806537" cy="50292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LOGIN</a:t>
            </a:r>
            <a:endParaRPr lang="en-IN"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90349AA-6A92-5310-2A2B-7A891477B6DB}"/>
              </a:ext>
            </a:extLst>
          </p:cNvPr>
          <p:cNvSpPr/>
          <p:nvPr/>
        </p:nvSpPr>
        <p:spPr>
          <a:xfrm>
            <a:off x="4663215" y="2657124"/>
            <a:ext cx="2415241" cy="51066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SPEECH RECOGNITION </a:t>
            </a:r>
            <a:endParaRPr lang="en-IN"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925DE17-EBCA-A674-5B26-19572184E8EE}"/>
              </a:ext>
            </a:extLst>
          </p:cNvPr>
          <p:cNvSpPr/>
          <p:nvPr/>
        </p:nvSpPr>
        <p:spPr>
          <a:xfrm>
            <a:off x="8262565" y="2680687"/>
            <a:ext cx="2183727" cy="51066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TEXT TO SPEECH</a:t>
            </a:r>
            <a:endParaRPr lang="en-IN"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3DDB6943-B0F8-F1B0-7141-B9994C3F4346}"/>
              </a:ext>
            </a:extLst>
          </p:cNvPr>
          <p:cNvSpPr/>
          <p:nvPr/>
        </p:nvSpPr>
        <p:spPr>
          <a:xfrm>
            <a:off x="1523623" y="4274101"/>
            <a:ext cx="1806537" cy="57629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IMAP PROTOCOL</a:t>
            </a:r>
            <a:endParaRPr lang="en-IN"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FA8F36D-E211-A327-35CA-80E5B2DA3869}"/>
              </a:ext>
            </a:extLst>
          </p:cNvPr>
          <p:cNvSpPr/>
          <p:nvPr/>
        </p:nvSpPr>
        <p:spPr>
          <a:xfrm>
            <a:off x="4940396" y="4208616"/>
            <a:ext cx="1860878" cy="51066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SMTP PROTOCOL</a:t>
            </a:r>
            <a:endParaRPr lang="en-IN" b="1"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D938D0C5-279F-DF76-C237-04EFBA976BFA}"/>
              </a:ext>
            </a:extLst>
          </p:cNvPr>
          <p:cNvSpPr/>
          <p:nvPr/>
        </p:nvSpPr>
        <p:spPr>
          <a:xfrm>
            <a:off x="8207671" y="4183441"/>
            <a:ext cx="2343747" cy="61058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VALIDATE MAIL LIST</a:t>
            </a:r>
            <a:endParaRPr lang="en-IN" b="1" dirty="0">
              <a:latin typeface="Times New Roman" panose="02020603050405020304" pitchFamily="18" charset="0"/>
              <a:cs typeface="Times New Roman" panose="02020603050405020304" pitchFamily="18" charset="0"/>
            </a:endParaRPr>
          </a:p>
        </p:txBody>
      </p:sp>
      <p:sp>
        <p:nvSpPr>
          <p:cNvPr id="10" name="Arrow: Right 9">
            <a:extLst>
              <a:ext uri="{FF2B5EF4-FFF2-40B4-BE49-F238E27FC236}">
                <a16:creationId xmlns:a16="http://schemas.microsoft.com/office/drawing/2014/main" id="{B2F6B660-7AF0-1C5F-FDEE-16BD57A197AA}"/>
              </a:ext>
            </a:extLst>
          </p:cNvPr>
          <p:cNvSpPr/>
          <p:nvPr/>
        </p:nvSpPr>
        <p:spPr>
          <a:xfrm>
            <a:off x="3414712" y="2853149"/>
            <a:ext cx="1248503" cy="1817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AF37DF24-3FC7-31F5-8A44-66F6BD64B903}"/>
              </a:ext>
            </a:extLst>
          </p:cNvPr>
          <p:cNvSpPr/>
          <p:nvPr/>
        </p:nvSpPr>
        <p:spPr>
          <a:xfrm>
            <a:off x="7078456" y="2853149"/>
            <a:ext cx="1184109" cy="1817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885F168C-5439-517B-0257-83E86F72566F}"/>
              </a:ext>
            </a:extLst>
          </p:cNvPr>
          <p:cNvSpPr/>
          <p:nvPr/>
        </p:nvSpPr>
        <p:spPr>
          <a:xfrm flipH="1">
            <a:off x="9057976" y="3167784"/>
            <a:ext cx="179809" cy="9908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Left 15">
            <a:extLst>
              <a:ext uri="{FF2B5EF4-FFF2-40B4-BE49-F238E27FC236}">
                <a16:creationId xmlns:a16="http://schemas.microsoft.com/office/drawing/2014/main" id="{DE23F1B2-89B8-0AEB-0C27-5ABDA7704B3F}"/>
              </a:ext>
            </a:extLst>
          </p:cNvPr>
          <p:cNvSpPr/>
          <p:nvPr/>
        </p:nvSpPr>
        <p:spPr>
          <a:xfrm>
            <a:off x="6801274" y="4444219"/>
            <a:ext cx="1392843" cy="18172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Left 16">
            <a:extLst>
              <a:ext uri="{FF2B5EF4-FFF2-40B4-BE49-F238E27FC236}">
                <a16:creationId xmlns:a16="http://schemas.microsoft.com/office/drawing/2014/main" id="{79CF5D1F-9B6D-8EA9-C865-C3B97701A3D0}"/>
              </a:ext>
            </a:extLst>
          </p:cNvPr>
          <p:cNvSpPr/>
          <p:nvPr/>
        </p:nvSpPr>
        <p:spPr>
          <a:xfrm>
            <a:off x="3414712" y="4444219"/>
            <a:ext cx="1356580" cy="18172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B2790B21-C9A9-B070-07B9-A9E29DFF4649}"/>
              </a:ext>
            </a:extLst>
          </p:cNvPr>
          <p:cNvSpPr/>
          <p:nvPr/>
        </p:nvSpPr>
        <p:spPr>
          <a:xfrm>
            <a:off x="1295010" y="1111773"/>
            <a:ext cx="2119702" cy="914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EMAIL ID&amp;</a:t>
            </a:r>
          </a:p>
          <a:p>
            <a:pPr algn="ctr"/>
            <a:r>
              <a:rPr lang="en-US" b="1" dirty="0">
                <a:latin typeface="Times New Roman" panose="02020603050405020304" pitchFamily="18" charset="0"/>
                <a:cs typeface="Times New Roman" panose="02020603050405020304" pitchFamily="18" charset="0"/>
              </a:rPr>
              <a:t>PASSWORD</a:t>
            </a:r>
            <a:endParaRPr lang="en-IN" b="1" dirty="0">
              <a:latin typeface="Times New Roman" panose="02020603050405020304" pitchFamily="18" charset="0"/>
              <a:cs typeface="Times New Roman" panose="02020603050405020304" pitchFamily="18" charset="0"/>
            </a:endParaRPr>
          </a:p>
        </p:txBody>
      </p:sp>
      <p:sp>
        <p:nvSpPr>
          <p:cNvPr id="19" name="Oval 18">
            <a:extLst>
              <a:ext uri="{FF2B5EF4-FFF2-40B4-BE49-F238E27FC236}">
                <a16:creationId xmlns:a16="http://schemas.microsoft.com/office/drawing/2014/main" id="{FA881CC3-7DE6-4BAD-33F5-0D1F4255E4C0}"/>
              </a:ext>
            </a:extLst>
          </p:cNvPr>
          <p:cNvSpPr/>
          <p:nvPr/>
        </p:nvSpPr>
        <p:spPr>
          <a:xfrm>
            <a:off x="3666076" y="1111773"/>
            <a:ext cx="1662873" cy="914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USER INPUT</a:t>
            </a:r>
            <a:endParaRPr lang="en-IN" b="1" dirty="0">
              <a:latin typeface="Times New Roman" panose="02020603050405020304" pitchFamily="18" charset="0"/>
              <a:cs typeface="Times New Roman" panose="02020603050405020304" pitchFamily="18" charset="0"/>
            </a:endParaRPr>
          </a:p>
        </p:txBody>
      </p:sp>
      <p:sp>
        <p:nvSpPr>
          <p:cNvPr id="20" name="Oval 19">
            <a:extLst>
              <a:ext uri="{FF2B5EF4-FFF2-40B4-BE49-F238E27FC236}">
                <a16:creationId xmlns:a16="http://schemas.microsoft.com/office/drawing/2014/main" id="{88CE26DB-B9D9-558F-E036-7F6BA6536FFE}"/>
              </a:ext>
            </a:extLst>
          </p:cNvPr>
          <p:cNvSpPr/>
          <p:nvPr/>
        </p:nvSpPr>
        <p:spPr>
          <a:xfrm>
            <a:off x="5692072" y="1048318"/>
            <a:ext cx="1959142" cy="87813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SPEECH TO TEXT</a:t>
            </a:r>
            <a:endParaRPr lang="en-IN" b="1" dirty="0">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EAB096A2-7622-8645-3B33-7AD7C277C929}"/>
              </a:ext>
            </a:extLst>
          </p:cNvPr>
          <p:cNvSpPr/>
          <p:nvPr/>
        </p:nvSpPr>
        <p:spPr>
          <a:xfrm>
            <a:off x="10006871" y="1068237"/>
            <a:ext cx="1892052" cy="9144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COMPOSE MAIL</a:t>
            </a:r>
          </a:p>
        </p:txBody>
      </p:sp>
      <p:sp>
        <p:nvSpPr>
          <p:cNvPr id="22" name="Oval 21">
            <a:extLst>
              <a:ext uri="{FF2B5EF4-FFF2-40B4-BE49-F238E27FC236}">
                <a16:creationId xmlns:a16="http://schemas.microsoft.com/office/drawing/2014/main" id="{1E46F308-ECF0-6C2F-5EFF-2C6C9D22ECBE}"/>
              </a:ext>
            </a:extLst>
          </p:cNvPr>
          <p:cNvSpPr/>
          <p:nvPr/>
        </p:nvSpPr>
        <p:spPr>
          <a:xfrm>
            <a:off x="7951910" y="988955"/>
            <a:ext cx="1959142" cy="99368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SYSTEM</a:t>
            </a:r>
          </a:p>
          <a:p>
            <a:pPr algn="ctr"/>
            <a:r>
              <a:rPr lang="en-US" b="1" dirty="0">
                <a:latin typeface="Times New Roman" panose="02020603050405020304" pitchFamily="18" charset="0"/>
                <a:cs typeface="Times New Roman" panose="02020603050405020304" pitchFamily="18" charset="0"/>
              </a:rPr>
              <a:t>SPEAKING</a:t>
            </a:r>
            <a:endParaRPr lang="en-IN" b="1" dirty="0">
              <a:latin typeface="Times New Roman" panose="02020603050405020304" pitchFamily="18" charset="0"/>
              <a:cs typeface="Times New Roman" panose="02020603050405020304" pitchFamily="18" charset="0"/>
            </a:endParaRPr>
          </a:p>
        </p:txBody>
      </p:sp>
      <p:sp>
        <p:nvSpPr>
          <p:cNvPr id="25" name="Arrow: Down 24">
            <a:extLst>
              <a:ext uri="{FF2B5EF4-FFF2-40B4-BE49-F238E27FC236}">
                <a16:creationId xmlns:a16="http://schemas.microsoft.com/office/drawing/2014/main" id="{DD40E0FD-EC5C-85C1-F5EA-E4E39443B2B2}"/>
              </a:ext>
            </a:extLst>
          </p:cNvPr>
          <p:cNvSpPr/>
          <p:nvPr/>
        </p:nvSpPr>
        <p:spPr>
          <a:xfrm>
            <a:off x="2262554" y="2054060"/>
            <a:ext cx="152400" cy="58947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Down 25">
            <a:extLst>
              <a:ext uri="{FF2B5EF4-FFF2-40B4-BE49-F238E27FC236}">
                <a16:creationId xmlns:a16="http://schemas.microsoft.com/office/drawing/2014/main" id="{BB7FAB02-B300-27CE-E348-1175B3632281}"/>
              </a:ext>
            </a:extLst>
          </p:cNvPr>
          <p:cNvSpPr/>
          <p:nvPr/>
        </p:nvSpPr>
        <p:spPr>
          <a:xfrm>
            <a:off x="4771292" y="2026173"/>
            <a:ext cx="152400" cy="5106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Down 27">
            <a:extLst>
              <a:ext uri="{FF2B5EF4-FFF2-40B4-BE49-F238E27FC236}">
                <a16:creationId xmlns:a16="http://schemas.microsoft.com/office/drawing/2014/main" id="{D82FDCC9-D83E-673E-45A7-9426B3F27FD7}"/>
              </a:ext>
            </a:extLst>
          </p:cNvPr>
          <p:cNvSpPr/>
          <p:nvPr/>
        </p:nvSpPr>
        <p:spPr>
          <a:xfrm flipH="1">
            <a:off x="8870287" y="1969622"/>
            <a:ext cx="152400" cy="66864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Oval 32">
            <a:extLst>
              <a:ext uri="{FF2B5EF4-FFF2-40B4-BE49-F238E27FC236}">
                <a16:creationId xmlns:a16="http://schemas.microsoft.com/office/drawing/2014/main" id="{68558B14-A19B-4E61-86C9-1EEF486B4710}"/>
              </a:ext>
            </a:extLst>
          </p:cNvPr>
          <p:cNvSpPr/>
          <p:nvPr/>
        </p:nvSpPr>
        <p:spPr>
          <a:xfrm>
            <a:off x="8194117" y="5375229"/>
            <a:ext cx="2140369" cy="78112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EXISITING</a:t>
            </a:r>
          </a:p>
          <a:p>
            <a:pPr algn="ctr"/>
            <a:r>
              <a:rPr lang="en-US" b="1" dirty="0">
                <a:latin typeface="Times New Roman" panose="02020603050405020304" pitchFamily="18" charset="0"/>
                <a:cs typeface="Times New Roman" panose="02020603050405020304" pitchFamily="18" charset="0"/>
              </a:rPr>
              <a:t>EMAIL</a:t>
            </a:r>
          </a:p>
        </p:txBody>
      </p:sp>
      <p:sp>
        <p:nvSpPr>
          <p:cNvPr id="34" name="Oval 33">
            <a:extLst>
              <a:ext uri="{FF2B5EF4-FFF2-40B4-BE49-F238E27FC236}">
                <a16:creationId xmlns:a16="http://schemas.microsoft.com/office/drawing/2014/main" id="{737288B7-12BC-282D-50D4-D8FA2D1CE180}"/>
              </a:ext>
            </a:extLst>
          </p:cNvPr>
          <p:cNvSpPr/>
          <p:nvPr/>
        </p:nvSpPr>
        <p:spPr>
          <a:xfrm>
            <a:off x="5217579" y="5427276"/>
            <a:ext cx="1847768" cy="74280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MAIL SENDING</a:t>
            </a:r>
          </a:p>
        </p:txBody>
      </p:sp>
      <p:sp>
        <p:nvSpPr>
          <p:cNvPr id="35" name="Oval 34">
            <a:extLst>
              <a:ext uri="{FF2B5EF4-FFF2-40B4-BE49-F238E27FC236}">
                <a16:creationId xmlns:a16="http://schemas.microsoft.com/office/drawing/2014/main" id="{D85305A1-3795-E0A8-8F2B-36C17DCC2FB8}"/>
              </a:ext>
            </a:extLst>
          </p:cNvPr>
          <p:cNvSpPr/>
          <p:nvPr/>
        </p:nvSpPr>
        <p:spPr>
          <a:xfrm>
            <a:off x="2703989" y="5522291"/>
            <a:ext cx="1806538" cy="63406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FETCH INBOX</a:t>
            </a:r>
            <a:endParaRPr lang="en-IN" b="1" dirty="0">
              <a:latin typeface="Times New Roman" panose="02020603050405020304" pitchFamily="18" charset="0"/>
              <a:cs typeface="Times New Roman" panose="02020603050405020304" pitchFamily="18" charset="0"/>
            </a:endParaRPr>
          </a:p>
        </p:txBody>
      </p:sp>
      <p:sp>
        <p:nvSpPr>
          <p:cNvPr id="36" name="Oval 35">
            <a:extLst>
              <a:ext uri="{FF2B5EF4-FFF2-40B4-BE49-F238E27FC236}">
                <a16:creationId xmlns:a16="http://schemas.microsoft.com/office/drawing/2014/main" id="{082D1ABE-C188-2287-B60E-3973EF9A68AB}"/>
              </a:ext>
            </a:extLst>
          </p:cNvPr>
          <p:cNvSpPr/>
          <p:nvPr/>
        </p:nvSpPr>
        <p:spPr>
          <a:xfrm>
            <a:off x="686157" y="5514492"/>
            <a:ext cx="1891829" cy="891807"/>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a:latin typeface="Times New Roman" panose="02020603050405020304" pitchFamily="18" charset="0"/>
                <a:cs typeface="Times New Roman" panose="02020603050405020304" pitchFamily="18" charset="0"/>
              </a:rPr>
              <a:t>FETCH SEND MAIL</a:t>
            </a:r>
          </a:p>
        </p:txBody>
      </p:sp>
      <p:sp>
        <p:nvSpPr>
          <p:cNvPr id="37" name="Arrow: Up 36">
            <a:extLst>
              <a:ext uri="{FF2B5EF4-FFF2-40B4-BE49-F238E27FC236}">
                <a16:creationId xmlns:a16="http://schemas.microsoft.com/office/drawing/2014/main" id="{ACE35E16-D94F-0557-B4F9-9D527CDDCA1B}"/>
              </a:ext>
            </a:extLst>
          </p:cNvPr>
          <p:cNvSpPr/>
          <p:nvPr/>
        </p:nvSpPr>
        <p:spPr>
          <a:xfrm>
            <a:off x="6543368" y="1876813"/>
            <a:ext cx="152400" cy="774465"/>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Down 37">
            <a:extLst>
              <a:ext uri="{FF2B5EF4-FFF2-40B4-BE49-F238E27FC236}">
                <a16:creationId xmlns:a16="http://schemas.microsoft.com/office/drawing/2014/main" id="{F5E55991-5BAA-C9E4-3274-BBF0DC620D4C}"/>
              </a:ext>
            </a:extLst>
          </p:cNvPr>
          <p:cNvSpPr/>
          <p:nvPr/>
        </p:nvSpPr>
        <p:spPr>
          <a:xfrm flipH="1">
            <a:off x="9283504" y="4888523"/>
            <a:ext cx="141850" cy="48670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Down 38">
            <a:extLst>
              <a:ext uri="{FF2B5EF4-FFF2-40B4-BE49-F238E27FC236}">
                <a16:creationId xmlns:a16="http://schemas.microsoft.com/office/drawing/2014/main" id="{FC7506C4-3D0C-09B4-4492-C70DA27C5787}"/>
              </a:ext>
            </a:extLst>
          </p:cNvPr>
          <p:cNvSpPr/>
          <p:nvPr/>
        </p:nvSpPr>
        <p:spPr>
          <a:xfrm>
            <a:off x="5908431" y="4769238"/>
            <a:ext cx="141850" cy="6059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Down 39">
            <a:extLst>
              <a:ext uri="{FF2B5EF4-FFF2-40B4-BE49-F238E27FC236}">
                <a16:creationId xmlns:a16="http://schemas.microsoft.com/office/drawing/2014/main" id="{61DC7624-3C87-3529-FDA1-B8C5C33F9122}"/>
              </a:ext>
            </a:extLst>
          </p:cNvPr>
          <p:cNvSpPr/>
          <p:nvPr/>
        </p:nvSpPr>
        <p:spPr>
          <a:xfrm>
            <a:off x="3185161" y="4850391"/>
            <a:ext cx="196596" cy="6657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Arrow: Down 40">
            <a:extLst>
              <a:ext uri="{FF2B5EF4-FFF2-40B4-BE49-F238E27FC236}">
                <a16:creationId xmlns:a16="http://schemas.microsoft.com/office/drawing/2014/main" id="{7954E72A-9D1F-00C2-2919-CAFCC4DD610F}"/>
              </a:ext>
            </a:extLst>
          </p:cNvPr>
          <p:cNvSpPr/>
          <p:nvPr/>
        </p:nvSpPr>
        <p:spPr>
          <a:xfrm>
            <a:off x="1660918" y="4850391"/>
            <a:ext cx="196596" cy="6708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Arrow: Up 42">
            <a:extLst>
              <a:ext uri="{FF2B5EF4-FFF2-40B4-BE49-F238E27FC236}">
                <a16:creationId xmlns:a16="http://schemas.microsoft.com/office/drawing/2014/main" id="{61A1BFAB-87D9-D960-E7CA-B3989A1036CB}"/>
              </a:ext>
            </a:extLst>
          </p:cNvPr>
          <p:cNvSpPr/>
          <p:nvPr/>
        </p:nvSpPr>
        <p:spPr>
          <a:xfrm>
            <a:off x="10175631" y="1766287"/>
            <a:ext cx="158855" cy="9144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3954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247BA0-DFCC-8405-9992-308B55705ECE}"/>
              </a:ext>
            </a:extLst>
          </p:cNvPr>
          <p:cNvSpPr>
            <a:spLocks noChangeArrowheads="1"/>
          </p:cNvSpPr>
          <p:nvPr/>
        </p:nvSpPr>
        <p:spPr bwMode="auto">
          <a:xfrm>
            <a:off x="763792" y="1051809"/>
            <a:ext cx="1037037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System Design and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advanced voice recognition (e.g., IBM Watson STT, Google Speech API).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Text-to-Speech (TTS) for auditory feedback.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simple, accessible interface for screen readers.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backend to process voice commands (e.g., compose, read, delete).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Data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Recruit diverse participants with visual impairments.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email tasks for system testing.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controlled environments for accurate testing.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System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Measure voice command recognition accuracy.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Assess error handling and corrective feedback.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task completion rates against traditional interfaces.</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Times New Roman" panose="02020603050405020304" pitchFamily="18" charset="0"/>
                <a:cs typeface="Times New Roman" panose="02020603050405020304" pitchFamily="18" charset="0"/>
              </a:rPr>
              <a:t>4</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Analysis and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data on recognition, task completion, and feedback.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Refine the system iteratively based on findings.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274A1A0-18FA-4206-F50F-3EFE154F517D}"/>
              </a:ext>
            </a:extLst>
          </p:cNvPr>
          <p:cNvSpPr txBox="1"/>
          <p:nvPr/>
        </p:nvSpPr>
        <p:spPr>
          <a:xfrm>
            <a:off x="658906" y="396245"/>
            <a:ext cx="6094206"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METHODLOGY:</a:t>
            </a:r>
            <a:endParaRPr lang="en-IN" sz="2800" b="1" dirty="0"/>
          </a:p>
        </p:txBody>
      </p:sp>
    </p:spTree>
    <p:extLst>
      <p:ext uri="{BB962C8B-B14F-4D97-AF65-F5344CB8AC3E}">
        <p14:creationId xmlns:p14="http://schemas.microsoft.com/office/powerpoint/2010/main" val="249131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66FC62-3923-A5CA-4127-212AAEFD4E6F}"/>
              </a:ext>
            </a:extLst>
          </p:cNvPr>
          <p:cNvSpPr>
            <a:spLocks noChangeArrowheads="1"/>
          </p:cNvSpPr>
          <p:nvPr/>
        </p:nvSpPr>
        <p:spPr bwMode="auto">
          <a:xfrm>
            <a:off x="561926" y="68152"/>
            <a:ext cx="11254154"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altLang="en-US" sz="3200" b="1" dirty="0">
                <a:latin typeface="Times New Roman" panose="02020603050405020304" pitchFamily="18" charset="0"/>
                <a:cs typeface="Times New Roman" panose="02020603050405020304" pitchFamily="18" charset="0"/>
              </a:rPr>
              <a:t>ALGORITHM</a:t>
            </a:r>
            <a:r>
              <a:rPr kumimoji="0" lang="en-US" altLang="en-US" sz="3200"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1.Speech Recognition:</a:t>
            </a:r>
          </a:p>
          <a:p>
            <a:pPr marL="0" marR="0" lvl="0" indent="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It is a technology that uses algorithms to analyze and interpret audio signals to recognize and transcribe spoken words into written text. The following tasks are carried out in this </a:t>
            </a:r>
            <a:r>
              <a:rPr lang="en-US" altLang="en-US" sz="2000" dirty="0" err="1">
                <a:latin typeface="Times New Roman" panose="02020603050405020304" pitchFamily="18" charset="0"/>
                <a:cs typeface="Times New Roman" panose="02020603050405020304" pitchFamily="18" charset="0"/>
              </a:rPr>
              <a:t>algorithm.The</a:t>
            </a:r>
            <a:r>
              <a:rPr lang="en-US" altLang="en-US" sz="2000" dirty="0">
                <a:latin typeface="Times New Roman" panose="02020603050405020304" pitchFamily="18" charset="0"/>
                <a:cs typeface="Times New Roman" panose="02020603050405020304" pitchFamily="18" charset="0"/>
              </a:rPr>
              <a:t> speech recognition system receives an audio signal, which can come from a microphone. Then the signal is preprocessed to filter the noise and then it analyses the speech signal to extract specific features such as pitch, </a:t>
            </a:r>
            <a:r>
              <a:rPr lang="en-US" altLang="en-US" sz="2000" dirty="0" err="1">
                <a:latin typeface="Times New Roman" panose="02020603050405020304" pitchFamily="18" charset="0"/>
                <a:cs typeface="Times New Roman" panose="02020603050405020304" pitchFamily="18" charset="0"/>
              </a:rPr>
              <a:t>frequency.and</a:t>
            </a: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duration.that</a:t>
            </a:r>
            <a:r>
              <a:rPr lang="en-US" altLang="en-US" sz="2000" dirty="0">
                <a:latin typeface="Times New Roman" panose="02020603050405020304" pitchFamily="18" charset="0"/>
                <a:cs typeface="Times New Roman" panose="02020603050405020304" pitchFamily="18" charset="0"/>
              </a:rPr>
              <a:t> can identify individual sounds. The extracted features are compared to a database of acoustic models to identify the most likely words in the spoken input. The recognized words are transcribed into written text.</a:t>
            </a:r>
          </a:p>
          <a:p>
            <a:pPr marL="0" marR="0" lvl="0" indent="0" algn="just" defTabSz="914400" rtl="0" eaLnBrk="0" fontAlgn="base" latinLnBrk="0" hangingPunct="0">
              <a:lnSpc>
                <a:spcPct val="100000"/>
              </a:lnSpc>
              <a:spcBef>
                <a:spcPct val="0"/>
              </a:spcBef>
              <a:spcAft>
                <a:spcPct val="0"/>
              </a:spcAft>
              <a:buClrTx/>
              <a:buSzTx/>
              <a:tabLst/>
            </a:pPr>
            <a:endParaRPr lang="en-US" alt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000" b="1" dirty="0">
                <a:latin typeface="Times New Roman" panose="02020603050405020304" pitchFamily="18" charset="0"/>
                <a:cs typeface="Times New Roman" panose="02020603050405020304" pitchFamily="18" charset="0"/>
              </a:rPr>
              <a:t>2. Natural Language Processing</a:t>
            </a:r>
            <a:r>
              <a:rPr lang="en-US" altLang="en-US" sz="2000" dirty="0">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lang="en-US" altLang="en-US" sz="2000" dirty="0">
                <a:latin typeface="Times New Roman" panose="02020603050405020304" pitchFamily="18" charset="0"/>
                <a:cs typeface="Times New Roman" panose="02020603050405020304" pitchFamily="18" charset="0"/>
              </a:rPr>
              <a:t>         NLP is a branch of Artificial Intelligence that focuses on the interaction between computers and humans using natural Language. It enables computers to </a:t>
            </a:r>
            <a:r>
              <a:rPr lang="en-US" altLang="en-US" sz="2000" dirty="0" err="1">
                <a:latin typeface="Times New Roman" panose="02020603050405020304" pitchFamily="18" charset="0"/>
                <a:cs typeface="Times New Roman" panose="02020603050405020304" pitchFamily="18" charset="0"/>
              </a:rPr>
              <a:t>analyse</a:t>
            </a:r>
            <a:r>
              <a:rPr lang="en-US" altLang="en-US" sz="2000" dirty="0">
                <a:latin typeface="Times New Roman" panose="02020603050405020304" pitchFamily="18" charset="0"/>
                <a:cs typeface="Times New Roman" panose="02020603050405020304" pitchFamily="18" charset="0"/>
              </a:rPr>
              <a:t>. understand, and generate human language in a way that is meaningful and </a:t>
            </a:r>
            <a:r>
              <a:rPr lang="en-US" altLang="en-US" sz="2000" dirty="0" err="1">
                <a:latin typeface="Times New Roman" panose="02020603050405020304" pitchFamily="18" charset="0"/>
                <a:cs typeface="Times New Roman" panose="02020603050405020304" pitchFamily="18" charset="0"/>
              </a:rPr>
              <a:t>useful.NLP</a:t>
            </a:r>
            <a:r>
              <a:rPr lang="en-US" altLang="en-US" sz="2000" dirty="0">
                <a:latin typeface="Times New Roman" panose="02020603050405020304" pitchFamily="18" charset="0"/>
                <a:cs typeface="Times New Roman" panose="02020603050405020304" pitchFamily="18" charset="0"/>
              </a:rPr>
              <a:t> involves techniques like text processing, named entity recognition(NER)(i.e.it is a process of identifying and classifying named entities in a text). The text input is </a:t>
            </a:r>
            <a:r>
              <a:rPr lang="en-US" altLang="en-US" sz="2000" dirty="0" err="1">
                <a:latin typeface="Times New Roman" panose="02020603050405020304" pitchFamily="18" charset="0"/>
                <a:cs typeface="Times New Roman" panose="02020603050405020304" pitchFamily="18" charset="0"/>
              </a:rPr>
              <a:t>analysed</a:t>
            </a:r>
            <a:r>
              <a:rPr lang="en-US" altLang="en-US" sz="2000" dirty="0">
                <a:latin typeface="Times New Roman" panose="02020603050405020304" pitchFamily="18" charset="0"/>
                <a:cs typeface="Times New Roman" panose="02020603050405020304" pitchFamily="18" charset="0"/>
              </a:rPr>
              <a:t> using NLP techniques to identify the users intent and extract relevant information, such as subject. Email message, etc.</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BBD57AC6-E76B-B66D-9DA6-A393F01B68CB}"/>
              </a:ext>
            </a:extLst>
          </p:cNvPr>
          <p:cNvSpPr>
            <a:spLocks noChangeArrowheads="1"/>
          </p:cNvSpPr>
          <p:nvPr/>
        </p:nvSpPr>
        <p:spPr bwMode="auto">
          <a:xfrm>
            <a:off x="375920" y="5112120"/>
            <a:ext cx="113471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792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AA27FB-A729-2949-1CBA-CB451EF0FE3A}"/>
              </a:ext>
            </a:extLst>
          </p:cNvPr>
          <p:cNvSpPr>
            <a:spLocks noChangeArrowheads="1"/>
          </p:cNvSpPr>
          <p:nvPr/>
        </p:nvSpPr>
        <p:spPr bwMode="auto">
          <a:xfrm rot="10800000" flipV="1">
            <a:off x="375920" y="-92723"/>
            <a:ext cx="1144016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3.Beam search algorithm:</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Beam search algorithm is a commonly used technique in speech recognition to improve the accuracy and efficiency of the decoding process. It is used to search through a large space of possible transcriptions and select the most likely transcription based on a set of criteria. During the decoding process in speech recognition, the goal is to find the most probable sequence of words that corresponds to the speech signal.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4.Text-to-Speech:</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TTS technology allows computers to convert written text into spoken language, enabling users to listen to their emails rather than having to read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them.TTS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technology works by processing the text input and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synthesising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into an audio output that can be heard by humans. The process involves several steps, including text preprocessing, linguistic analysis, prosody modelling, and waveform generation. Prosody modelling involves adding natural-sounding intonation, stress, and rhythm to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synthesised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speech to make it sound more human-like. Waveform generation involves converting the prosody model into an audio waveform that can be played back as speech.</a:t>
            </a:r>
          </a:p>
        </p:txBody>
      </p:sp>
    </p:spTree>
    <p:extLst>
      <p:ext uri="{BB962C8B-B14F-4D97-AF65-F5344CB8AC3E}">
        <p14:creationId xmlns:p14="http://schemas.microsoft.com/office/powerpoint/2010/main" val="4291345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2287DE-FED0-020A-7731-08EC2FCB3C56}"/>
              </a:ext>
            </a:extLst>
          </p:cNvPr>
          <p:cNvSpPr txBox="1"/>
          <p:nvPr/>
        </p:nvSpPr>
        <p:spPr>
          <a:xfrm>
            <a:off x="599440" y="889844"/>
            <a:ext cx="10830560" cy="3139321"/>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5.SMTP and IMAP Protocols:</a:t>
            </a:r>
          </a:p>
          <a:p>
            <a:endParaRPr lang="en-IN" b="1"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SMTP (Simple Mail Transfer Protocol) and IMAP (Internet Message Access Protocol) are two of the most commonly used email </a:t>
            </a:r>
            <a:r>
              <a:rPr lang="en-IN" dirty="0" err="1">
                <a:latin typeface="Times New Roman" panose="02020603050405020304" pitchFamily="18" charset="0"/>
                <a:cs typeface="Times New Roman" panose="02020603050405020304" pitchFamily="18" charset="0"/>
              </a:rPr>
              <a:t>protocols.SMTP</a:t>
            </a:r>
            <a:r>
              <a:rPr lang="en-IN" dirty="0">
                <a:latin typeface="Times New Roman" panose="02020603050405020304" pitchFamily="18" charset="0"/>
                <a:cs typeface="Times New Roman" panose="02020603050405020304" pitchFamily="18" charset="0"/>
              </a:rPr>
              <a:t> is a protocol used for sending email messages between servers over the Internet. When a user sends an email message, it is transmitted from their email client to their email server using SMTP. The email server then uses SMTP to transmit the message to the recipient's email server, which in turn delivers it to the recipient's email client. SMTP is a reliable and efficient protocol for sending email messages over the </a:t>
            </a:r>
            <a:r>
              <a:rPr lang="en-IN" dirty="0" err="1">
                <a:latin typeface="Times New Roman" panose="02020603050405020304" pitchFamily="18" charset="0"/>
                <a:cs typeface="Times New Roman" panose="02020603050405020304" pitchFamily="18" charset="0"/>
              </a:rPr>
              <a:t>Internet.IMAP</a:t>
            </a:r>
            <a:r>
              <a:rPr lang="en-IN" dirty="0">
                <a:latin typeface="Times New Roman" panose="02020603050405020304" pitchFamily="18" charset="0"/>
                <a:cs typeface="Times New Roman" panose="02020603050405020304" pitchFamily="18" charset="0"/>
              </a:rPr>
              <a:t>, on the other hand, is a protocol used for accessing and managing email messages stored on a remote server. When a user logs into their email account using an IMAP client, such as an email app, the client uses IMAP to connect to the email server and retrieve the user's email messages. IMAP allows users to manage their email messages directly on the server, enabling them to access their messages from multiple devices and clients.</a:t>
            </a:r>
          </a:p>
        </p:txBody>
      </p:sp>
    </p:spTree>
    <p:extLst>
      <p:ext uri="{BB962C8B-B14F-4D97-AF65-F5344CB8AC3E}">
        <p14:creationId xmlns:p14="http://schemas.microsoft.com/office/powerpoint/2010/main" val="2575062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FAE8EA-0FD2-8C9A-98CB-8F79AD433AA4}"/>
              </a:ext>
            </a:extLst>
          </p:cNvPr>
          <p:cNvSpPr txBox="1"/>
          <p:nvPr/>
        </p:nvSpPr>
        <p:spPr>
          <a:xfrm>
            <a:off x="1004644" y="308732"/>
            <a:ext cx="3466013" cy="1077218"/>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REQUIREMENTS:</a:t>
            </a:r>
          </a:p>
          <a:p>
            <a:r>
              <a:rPr lang="en-US" sz="3200" dirty="0">
                <a:solidFill>
                  <a:srgbClr val="00B0F0"/>
                </a:solidFill>
                <a:latin typeface="Times New Roman" panose="02020603050405020304" pitchFamily="18" charset="0"/>
                <a:cs typeface="Times New Roman" panose="02020603050405020304" pitchFamily="18" charset="0"/>
              </a:rPr>
              <a:t> </a:t>
            </a:r>
            <a:endParaRPr lang="en-IN" sz="3200" dirty="0">
              <a:solidFill>
                <a:srgbClr val="00B0F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06CD197-E56E-6ED2-52F3-D54EC3916EBA}"/>
              </a:ext>
            </a:extLst>
          </p:cNvPr>
          <p:cNvSpPr txBox="1"/>
          <p:nvPr/>
        </p:nvSpPr>
        <p:spPr>
          <a:xfrm>
            <a:off x="1004644" y="1385950"/>
            <a:ext cx="6791960" cy="3366563"/>
          </a:xfrm>
          <a:prstGeom prst="rect">
            <a:avLst/>
          </a:prstGeom>
          <a:noFill/>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SOFTWARE REQUIREMENTS:</a:t>
            </a:r>
          </a:p>
          <a:p>
            <a:pPr>
              <a:lnSpc>
                <a:spcPct val="150000"/>
              </a:lnSpc>
            </a:pPr>
            <a:r>
              <a:rPr lang="en-IN" dirty="0">
                <a:latin typeface="Times New Roman" panose="02020603050405020304" pitchFamily="18" charset="0"/>
                <a:cs typeface="Times New Roman" panose="02020603050405020304" pitchFamily="18" charset="0"/>
              </a:rPr>
              <a:t>1.PYTHON </a:t>
            </a:r>
          </a:p>
          <a:p>
            <a:pPr>
              <a:lnSpc>
                <a:spcPct val="150000"/>
              </a:lnSpc>
            </a:pPr>
            <a:r>
              <a:rPr lang="en-IN" dirty="0">
                <a:latin typeface="Times New Roman" panose="02020603050405020304" pitchFamily="18" charset="0"/>
                <a:cs typeface="Times New Roman" panose="02020603050405020304" pitchFamily="18" charset="0"/>
              </a:rPr>
              <a:t>2.NATURE LANGUAGE PROCESSING</a:t>
            </a:r>
          </a:p>
          <a:p>
            <a:pPr>
              <a:lnSpc>
                <a:spcPct val="150000"/>
              </a:lnSpc>
            </a:pPr>
            <a:r>
              <a:rPr lang="en-IN" dirty="0">
                <a:latin typeface="Times New Roman" panose="02020603050405020304" pitchFamily="18" charset="0"/>
                <a:cs typeface="Times New Roman" panose="02020603050405020304" pitchFamily="18" charset="0"/>
              </a:rPr>
              <a:t>3.BEAM SEARCH  ALGORITHM</a:t>
            </a:r>
          </a:p>
          <a:p>
            <a:pPr>
              <a:lnSpc>
                <a:spcPct val="150000"/>
              </a:lnSpc>
            </a:pPr>
            <a:r>
              <a:rPr lang="en-IN" dirty="0">
                <a:latin typeface="Times New Roman" panose="02020603050405020304" pitchFamily="18" charset="0"/>
                <a:cs typeface="Times New Roman" panose="02020603050405020304" pitchFamily="18" charset="0"/>
              </a:rPr>
              <a:t>5.SMTP AND IMAP PROTOCOLS</a:t>
            </a:r>
          </a:p>
          <a:p>
            <a:pPr>
              <a:lnSpc>
                <a:spcPct val="150000"/>
              </a:lnSpc>
            </a:pPr>
            <a:r>
              <a:rPr lang="en-IN" b="1" dirty="0">
                <a:latin typeface="Times New Roman" panose="02020603050405020304" pitchFamily="18" charset="0"/>
                <a:cs typeface="Times New Roman" panose="02020603050405020304" pitchFamily="18" charset="0"/>
              </a:rPr>
              <a:t>HARDWARE REQUIREMENT:</a:t>
            </a:r>
          </a:p>
          <a:p>
            <a:pPr>
              <a:lnSpc>
                <a:spcPct val="150000"/>
              </a:lnSpc>
            </a:pPr>
            <a:r>
              <a:rPr lang="en-IN" dirty="0">
                <a:latin typeface="Times New Roman" panose="02020603050405020304" pitchFamily="18" charset="0"/>
                <a:cs typeface="Times New Roman" panose="02020603050405020304" pitchFamily="18" charset="0"/>
              </a:rPr>
              <a:t>1.DESKTOP/LAPTOP</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919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882C02-A9E0-37BB-EC28-AC626EB6F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01577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E9233C-A8E5-0FFF-C817-A40BC0B1C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47930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1D772E-72BA-4851-F6FA-1EB84DB9B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85958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A3097C-65FC-389B-7671-8C3A16E90237}"/>
              </a:ext>
            </a:extLst>
          </p:cNvPr>
          <p:cNvSpPr txBox="1"/>
          <p:nvPr/>
        </p:nvSpPr>
        <p:spPr>
          <a:xfrm>
            <a:off x="951722" y="1791478"/>
            <a:ext cx="9647853" cy="707886"/>
          </a:xfrm>
          <a:prstGeom prst="rect">
            <a:avLst/>
          </a:prstGeom>
          <a:noFill/>
        </p:spPr>
        <p:txBody>
          <a:bodyPr wrap="square">
            <a:spAutoFit/>
          </a:bodyPr>
          <a:lstStyle/>
          <a:p>
            <a:br>
              <a:rPr lang="en-US" sz="2000" dirty="0"/>
            </a:br>
            <a:endParaRPr lang="en-IN" sz="2000" dirty="0"/>
          </a:p>
        </p:txBody>
      </p:sp>
      <p:sp>
        <p:nvSpPr>
          <p:cNvPr id="4" name="TextBox 3">
            <a:extLst>
              <a:ext uri="{FF2B5EF4-FFF2-40B4-BE49-F238E27FC236}">
                <a16:creationId xmlns:a16="http://schemas.microsoft.com/office/drawing/2014/main" id="{052CE1FD-7794-CD7C-971A-4848FF13B513}"/>
              </a:ext>
            </a:extLst>
          </p:cNvPr>
          <p:cNvSpPr txBox="1"/>
          <p:nvPr/>
        </p:nvSpPr>
        <p:spPr>
          <a:xfrm>
            <a:off x="0" y="538297"/>
            <a:ext cx="11611896" cy="400110"/>
          </a:xfrm>
          <a:prstGeom prst="rect">
            <a:avLst/>
          </a:prstGeom>
          <a:noFill/>
        </p:spPr>
        <p:txBody>
          <a:bodyPr wrap="square">
            <a:spAutoFit/>
          </a:bodyPr>
          <a:lstStyle/>
          <a:p>
            <a:pPr algn="ctr"/>
            <a:r>
              <a:rPr lang="en-US" sz="2000" b="1" dirty="0">
                <a:solidFill>
                  <a:srgbClr val="7030A0"/>
                </a:solidFill>
                <a:latin typeface="Times New Roman" panose="02020603050405020304" pitchFamily="18" charset="0"/>
                <a:cs typeface="Times New Roman" panose="02020603050405020304" pitchFamily="18" charset="0"/>
              </a:rPr>
              <a:t>    </a:t>
            </a:r>
            <a:endParaRPr lang="en-IN" sz="2800" b="1" dirty="0">
              <a:solidFill>
                <a:srgbClr val="7030A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DB7AAAA-3A7E-99CA-4B02-F47B815E3969}"/>
              </a:ext>
            </a:extLst>
          </p:cNvPr>
          <p:cNvSpPr txBox="1"/>
          <p:nvPr/>
        </p:nvSpPr>
        <p:spPr>
          <a:xfrm>
            <a:off x="552060" y="122004"/>
            <a:ext cx="10969379" cy="5262979"/>
          </a:xfrm>
          <a:prstGeom prst="rect">
            <a:avLst/>
          </a:prstGeom>
          <a:noFill/>
        </p:spPr>
        <p:txBody>
          <a:bodyPr wrap="square">
            <a:spAutoFit/>
          </a:bodyPr>
          <a:lstStyle/>
          <a:p>
            <a:pPr algn="just"/>
            <a:endParaRPr lang="en-US" sz="3200" b="1" dirty="0">
              <a:solidFill>
                <a:srgbClr val="00B0F0"/>
              </a:solidFill>
              <a:latin typeface="Times New Roman" panose="02020603050405020304" pitchFamily="18" charset="0"/>
              <a:cs typeface="Times New Roman" panose="02020603050405020304" pitchFamily="18" charset="0"/>
            </a:endParaRPr>
          </a:p>
          <a:p>
            <a:pPr algn="just"/>
            <a:r>
              <a:rPr lang="en-US" sz="3200" b="1" dirty="0">
                <a:solidFill>
                  <a:srgbClr val="00B0F0"/>
                </a:solidFill>
                <a:latin typeface="Times New Roman" panose="02020603050405020304" pitchFamily="18" charset="0"/>
                <a:cs typeface="Times New Roman" panose="02020603050405020304" pitchFamily="18" charset="0"/>
              </a:rPr>
              <a:t>ABSTRACT:  </a:t>
            </a:r>
          </a:p>
          <a:p>
            <a:pPr algn="just"/>
            <a:endParaRPr lang="en-US" sz="3200" b="1" dirty="0">
              <a:solidFill>
                <a:srgbClr val="00B0F0"/>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Artificial intelligence has the potential to revolutionize the way that visually impaired individuals interact with technology. With this in mind, a voice-based email system for visually impaired individuals has been proposed as a solution to provide a convenient and accessible way of managing email. The system leverages advanced Natural language processing (NLP)and Automatic Speech Recognition(ASR) technologies to convert spoken commands into email actions. The system supports voice commands for dictating emails, text-to-speech functionality for reading emails, and speech-to-text for writing mails, navigating the inbox, giving the count of unseen mails and managing emails. This system is designed to be user-friendly, intuitive, and accessible, ensuring that blind individuals can easily navigate and use it with ease. Implementation of this system has the potential to greatly improve the daily lives of visually impaired individuals by providing a more convenient and accessible way to manage emails. This project presents a novel Al-powered voice-based email system designed specifically for blind individuals.</a:t>
            </a:r>
          </a:p>
        </p:txBody>
      </p:sp>
    </p:spTree>
    <p:extLst>
      <p:ext uri="{BB962C8B-B14F-4D97-AF65-F5344CB8AC3E}">
        <p14:creationId xmlns:p14="http://schemas.microsoft.com/office/powerpoint/2010/main" val="2021088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F87498-087D-9CB8-07F1-037304740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4625"/>
            <a:ext cx="12037807" cy="6153375"/>
          </a:xfrm>
          <a:prstGeom prst="rect">
            <a:avLst/>
          </a:prstGeom>
        </p:spPr>
      </p:pic>
      <p:sp>
        <p:nvSpPr>
          <p:cNvPr id="5" name="TextBox 4">
            <a:extLst>
              <a:ext uri="{FF2B5EF4-FFF2-40B4-BE49-F238E27FC236}">
                <a16:creationId xmlns:a16="http://schemas.microsoft.com/office/drawing/2014/main" id="{6C1C83C4-A681-40BA-BD4F-976E54E4A926}"/>
              </a:ext>
            </a:extLst>
          </p:cNvPr>
          <p:cNvSpPr txBox="1"/>
          <p:nvPr/>
        </p:nvSpPr>
        <p:spPr>
          <a:xfrm>
            <a:off x="1794" y="127305"/>
            <a:ext cx="6094206" cy="369332"/>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lang="en-US" altLang="en-US" sz="1800" b="1"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2133334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645ECA-934F-E634-030D-7D718130C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9139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51D2C4-2CB1-FA0A-5F01-481EB76C92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95296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C1CC25-764B-E30B-792B-CB33FA9EF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8340"/>
            <a:ext cx="12192000" cy="6115722"/>
          </a:xfrm>
          <a:prstGeom prst="rect">
            <a:avLst/>
          </a:prstGeom>
        </p:spPr>
      </p:pic>
      <p:sp>
        <p:nvSpPr>
          <p:cNvPr id="5" name="TextBox 4">
            <a:extLst>
              <a:ext uri="{FF2B5EF4-FFF2-40B4-BE49-F238E27FC236}">
                <a16:creationId xmlns:a16="http://schemas.microsoft.com/office/drawing/2014/main" id="{35331947-EC99-BE30-DE80-893C49DD8A78}"/>
              </a:ext>
            </a:extLst>
          </p:cNvPr>
          <p:cNvSpPr txBox="1"/>
          <p:nvPr/>
        </p:nvSpPr>
        <p:spPr>
          <a:xfrm>
            <a:off x="1794" y="234882"/>
            <a:ext cx="6094206" cy="461665"/>
          </a:xfrm>
          <a:prstGeom prst="rect">
            <a:avLst/>
          </a:prstGeom>
          <a:noFill/>
        </p:spPr>
        <p:txBody>
          <a:bodyPr wrap="square">
            <a:spAutoFit/>
          </a:bodyPr>
          <a:lstStyle/>
          <a:p>
            <a:r>
              <a:rPr lang="en-US" altLang="en-US" sz="2400" b="1" dirty="0">
                <a:latin typeface="Times New Roman" panose="02020603050405020304" pitchFamily="18" charset="0"/>
                <a:cs typeface="Times New Roman" panose="02020603050405020304" pitchFamily="18" charset="0"/>
              </a:rPr>
              <a:t>RESULT:</a:t>
            </a:r>
            <a:endParaRPr lang="en-IN" sz="2400" dirty="0"/>
          </a:p>
        </p:txBody>
      </p:sp>
    </p:spTree>
    <p:extLst>
      <p:ext uri="{BB962C8B-B14F-4D97-AF65-F5344CB8AC3E}">
        <p14:creationId xmlns:p14="http://schemas.microsoft.com/office/powerpoint/2010/main" val="57253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E02A6C-BA97-27A2-91F8-DA8E033A0381}"/>
              </a:ext>
            </a:extLst>
          </p:cNvPr>
          <p:cNvSpPr txBox="1"/>
          <p:nvPr/>
        </p:nvSpPr>
        <p:spPr>
          <a:xfrm>
            <a:off x="835742" y="797510"/>
            <a:ext cx="10520516" cy="3539430"/>
          </a:xfrm>
          <a:prstGeom prst="rect">
            <a:avLst/>
          </a:prstGeom>
          <a:noFill/>
        </p:spPr>
        <p:txBody>
          <a:bodyPr wrap="square">
            <a:spAutoFit/>
          </a:bodyPr>
          <a:lstStyle/>
          <a:p>
            <a:r>
              <a:rPr lang="en-IN" sz="3200" b="1" dirty="0">
                <a:solidFill>
                  <a:srgbClr val="00B0F0"/>
                </a:solidFill>
                <a:latin typeface="Times New Roman" panose="02020603050405020304" pitchFamily="18" charset="0"/>
                <a:cs typeface="Times New Roman" panose="02020603050405020304" pitchFamily="18" charset="0"/>
              </a:rPr>
              <a:t>CONCLUSION:</a:t>
            </a:r>
          </a:p>
          <a:p>
            <a:endParaRPr lang="en-IN" sz="3200" b="1" dirty="0">
              <a:solidFill>
                <a:srgbClr val="00B0F0"/>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By leveraging advanced natural language processing and speech recognition technologies, these systems enable users to compose, send, receive, and manage emails using their voice commands. They eliminate the barriers faced by visually impaired individuals when accessing and interacting with email platforms, allowing them to communicate more efficiently and effectively in the digital world. By providing a hands-free and intuitive interface, visually impaired users can navigate through their email accounts, dictate and listen to messages, and perform various email-related tasks with ease. The integration of Al enables the systems to understand and interpret natural language commands, enhancing the user experience and reducing the learning curve.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635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139AE9-7A92-1E99-6103-336CA6E92133}"/>
              </a:ext>
            </a:extLst>
          </p:cNvPr>
          <p:cNvSpPr txBox="1"/>
          <p:nvPr/>
        </p:nvSpPr>
        <p:spPr>
          <a:xfrm>
            <a:off x="585346" y="706998"/>
            <a:ext cx="10127227" cy="892552"/>
          </a:xfrm>
          <a:prstGeom prst="rect">
            <a:avLst/>
          </a:prstGeom>
          <a:noFill/>
        </p:spPr>
        <p:txBody>
          <a:bodyPr wrap="square">
            <a:spAutoFit/>
          </a:bodyPr>
          <a:lstStyle/>
          <a:p>
            <a:r>
              <a:rPr lang="en-US" sz="3200" b="1" dirty="0">
                <a:solidFill>
                  <a:srgbClr val="00B0F0"/>
                </a:solidFill>
                <a:latin typeface="Times New Roman" panose="02020603050405020304" pitchFamily="18" charset="0"/>
                <a:cs typeface="Times New Roman" panose="02020603050405020304" pitchFamily="18" charset="0"/>
              </a:rPr>
              <a:t>FUTURE SCOPE</a:t>
            </a:r>
            <a:r>
              <a:rPr lang="en-US" sz="3200" dirty="0">
                <a:solidFill>
                  <a:srgbClr val="00B0F0"/>
                </a:solidFill>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11E25986-3634-3C75-D973-A1D498025D00}"/>
              </a:ext>
            </a:extLst>
          </p:cNvPr>
          <p:cNvSpPr>
            <a:spLocks noChangeArrowheads="1"/>
          </p:cNvSpPr>
          <p:nvPr/>
        </p:nvSpPr>
        <p:spPr bwMode="auto">
          <a:xfrm>
            <a:off x="585347" y="1279914"/>
            <a:ext cx="1088922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lang="en-US" altLang="en-US" b="1" dirty="0">
                <a:latin typeface="Arial" panose="020B0604020202020204" pitchFamily="34" charset="0"/>
              </a:rPr>
              <a:t>1)</a:t>
            </a:r>
            <a:r>
              <a:rPr kumimoji="0" lang="en-US" altLang="en-US" sz="1800" b="1" i="0" u="none" strike="noStrike" cap="none" normalizeH="0" baseline="0" dirty="0">
                <a:ln>
                  <a:noFill/>
                </a:ln>
                <a:solidFill>
                  <a:schemeClr val="tx1"/>
                </a:solidFill>
                <a:effectLst/>
                <a:latin typeface="Arial" panose="020B0604020202020204" pitchFamily="34" charset="0"/>
              </a:rPr>
              <a:t>Enhanced Natural Language Processing (NLP):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Integration of advanced AI models to improve command understanding, even for diverse accents, dialects, and languages.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Implementation of context-aware responses for smoother interactions.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2)AI-Powered Smart Suggestions: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Auto-summarization of emails to save time.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Predictive text and intelligent suggestions for faster email composition.</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tabLst/>
            </a:pPr>
            <a:r>
              <a:rPr lang="en-US" altLang="en-US" b="1" dirty="0">
                <a:latin typeface="Arial" panose="020B0604020202020204" pitchFamily="34" charset="0"/>
              </a:rPr>
              <a:t>3)</a:t>
            </a:r>
            <a:r>
              <a:rPr kumimoji="0" lang="en-US" altLang="en-US" sz="1800" b="1" i="0" u="none" strike="noStrike" cap="none" normalizeH="0" baseline="0" dirty="0">
                <a:ln>
                  <a:noFill/>
                </a:ln>
                <a:solidFill>
                  <a:schemeClr val="tx1"/>
                </a:solidFill>
                <a:effectLst/>
                <a:latin typeface="Arial" panose="020B0604020202020204" pitchFamily="34" charset="0"/>
              </a:rPr>
              <a:t>Multi-Language Support: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Expanding the system to support multilingual users for wider accessibility.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translation of emails using voice commands.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560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28E8AB-D578-E7B8-44C1-97A23094D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84" y="0"/>
            <a:ext cx="12339484" cy="6940960"/>
          </a:xfrm>
          <a:prstGeom prst="rect">
            <a:avLst/>
          </a:prstGeom>
        </p:spPr>
      </p:pic>
    </p:spTree>
    <p:extLst>
      <p:ext uri="{BB962C8B-B14F-4D97-AF65-F5344CB8AC3E}">
        <p14:creationId xmlns:p14="http://schemas.microsoft.com/office/powerpoint/2010/main" val="169356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A3097C-65FC-389B-7671-8C3A16E90237}"/>
              </a:ext>
            </a:extLst>
          </p:cNvPr>
          <p:cNvSpPr txBox="1"/>
          <p:nvPr/>
        </p:nvSpPr>
        <p:spPr>
          <a:xfrm>
            <a:off x="650220" y="636552"/>
            <a:ext cx="10729000" cy="4031873"/>
          </a:xfrm>
          <a:prstGeom prst="rect">
            <a:avLst/>
          </a:prstGeom>
          <a:noFill/>
        </p:spPr>
        <p:txBody>
          <a:bodyPr wrap="square">
            <a:spAutoFit/>
          </a:bodyPr>
          <a:lstStyle/>
          <a:p>
            <a:pPr algn="just"/>
            <a:endParaRPr lang="en-US" sz="3200" b="1" dirty="0">
              <a:solidFill>
                <a:srgbClr val="00B0F0"/>
              </a:solidFill>
              <a:latin typeface="Times New Roman" panose="02020603050405020304" pitchFamily="18" charset="0"/>
              <a:cs typeface="Times New Roman" panose="02020603050405020304" pitchFamily="18" charset="0"/>
            </a:endParaRPr>
          </a:p>
          <a:p>
            <a:pPr algn="just"/>
            <a:r>
              <a:rPr lang="en-US" sz="3200" b="1" dirty="0">
                <a:solidFill>
                  <a:srgbClr val="00B0F0"/>
                </a:solidFill>
                <a:latin typeface="Times New Roman" panose="02020603050405020304" pitchFamily="18" charset="0"/>
                <a:cs typeface="Times New Roman" panose="02020603050405020304" pitchFamily="18" charset="0"/>
              </a:rPr>
              <a:t>INTRODUCTION:</a:t>
            </a:r>
          </a:p>
          <a:p>
            <a:pPr algn="just"/>
            <a:endParaRPr lang="en-US" sz="32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Voice-based email systems provide an essential tool for blind and visually impaired individuals, enabling them to access and manage emails through voice commands. By integrating technologies like speech recognition and text-to-speech, these systems allow users to send, receive, and organize emails without relying on visual interfaces. This approach ensures greater accessibility and independence in digital communication. The system also includes advanced information retrieval processes, allowing users to easily search and filter emails using voice commands. Overall, voice-based email systems offer an inclusive solution, empowering visually impaired users to engage with their digital correspondence effectively.</a:t>
            </a:r>
          </a:p>
        </p:txBody>
      </p:sp>
    </p:spTree>
    <p:extLst>
      <p:ext uri="{BB962C8B-B14F-4D97-AF65-F5344CB8AC3E}">
        <p14:creationId xmlns:p14="http://schemas.microsoft.com/office/powerpoint/2010/main" val="4124961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124;p19">
            <a:extLst>
              <a:ext uri="{FF2B5EF4-FFF2-40B4-BE49-F238E27FC236}">
                <a16:creationId xmlns:a16="http://schemas.microsoft.com/office/drawing/2014/main" id="{2C1629F4-8B0C-3BE5-9038-B189803A6ABC}"/>
              </a:ext>
            </a:extLst>
          </p:cNvPr>
          <p:cNvGraphicFramePr/>
          <p:nvPr>
            <p:extLst>
              <p:ext uri="{D42A27DB-BD31-4B8C-83A1-F6EECF244321}">
                <p14:modId xmlns:p14="http://schemas.microsoft.com/office/powerpoint/2010/main" val="2245179836"/>
              </p:ext>
            </p:extLst>
          </p:nvPr>
        </p:nvGraphicFramePr>
        <p:xfrm>
          <a:off x="154038" y="386481"/>
          <a:ext cx="11713497" cy="6191208"/>
        </p:xfrm>
        <a:graphic>
          <a:graphicData uri="http://schemas.openxmlformats.org/drawingml/2006/table">
            <a:tbl>
              <a:tblPr>
                <a:noFill/>
              </a:tblPr>
              <a:tblGrid>
                <a:gridCol w="1025833">
                  <a:extLst>
                    <a:ext uri="{9D8B030D-6E8A-4147-A177-3AD203B41FA5}">
                      <a16:colId xmlns:a16="http://schemas.microsoft.com/office/drawing/2014/main" val="20000"/>
                    </a:ext>
                  </a:extLst>
                </a:gridCol>
                <a:gridCol w="934064">
                  <a:extLst>
                    <a:ext uri="{9D8B030D-6E8A-4147-A177-3AD203B41FA5}">
                      <a16:colId xmlns:a16="http://schemas.microsoft.com/office/drawing/2014/main" val="20001"/>
                    </a:ext>
                  </a:extLst>
                </a:gridCol>
                <a:gridCol w="2784411">
                  <a:extLst>
                    <a:ext uri="{9D8B030D-6E8A-4147-A177-3AD203B41FA5}">
                      <a16:colId xmlns:a16="http://schemas.microsoft.com/office/drawing/2014/main" val="20002"/>
                    </a:ext>
                  </a:extLst>
                </a:gridCol>
                <a:gridCol w="3467853">
                  <a:extLst>
                    <a:ext uri="{9D8B030D-6E8A-4147-A177-3AD203B41FA5}">
                      <a16:colId xmlns:a16="http://schemas.microsoft.com/office/drawing/2014/main" val="20003"/>
                    </a:ext>
                  </a:extLst>
                </a:gridCol>
                <a:gridCol w="3501336">
                  <a:extLst>
                    <a:ext uri="{9D8B030D-6E8A-4147-A177-3AD203B41FA5}">
                      <a16:colId xmlns:a16="http://schemas.microsoft.com/office/drawing/2014/main" val="20004"/>
                    </a:ext>
                  </a:extLst>
                </a:gridCol>
              </a:tblGrid>
              <a:tr h="665571">
                <a:tc>
                  <a:txBody>
                    <a:bodyPr/>
                    <a:lstStyle/>
                    <a:p>
                      <a:pPr marL="0" lvl="0" indent="0" algn="l" rtl="0">
                        <a:spcBef>
                          <a:spcPts val="0"/>
                        </a:spcBef>
                        <a:spcAft>
                          <a:spcPts val="0"/>
                        </a:spcAft>
                        <a:buNone/>
                      </a:pPr>
                      <a:endParaRPr dirty="0"/>
                    </a:p>
                    <a:p>
                      <a:pPr marL="0" lvl="0" indent="0" algn="l" rtl="0">
                        <a:spcBef>
                          <a:spcPts val="0"/>
                        </a:spcBef>
                        <a:spcAft>
                          <a:spcPts val="0"/>
                        </a:spcAft>
                        <a:buNone/>
                      </a:pPr>
                      <a:r>
                        <a:rPr lang="en-IN" dirty="0"/>
                        <a:t>S.N0</a:t>
                      </a:r>
                      <a:endParaRPr dirty="0"/>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dirty="0"/>
                    </a:p>
                    <a:p>
                      <a:pPr marL="0" lvl="0" indent="0" algn="l" rtl="0">
                        <a:spcBef>
                          <a:spcPts val="0"/>
                        </a:spcBef>
                        <a:spcAft>
                          <a:spcPts val="0"/>
                        </a:spcAft>
                        <a:buNone/>
                      </a:pPr>
                      <a:r>
                        <a:rPr lang="en-IN" dirty="0"/>
                        <a:t>YEAR</a:t>
                      </a:r>
                      <a:endParaRPr dirty="0"/>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dirty="0"/>
                    </a:p>
                    <a:p>
                      <a:pPr marL="0" lvl="0" indent="0" algn="l" rtl="0">
                        <a:spcBef>
                          <a:spcPts val="0"/>
                        </a:spcBef>
                        <a:spcAft>
                          <a:spcPts val="0"/>
                        </a:spcAft>
                        <a:buNone/>
                      </a:pPr>
                      <a:r>
                        <a:rPr lang="en-IN" dirty="0"/>
                        <a:t>TITTLE&amp;AUTHOR</a:t>
                      </a:r>
                      <a:endParaRPr dirty="0"/>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DESCRIPTION</a:t>
                      </a:r>
                      <a:endParaRPr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METHODOLOGY</a:t>
                      </a:r>
                      <a:endParaRPr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extLst>
                  <a:ext uri="{0D108BD9-81ED-4DB2-BD59-A6C34878D82A}">
                    <a16:rowId xmlns:a16="http://schemas.microsoft.com/office/drawing/2014/main" val="10000"/>
                  </a:ext>
                </a:extLst>
              </a:tr>
              <a:tr h="5459718">
                <a:tc>
                  <a:txBody>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       1</a:t>
                      </a:r>
                      <a:endParaRPr dirty="0"/>
                    </a:p>
                    <a:p>
                      <a:pPr marL="0" lvl="0" indent="0" algn="l" rtl="0">
                        <a:spcBef>
                          <a:spcPts val="0"/>
                        </a:spcBef>
                        <a:spcAft>
                          <a:spcPts val="0"/>
                        </a:spcAft>
                        <a:buNone/>
                      </a:pPr>
                      <a:r>
                        <a:rPr lang="en-IN" dirty="0"/>
                        <a:t>  </a:t>
                      </a:r>
                      <a:r>
                        <a:rPr lang="en-IN" sz="1700" dirty="0"/>
                        <a:t> </a:t>
                      </a:r>
                      <a:endParaRPr sz="2100" dirty="0"/>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2023</a:t>
                      </a:r>
                      <a:endParaRPr dirty="0"/>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VOICE-BASED EMAIL SYSTEM</a:t>
                      </a:r>
                    </a:p>
                    <a:p>
                      <a:pPr marL="0" lvl="0" indent="0" algn="l" rtl="0">
                        <a:lnSpc>
                          <a:spcPct val="115000"/>
                        </a:lnSpc>
                        <a:spcBef>
                          <a:spcPts val="0"/>
                        </a:spcBef>
                        <a:spcAft>
                          <a:spcPts val="0"/>
                        </a:spcAft>
                        <a:buClr>
                          <a:schemeClr val="dk1"/>
                        </a:buClr>
                        <a:buSzPts val="1100"/>
                        <a:buFont typeface="Arial"/>
                        <a:buNone/>
                      </a:pPr>
                      <a:r>
                        <a:rPr lang="en-US" dirty="0">
                          <a:latin typeface="Times New Roman" panose="02020603050405020304" pitchFamily="18" charset="0"/>
                          <a:cs typeface="Times New Roman" panose="02020603050405020304" pitchFamily="18" charset="0"/>
                        </a:rPr>
                        <a:t> FOR THE VISUALLY CHALLENGED </a:t>
                      </a:r>
                      <a:endParaRPr lang="en-US" sz="1800" b="1" dirty="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lnSpc>
                          <a:spcPct val="115000"/>
                        </a:lnSpc>
                        <a:spcBef>
                          <a:spcPts val="0"/>
                        </a:spcBef>
                        <a:spcAft>
                          <a:spcPts val="0"/>
                        </a:spcAft>
                        <a:buClr>
                          <a:schemeClr val="dk1"/>
                        </a:buClr>
                        <a:buSzPts val="1100"/>
                        <a:buFont typeface="Arial"/>
                        <a:buNone/>
                      </a:pPr>
                      <a:endParaRPr lang="en-US" b="1" dirty="0"/>
                    </a:p>
                    <a:p>
                      <a:pPr marL="0" lvl="0" indent="0" algn="l" rtl="0">
                        <a:lnSpc>
                          <a:spcPct val="115000"/>
                        </a:lnSpc>
                        <a:spcBef>
                          <a:spcPts val="0"/>
                        </a:spcBef>
                        <a:spcAft>
                          <a:spcPts val="0"/>
                        </a:spcAft>
                        <a:buClr>
                          <a:schemeClr val="dk1"/>
                        </a:buClr>
                        <a:buSzPts val="1100"/>
                        <a:buFont typeface="Arial"/>
                        <a:buNone/>
                      </a:pPr>
                      <a:r>
                        <a:rPr lang="en-IN" b="1" dirty="0">
                          <a:latin typeface="Times New Roman" panose="02020603050405020304" pitchFamily="18" charset="0"/>
                          <a:cs typeface="Times New Roman" panose="02020603050405020304" pitchFamily="18" charset="0"/>
                        </a:rPr>
                        <a:t>SATYA PRAKASH,</a:t>
                      </a:r>
                    </a:p>
                    <a:p>
                      <a:pPr marL="0" lvl="0" indent="0" algn="l" rtl="0">
                        <a:lnSpc>
                          <a:spcPct val="115000"/>
                        </a:lnSpc>
                        <a:spcBef>
                          <a:spcPts val="0"/>
                        </a:spcBef>
                        <a:spcAft>
                          <a:spcPts val="0"/>
                        </a:spcAft>
                        <a:buClr>
                          <a:schemeClr val="dk1"/>
                        </a:buClr>
                        <a:buSzPts val="1100"/>
                        <a:buFont typeface="Arial"/>
                        <a:buNone/>
                      </a:pPr>
                      <a:r>
                        <a:rPr lang="en-IN" b="1" dirty="0">
                          <a:latin typeface="Times New Roman" panose="02020603050405020304" pitchFamily="18" charset="0"/>
                          <a:cs typeface="Times New Roman" panose="02020603050405020304" pitchFamily="18" charset="0"/>
                        </a:rPr>
                        <a:t>KARTIKEY AGRAWAL,</a:t>
                      </a:r>
                    </a:p>
                    <a:p>
                      <a:pPr marL="0" lvl="0" indent="0" algn="l" rtl="0">
                        <a:lnSpc>
                          <a:spcPct val="115000"/>
                        </a:lnSpc>
                        <a:spcBef>
                          <a:spcPts val="0"/>
                        </a:spcBef>
                        <a:spcAft>
                          <a:spcPts val="0"/>
                        </a:spcAft>
                        <a:buClr>
                          <a:schemeClr val="dk1"/>
                        </a:buClr>
                        <a:buSzPts val="1100"/>
                        <a:buFont typeface="Arial"/>
                        <a:buNone/>
                      </a:pPr>
                      <a:r>
                        <a:rPr lang="en-IN" b="1" dirty="0">
                          <a:latin typeface="Times New Roman" panose="02020603050405020304" pitchFamily="18" charset="0"/>
                          <a:cs typeface="Times New Roman" panose="02020603050405020304" pitchFamily="18" charset="0"/>
                        </a:rPr>
                        <a:t>SIDDHARTH DOSAJ,</a:t>
                      </a:r>
                    </a:p>
                    <a:p>
                      <a:pPr marL="0" lvl="0" indent="0" algn="l" rtl="0">
                        <a:lnSpc>
                          <a:spcPct val="115000"/>
                        </a:lnSpc>
                        <a:spcBef>
                          <a:spcPts val="0"/>
                        </a:spcBef>
                        <a:spcAft>
                          <a:spcPts val="0"/>
                        </a:spcAft>
                        <a:buClr>
                          <a:schemeClr val="dk1"/>
                        </a:buClr>
                        <a:buSzPts val="1100"/>
                        <a:buFont typeface="Arial"/>
                        <a:buNone/>
                      </a:pPr>
                      <a:r>
                        <a:rPr lang="en-IN" b="1" dirty="0">
                          <a:latin typeface="Times New Roman" panose="02020603050405020304" pitchFamily="18" charset="0"/>
                          <a:cs typeface="Times New Roman" panose="02020603050405020304" pitchFamily="18" charset="0"/>
                        </a:rPr>
                        <a:t>SHATAKSHI SINGH </a:t>
                      </a: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just" rtl="0">
                        <a:spcBef>
                          <a:spcPts val="0"/>
                        </a:spcBef>
                        <a:spcAft>
                          <a:spcPts val="0"/>
                        </a:spcAft>
                        <a:buNone/>
                      </a:pPr>
                      <a:r>
                        <a:rPr lang="en-US" sz="1600" b="0" dirty="0">
                          <a:latin typeface="Times New Roman" panose="02020603050405020304" pitchFamily="18" charset="0"/>
                          <a:cs typeface="Times New Roman" panose="02020603050405020304" pitchFamily="18" charset="0"/>
                        </a:rPr>
                        <a:t>Voice-Based Email System designed for visually challenged individuals, addressing the accessibility gap in email communication. This system allows visually impaired users to send and receive emails independently through voice commands. It integrates advanced technologies such as voice recognition, text-to-speech (TTS), and speech-to-text (STT), providing a user-friendly interface that transforms spoken words into written text and enables interaction with the email system through voice commands.</a:t>
                      </a:r>
                      <a:endParaRPr sz="1600" b="0"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r>
                        <a:rPr lang="en-US" sz="1400" b="1" dirty="0">
                          <a:latin typeface="Times New Roman" panose="02020603050405020304" pitchFamily="18" charset="0"/>
                          <a:cs typeface="Times New Roman" panose="02020603050405020304" pitchFamily="18" charset="0"/>
                        </a:rPr>
                        <a:t>Requirements Gathering: </a:t>
                      </a:r>
                      <a:r>
                        <a:rPr lang="en-US" sz="1400" dirty="0">
                          <a:latin typeface="Times New Roman" panose="02020603050405020304" pitchFamily="18" charset="0"/>
                          <a:cs typeface="Times New Roman" panose="02020603050405020304" pitchFamily="18" charset="0"/>
                        </a:rPr>
                        <a:t>Identify needs of visually impaired users through interviews and questionnaires.</a:t>
                      </a:r>
                    </a:p>
                    <a:p>
                      <a:pPr marL="0" lvl="0" indent="0" algn="l" rtl="0">
                        <a:spcBef>
                          <a:spcPts val="0"/>
                        </a:spcBef>
                        <a:spcAft>
                          <a:spcPts val="0"/>
                        </a:spcAft>
                        <a:buNone/>
                      </a:pPr>
                      <a:r>
                        <a:rPr lang="en-US" sz="1400" b="1" dirty="0">
                          <a:latin typeface="Times New Roman" panose="02020603050405020304" pitchFamily="18" charset="0"/>
                          <a:cs typeface="Times New Roman" panose="02020603050405020304" pitchFamily="18" charset="0"/>
                        </a:rPr>
                        <a:t>Design &amp; Interface Planning: </a:t>
                      </a:r>
                      <a:r>
                        <a:rPr lang="en-US" sz="1400" dirty="0">
                          <a:latin typeface="Times New Roman" panose="02020603050405020304" pitchFamily="18" charset="0"/>
                          <a:cs typeface="Times New Roman" panose="02020603050405020304" pitchFamily="18" charset="0"/>
                        </a:rPr>
                        <a:t>Develop an accessible interface with high contrast, large buttons, </a:t>
                      </a:r>
                      <a:r>
                        <a:rPr lang="en-US" sz="1400" b="0" dirty="0">
                          <a:latin typeface="Times New Roman" panose="02020603050405020304" pitchFamily="18" charset="0"/>
                          <a:cs typeface="Times New Roman" panose="02020603050405020304" pitchFamily="18" charset="0"/>
                        </a:rPr>
                        <a:t>and intuitive navigation.</a:t>
                      </a:r>
                    </a:p>
                    <a:p>
                      <a:pPr marL="0" lvl="0" indent="0" algn="l" rtl="0">
                        <a:spcBef>
                          <a:spcPts val="0"/>
                        </a:spcBef>
                        <a:spcAft>
                          <a:spcPts val="0"/>
                        </a:spcAft>
                        <a:buNone/>
                      </a:pPr>
                      <a:r>
                        <a:rPr lang="en-US" sz="1400" b="1" dirty="0">
                          <a:latin typeface="Times New Roman" panose="02020603050405020304" pitchFamily="18" charset="0"/>
                          <a:cs typeface="Times New Roman" panose="02020603050405020304" pitchFamily="18" charset="0"/>
                        </a:rPr>
                        <a:t>Speech Recognition Integration</a:t>
                      </a: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Implement a reliable speech-to-text API for accurate voice command processing.</a:t>
                      </a:r>
                    </a:p>
                    <a:p>
                      <a:pPr marL="0" lvl="0" indent="0" algn="l" rtl="0">
                        <a:spcBef>
                          <a:spcPts val="0"/>
                        </a:spcBef>
                        <a:spcAft>
                          <a:spcPts val="0"/>
                        </a:spcAft>
                        <a:buNone/>
                      </a:pPr>
                      <a:r>
                        <a:rPr lang="en-US" sz="1400" b="1" dirty="0">
                          <a:latin typeface="Times New Roman" panose="02020603050405020304" pitchFamily="18" charset="0"/>
                          <a:cs typeface="Times New Roman" panose="02020603050405020304" pitchFamily="18" charset="0"/>
                        </a:rPr>
                        <a:t>Accessibility Features</a:t>
                      </a:r>
                      <a:r>
                        <a:rPr lang="en-US" sz="1400" dirty="0">
                          <a:latin typeface="Times New Roman" panose="02020603050405020304" pitchFamily="18" charset="0"/>
                          <a:cs typeface="Times New Roman" panose="02020603050405020304" pitchFamily="18" charset="0"/>
                        </a:rPr>
                        <a:t>: Ensure compliance with accessibility guidelines, including haptic feedback and gesture controls.</a:t>
                      </a:r>
                    </a:p>
                    <a:p>
                      <a:pPr marL="0" lvl="0" indent="0" algn="l" rtl="0">
                        <a:spcBef>
                          <a:spcPts val="0"/>
                        </a:spcBef>
                        <a:spcAft>
                          <a:spcPts val="0"/>
                        </a:spcAft>
                        <a:buNone/>
                      </a:pPr>
                      <a:r>
                        <a:rPr lang="en-US" sz="1400" b="1" dirty="0">
                          <a:latin typeface="Times New Roman" panose="02020603050405020304" pitchFamily="18" charset="0"/>
                          <a:cs typeface="Times New Roman" panose="02020603050405020304" pitchFamily="18" charset="0"/>
                        </a:rPr>
                        <a:t>Email Integration: </a:t>
                      </a:r>
                      <a:r>
                        <a:rPr lang="en-US" sz="1400" dirty="0">
                          <a:latin typeface="Times New Roman" panose="02020603050405020304" pitchFamily="18" charset="0"/>
                          <a:cs typeface="Times New Roman" panose="02020603050405020304" pitchFamily="18" charset="0"/>
                        </a:rPr>
                        <a:t>Connect with email APIs like IMAP/SMTP for voice-controlled email management.</a:t>
                      </a:r>
                    </a:p>
                    <a:p>
                      <a:pPr marL="0" lvl="0" indent="0" algn="l" rtl="0">
                        <a:spcBef>
                          <a:spcPts val="0"/>
                        </a:spcBef>
                        <a:spcAft>
                          <a:spcPts val="0"/>
                        </a:spcAft>
                        <a:buNone/>
                      </a:pPr>
                      <a:r>
                        <a:rPr lang="en-US" sz="1400" b="1" dirty="0">
                          <a:latin typeface="Times New Roman" panose="02020603050405020304" pitchFamily="18" charset="0"/>
                          <a:cs typeface="Times New Roman" panose="02020603050405020304" pitchFamily="18" charset="0"/>
                        </a:rPr>
                        <a:t>Security &amp; </a:t>
                      </a:r>
                      <a:r>
                        <a:rPr lang="en-US" sz="1400" b="1" dirty="0" err="1">
                          <a:latin typeface="Times New Roman" panose="02020603050405020304" pitchFamily="18" charset="0"/>
                          <a:cs typeface="Times New Roman" panose="02020603050405020304" pitchFamily="18" charset="0"/>
                        </a:rPr>
                        <a:t>Privacy</a:t>
                      </a:r>
                      <a:r>
                        <a:rPr lang="en-US" sz="1400" dirty="0" err="1">
                          <a:latin typeface="Times New Roman" panose="02020603050405020304" pitchFamily="18" charset="0"/>
                          <a:cs typeface="Times New Roman" panose="02020603050405020304" pitchFamily="18" charset="0"/>
                        </a:rPr>
                        <a:t>:Apply</a:t>
                      </a:r>
                      <a:r>
                        <a:rPr lang="en-US" sz="1400" dirty="0">
                          <a:latin typeface="Times New Roman" panose="02020603050405020304" pitchFamily="18" charset="0"/>
                          <a:cs typeface="Times New Roman" panose="02020603050405020304" pitchFamily="18" charset="0"/>
                        </a:rPr>
                        <a:t> encryption and voice authentication for secure access.</a:t>
                      </a:r>
                    </a:p>
                    <a:p>
                      <a:pPr marL="0" lvl="0" indent="0" algn="l" rtl="0">
                        <a:spcBef>
                          <a:spcPts val="0"/>
                        </a:spcBef>
                        <a:spcAft>
                          <a:spcPts val="0"/>
                        </a:spcAft>
                        <a:buNone/>
                      </a:pPr>
                      <a:r>
                        <a:rPr lang="en-US" sz="1400" b="1" dirty="0">
                          <a:latin typeface="Times New Roman" panose="02020603050405020304" pitchFamily="18" charset="0"/>
                          <a:cs typeface="Times New Roman" panose="02020603050405020304" pitchFamily="18" charset="0"/>
                        </a:rPr>
                        <a:t>Testing &amp; </a:t>
                      </a:r>
                      <a:r>
                        <a:rPr lang="en-US" sz="1400" b="1" dirty="0" err="1">
                          <a:latin typeface="Times New Roman" panose="02020603050405020304" pitchFamily="18" charset="0"/>
                          <a:cs typeface="Times New Roman" panose="02020603050405020304" pitchFamily="18" charset="0"/>
                        </a:rPr>
                        <a:t>Iteration:</a:t>
                      </a:r>
                      <a:r>
                        <a:rPr lang="en-US" sz="1400" dirty="0" err="1">
                          <a:latin typeface="Times New Roman" panose="02020603050405020304" pitchFamily="18" charset="0"/>
                          <a:cs typeface="Times New Roman" panose="02020603050405020304" pitchFamily="18" charset="0"/>
                        </a:rPr>
                        <a:t>Conduct</a:t>
                      </a:r>
                      <a:r>
                        <a:rPr lang="en-US" sz="1400" dirty="0">
                          <a:latin typeface="Times New Roman" panose="02020603050405020304" pitchFamily="18" charset="0"/>
                          <a:cs typeface="Times New Roman" panose="02020603050405020304" pitchFamily="18" charset="0"/>
                        </a:rPr>
                        <a:t> user testing with visually impaired participants, refining the system based on feedback.</a:t>
                      </a:r>
                      <a:endParaRPr sz="1400"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66946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aphicFrame>
        <p:nvGraphicFramePr>
          <p:cNvPr id="135" name="Google Shape;135;p21"/>
          <p:cNvGraphicFramePr/>
          <p:nvPr>
            <p:extLst>
              <p:ext uri="{D42A27DB-BD31-4B8C-83A1-F6EECF244321}">
                <p14:modId xmlns:p14="http://schemas.microsoft.com/office/powerpoint/2010/main" val="4275339154"/>
              </p:ext>
            </p:extLst>
          </p:nvPr>
        </p:nvGraphicFramePr>
        <p:xfrm>
          <a:off x="762000" y="387700"/>
          <a:ext cx="10683240" cy="6082600"/>
        </p:xfrm>
        <a:graphic>
          <a:graphicData uri="http://schemas.openxmlformats.org/drawingml/2006/table">
            <a:tbl>
              <a:tblPr>
                <a:noFill/>
              </a:tblPr>
              <a:tblGrid>
                <a:gridCol w="970087">
                  <a:extLst>
                    <a:ext uri="{9D8B030D-6E8A-4147-A177-3AD203B41FA5}">
                      <a16:colId xmlns:a16="http://schemas.microsoft.com/office/drawing/2014/main" val="20000"/>
                    </a:ext>
                  </a:extLst>
                </a:gridCol>
                <a:gridCol w="807913">
                  <a:extLst>
                    <a:ext uri="{9D8B030D-6E8A-4147-A177-3AD203B41FA5}">
                      <a16:colId xmlns:a16="http://schemas.microsoft.com/office/drawing/2014/main" val="20001"/>
                    </a:ext>
                  </a:extLst>
                </a:gridCol>
                <a:gridCol w="2217107">
                  <a:extLst>
                    <a:ext uri="{9D8B030D-6E8A-4147-A177-3AD203B41FA5}">
                      <a16:colId xmlns:a16="http://schemas.microsoft.com/office/drawing/2014/main" val="20002"/>
                    </a:ext>
                  </a:extLst>
                </a:gridCol>
                <a:gridCol w="3039766">
                  <a:extLst>
                    <a:ext uri="{9D8B030D-6E8A-4147-A177-3AD203B41FA5}">
                      <a16:colId xmlns:a16="http://schemas.microsoft.com/office/drawing/2014/main" val="20003"/>
                    </a:ext>
                  </a:extLst>
                </a:gridCol>
                <a:gridCol w="3648367">
                  <a:extLst>
                    <a:ext uri="{9D8B030D-6E8A-4147-A177-3AD203B41FA5}">
                      <a16:colId xmlns:a16="http://schemas.microsoft.com/office/drawing/2014/main" val="20004"/>
                    </a:ext>
                  </a:extLst>
                </a:gridCol>
              </a:tblGrid>
              <a:tr h="1176050">
                <a:tc>
                  <a:txBody>
                    <a:bodyPr/>
                    <a:lstStyle/>
                    <a:p>
                      <a:pPr marL="0" lvl="0" indent="0" algn="l" rtl="0">
                        <a:spcBef>
                          <a:spcPts val="0"/>
                        </a:spcBef>
                        <a:spcAft>
                          <a:spcPts val="0"/>
                        </a:spcAft>
                        <a:buNone/>
                      </a:pPr>
                      <a:endParaRPr dirty="0"/>
                    </a:p>
                    <a:p>
                      <a:pPr marL="0" lvl="0" indent="0" algn="l" rtl="0">
                        <a:spcBef>
                          <a:spcPts val="0"/>
                        </a:spcBef>
                        <a:spcAft>
                          <a:spcPts val="0"/>
                        </a:spcAft>
                        <a:buNone/>
                      </a:pPr>
                      <a:r>
                        <a:rPr lang="en-IN" dirty="0"/>
                        <a:t>S.N0</a:t>
                      </a:r>
                      <a:endParaRPr dirty="0"/>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a:p>
                    <a:p>
                      <a:pPr marL="0" lvl="0" indent="0" algn="l" rtl="0">
                        <a:spcBef>
                          <a:spcPts val="0"/>
                        </a:spcBef>
                        <a:spcAft>
                          <a:spcPts val="0"/>
                        </a:spcAft>
                        <a:buNone/>
                      </a:pPr>
                      <a:r>
                        <a:rPr lang="en-IN"/>
                        <a:t>YEAR</a:t>
                      </a:r>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a:latin typeface="Times New Roman" panose="02020603050405020304" pitchFamily="18" charset="0"/>
                          <a:cs typeface="Times New Roman" panose="02020603050405020304" pitchFamily="18" charset="0"/>
                        </a:rPr>
                        <a:t>TITTLE&amp;AUTHOR</a:t>
                      </a:r>
                      <a:endParaRPr>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r>
                        <a:rPr lang="en-IN">
                          <a:latin typeface="Times New Roman" panose="02020603050405020304" pitchFamily="18" charset="0"/>
                          <a:cs typeface="Times New Roman" panose="02020603050405020304" pitchFamily="18" charset="0"/>
                        </a:rPr>
                        <a:t>   </a:t>
                      </a: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a:latin typeface="Times New Roman" panose="02020603050405020304" pitchFamily="18" charset="0"/>
                          <a:cs typeface="Times New Roman" panose="02020603050405020304" pitchFamily="18" charset="0"/>
                        </a:rPr>
                        <a:t>        DESCRIPTION</a:t>
                      </a:r>
                      <a:endParaRPr>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a:latin typeface="Times New Roman" panose="02020603050405020304" pitchFamily="18" charset="0"/>
                          <a:cs typeface="Times New Roman" panose="02020603050405020304" pitchFamily="18" charset="0"/>
                        </a:rPr>
                        <a:t>        METHODOLOGY</a:t>
                      </a:r>
                      <a:endParaRPr>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extLst>
                  <a:ext uri="{0D108BD9-81ED-4DB2-BD59-A6C34878D82A}">
                    <a16:rowId xmlns:a16="http://schemas.microsoft.com/office/drawing/2014/main" val="10000"/>
                  </a:ext>
                </a:extLst>
              </a:tr>
              <a:tr h="4906550">
                <a:tc>
                  <a:txBody>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dirty="0"/>
                        <a:t>   </a:t>
                      </a:r>
                      <a:r>
                        <a:rPr lang="en-IN" dirty="0">
                          <a:latin typeface="Times New Roman" panose="02020603050405020304" pitchFamily="18" charset="0"/>
                          <a:cs typeface="Times New Roman" panose="02020603050405020304" pitchFamily="18" charset="0"/>
                        </a:rPr>
                        <a:t>2</a:t>
                      </a:r>
                      <a:endParaRPr sz="1600" b="1" dirty="0"/>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2023</a:t>
                      </a:r>
                      <a:endParaRPr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Voice based E-mail for the Visually Impaired</a:t>
                      </a: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lvl="0" indent="0" algn="l" rtl="0">
                        <a:lnSpc>
                          <a:spcPct val="115000"/>
                        </a:lnSpc>
                        <a:spcBef>
                          <a:spcPts val="0"/>
                        </a:spcBef>
                        <a:spcAft>
                          <a:spcPts val="0"/>
                        </a:spcAft>
                        <a:buClr>
                          <a:schemeClr val="dk1"/>
                        </a:buClr>
                        <a:buSzPts val="1100"/>
                        <a:buFont typeface="Arial"/>
                        <a:buNone/>
                      </a:pPr>
                      <a:r>
                        <a:rPr lang="en-IN" sz="1800" b="1" i="0" kern="1200" dirty="0">
                          <a:solidFill>
                            <a:schemeClr val="tx1"/>
                          </a:solidFill>
                          <a:effectLst/>
                          <a:latin typeface="Times New Roman" panose="02020603050405020304" pitchFamily="18" charset="0"/>
                          <a:ea typeface="+mn-ea"/>
                          <a:cs typeface="Times New Roman" panose="02020603050405020304" pitchFamily="18" charset="0"/>
                        </a:rPr>
                        <a:t>Shubham </a:t>
                      </a:r>
                      <a:r>
                        <a:rPr lang="en-IN" sz="1800" b="1" i="0" kern="1200" dirty="0" err="1">
                          <a:solidFill>
                            <a:schemeClr val="tx1"/>
                          </a:solidFill>
                          <a:effectLst/>
                          <a:latin typeface="Times New Roman" panose="02020603050405020304" pitchFamily="18" charset="0"/>
                          <a:ea typeface="+mn-ea"/>
                          <a:cs typeface="Times New Roman" panose="02020603050405020304" pitchFamily="18" charset="0"/>
                        </a:rPr>
                        <a:t>Dakhare</a:t>
                      </a:r>
                      <a:r>
                        <a:rPr lang="en-IN" sz="1800" b="1" i="0" kern="1200" dirty="0">
                          <a:solidFill>
                            <a:schemeClr val="tx1"/>
                          </a:solidFill>
                          <a:effectLst/>
                          <a:latin typeface="Times New Roman" panose="02020603050405020304" pitchFamily="18" charset="0"/>
                          <a:ea typeface="+mn-ea"/>
                          <a:cs typeface="Times New Roman" panose="02020603050405020304" pitchFamily="18" charset="0"/>
                        </a:rPr>
                        <a:t>, Nakul Patil, Devashish Bisen, </a:t>
                      </a:r>
                      <a:r>
                        <a:rPr lang="en-IN" sz="1800" b="1" i="0" kern="1200" dirty="0" err="1">
                          <a:solidFill>
                            <a:schemeClr val="tx1"/>
                          </a:solidFill>
                          <a:effectLst/>
                          <a:latin typeface="Times New Roman" panose="02020603050405020304" pitchFamily="18" charset="0"/>
                          <a:ea typeface="+mn-ea"/>
                          <a:cs typeface="Times New Roman" panose="02020603050405020304" pitchFamily="18" charset="0"/>
                        </a:rPr>
                        <a:t>Dhanashri</a:t>
                      </a:r>
                      <a:r>
                        <a:rPr lang="en-IN" sz="1800" b="1" i="0" kern="1200" dirty="0">
                          <a:solidFill>
                            <a:schemeClr val="tx1"/>
                          </a:solidFill>
                          <a:effectLst/>
                          <a:latin typeface="Times New Roman" panose="02020603050405020304" pitchFamily="18" charset="0"/>
                          <a:ea typeface="+mn-ea"/>
                          <a:cs typeface="Times New Roman" panose="02020603050405020304" pitchFamily="18" charset="0"/>
                        </a:rPr>
                        <a:t> Shinde, Mrs. Surbhi Khare</a:t>
                      </a:r>
                      <a:endParaRPr b="1"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paper discusses a voice-based email system designed to assist visually impaired individuals in accessing and managing emails. The primary focus of this system is to allow users to send and receive emails through voice commands, eliminating the need for visual interaction with the interface. The system converts voice inputs into text and text into voice outputs, making it accessible for users with visual impairments. It also aims to provide a secure environment by incorporating user authentication features.</a:t>
                      </a:r>
                      <a:endParaRPr sz="1600"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Speech Recognition</a:t>
                      </a:r>
                      <a:r>
                        <a:rPr lang="en-IN" dirty="0">
                          <a:latin typeface="Times New Roman" panose="02020603050405020304" pitchFamily="18" charset="0"/>
                          <a:cs typeface="Times New Roman" panose="02020603050405020304" pitchFamily="18" charset="0"/>
                        </a:rPr>
                        <a:t>: Uses AI to convert spoken commands into text.</a:t>
                      </a:r>
                    </a:p>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User Interface</a:t>
                      </a:r>
                      <a:r>
                        <a:rPr lang="en-IN" dirty="0">
                          <a:latin typeface="Times New Roman" panose="02020603050405020304" pitchFamily="18" charset="0"/>
                          <a:cs typeface="Times New Roman" panose="02020603050405020304" pitchFamily="18" charset="0"/>
                        </a:rPr>
                        <a:t>: A simple, voice-driven UI with a large button to start voice commands.</a:t>
                      </a:r>
                    </a:p>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Database</a:t>
                      </a:r>
                      <a:r>
                        <a:rPr lang="en-IN" dirty="0">
                          <a:latin typeface="Times New Roman" panose="02020603050405020304" pitchFamily="18" charset="0"/>
                          <a:cs typeface="Times New Roman" panose="02020603050405020304" pitchFamily="18" charset="0"/>
                        </a:rPr>
                        <a:t>: Stores user details and emails securely.</a:t>
                      </a:r>
                    </a:p>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Email Handling</a:t>
                      </a:r>
                      <a:r>
                        <a:rPr lang="en-IN" dirty="0">
                          <a:latin typeface="Times New Roman" panose="02020603050405020304" pitchFamily="18" charset="0"/>
                          <a:cs typeface="Times New Roman" panose="02020603050405020304" pitchFamily="18" charset="0"/>
                        </a:rPr>
                        <a:t>: Uses SMTP for sending and IMAP/POP for receiving emails.</a:t>
                      </a:r>
                    </a:p>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Text-to-Speech</a:t>
                      </a:r>
                      <a:r>
                        <a:rPr lang="en-IN" dirty="0">
                          <a:latin typeface="Times New Roman" panose="02020603050405020304" pitchFamily="18" charset="0"/>
                          <a:cs typeface="Times New Roman" panose="02020603050405020304" pitchFamily="18" charset="0"/>
                        </a:rPr>
                        <a:t>: Converts emails into speech for users.</a:t>
                      </a:r>
                    </a:p>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Security</a:t>
                      </a:r>
                      <a:r>
                        <a:rPr lang="en-IN" dirty="0">
                          <a:latin typeface="Times New Roman" panose="02020603050405020304" pitchFamily="18" charset="0"/>
                          <a:cs typeface="Times New Roman" panose="02020603050405020304" pitchFamily="18" charset="0"/>
                        </a:rPr>
                        <a:t>: Ensures user authentication via voice-based verification.</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aphicFrame>
        <p:nvGraphicFramePr>
          <p:cNvPr id="135" name="Google Shape;135;p21"/>
          <p:cNvGraphicFramePr/>
          <p:nvPr>
            <p:extLst>
              <p:ext uri="{D42A27DB-BD31-4B8C-83A1-F6EECF244321}">
                <p14:modId xmlns:p14="http://schemas.microsoft.com/office/powerpoint/2010/main" val="1059792663"/>
              </p:ext>
            </p:extLst>
          </p:nvPr>
        </p:nvGraphicFramePr>
        <p:xfrm>
          <a:off x="762000" y="387700"/>
          <a:ext cx="10683240" cy="6082600"/>
        </p:xfrm>
        <a:graphic>
          <a:graphicData uri="http://schemas.openxmlformats.org/drawingml/2006/table">
            <a:tbl>
              <a:tblPr>
                <a:noFill/>
              </a:tblPr>
              <a:tblGrid>
                <a:gridCol w="970087">
                  <a:extLst>
                    <a:ext uri="{9D8B030D-6E8A-4147-A177-3AD203B41FA5}">
                      <a16:colId xmlns:a16="http://schemas.microsoft.com/office/drawing/2014/main" val="20000"/>
                    </a:ext>
                  </a:extLst>
                </a:gridCol>
                <a:gridCol w="807913">
                  <a:extLst>
                    <a:ext uri="{9D8B030D-6E8A-4147-A177-3AD203B41FA5}">
                      <a16:colId xmlns:a16="http://schemas.microsoft.com/office/drawing/2014/main" val="20001"/>
                    </a:ext>
                  </a:extLst>
                </a:gridCol>
                <a:gridCol w="2217107">
                  <a:extLst>
                    <a:ext uri="{9D8B030D-6E8A-4147-A177-3AD203B41FA5}">
                      <a16:colId xmlns:a16="http://schemas.microsoft.com/office/drawing/2014/main" val="20002"/>
                    </a:ext>
                  </a:extLst>
                </a:gridCol>
                <a:gridCol w="3074460">
                  <a:extLst>
                    <a:ext uri="{9D8B030D-6E8A-4147-A177-3AD203B41FA5}">
                      <a16:colId xmlns:a16="http://schemas.microsoft.com/office/drawing/2014/main" val="20003"/>
                    </a:ext>
                  </a:extLst>
                </a:gridCol>
                <a:gridCol w="3613673">
                  <a:extLst>
                    <a:ext uri="{9D8B030D-6E8A-4147-A177-3AD203B41FA5}">
                      <a16:colId xmlns:a16="http://schemas.microsoft.com/office/drawing/2014/main" val="20004"/>
                    </a:ext>
                  </a:extLst>
                </a:gridCol>
              </a:tblGrid>
              <a:tr h="1176050">
                <a:tc>
                  <a:txBody>
                    <a:bodyPr/>
                    <a:lstStyle/>
                    <a:p>
                      <a:pPr marL="0" lvl="0" indent="0" algn="l" rtl="0">
                        <a:spcBef>
                          <a:spcPts val="0"/>
                        </a:spcBef>
                        <a:spcAft>
                          <a:spcPts val="0"/>
                        </a:spcAft>
                        <a:buNone/>
                      </a:pPr>
                      <a:endParaRPr dirty="0"/>
                    </a:p>
                    <a:p>
                      <a:pPr marL="0" lvl="0" indent="0" algn="l" rtl="0">
                        <a:spcBef>
                          <a:spcPts val="0"/>
                        </a:spcBef>
                        <a:spcAft>
                          <a:spcPts val="0"/>
                        </a:spcAft>
                        <a:buNone/>
                      </a:pPr>
                      <a:r>
                        <a:rPr lang="en-IN" dirty="0"/>
                        <a:t>S.N0</a:t>
                      </a:r>
                      <a:endParaRPr dirty="0"/>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a:p>
                    <a:p>
                      <a:pPr marL="0" lvl="0" indent="0" algn="l" rtl="0">
                        <a:spcBef>
                          <a:spcPts val="0"/>
                        </a:spcBef>
                        <a:spcAft>
                          <a:spcPts val="0"/>
                        </a:spcAft>
                        <a:buNone/>
                      </a:pPr>
                      <a:r>
                        <a:rPr lang="en-IN"/>
                        <a:t>YEAR</a:t>
                      </a:r>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a:latin typeface="Times New Roman" panose="02020603050405020304" pitchFamily="18" charset="0"/>
                          <a:cs typeface="Times New Roman" panose="02020603050405020304" pitchFamily="18" charset="0"/>
                        </a:rPr>
                        <a:t>TITTLE&amp;AUTHOR</a:t>
                      </a:r>
                      <a:endParaRPr>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r>
                        <a:rPr lang="en-IN">
                          <a:latin typeface="Times New Roman" panose="02020603050405020304" pitchFamily="18" charset="0"/>
                          <a:cs typeface="Times New Roman" panose="02020603050405020304" pitchFamily="18" charset="0"/>
                        </a:rPr>
                        <a:t>   </a:t>
                      </a: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a:latin typeface="Times New Roman" panose="02020603050405020304" pitchFamily="18" charset="0"/>
                          <a:cs typeface="Times New Roman" panose="02020603050405020304" pitchFamily="18" charset="0"/>
                        </a:rPr>
                        <a:t>        DESCRIPTION</a:t>
                      </a:r>
                      <a:endParaRPr>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a:latin typeface="Times New Roman" panose="02020603050405020304" pitchFamily="18" charset="0"/>
                          <a:cs typeface="Times New Roman" panose="02020603050405020304" pitchFamily="18" charset="0"/>
                        </a:rPr>
                        <a:t>        METHODOLOGY</a:t>
                      </a:r>
                      <a:endParaRPr>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extLst>
                  <a:ext uri="{0D108BD9-81ED-4DB2-BD59-A6C34878D82A}">
                    <a16:rowId xmlns:a16="http://schemas.microsoft.com/office/drawing/2014/main" val="10000"/>
                  </a:ext>
                </a:extLst>
              </a:tr>
              <a:tr h="4906550">
                <a:tc>
                  <a:txBody>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dirty="0"/>
                        <a:t>   </a:t>
                      </a:r>
                      <a:r>
                        <a:rPr lang="en-IN" dirty="0">
                          <a:latin typeface="Times New Roman" panose="02020603050405020304" pitchFamily="18" charset="0"/>
                          <a:cs typeface="Times New Roman" panose="02020603050405020304" pitchFamily="18" charset="0"/>
                        </a:rPr>
                        <a:t>3</a:t>
                      </a:r>
                      <a:endParaRPr sz="1600" b="1" dirty="0"/>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2023</a:t>
                      </a:r>
                      <a:endParaRPr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Comparative Analysis of VPN Protocols at Layer 2Focusing on Voice Over Internet Protocol</a:t>
                      </a: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p>
                      <a:pPr marL="0" lvl="0" indent="0" algn="l" rtl="0">
                        <a:lnSpc>
                          <a:spcPct val="115000"/>
                        </a:lnSpc>
                        <a:spcBef>
                          <a:spcPts val="0"/>
                        </a:spcBef>
                        <a:spcAft>
                          <a:spcPts val="0"/>
                        </a:spcAft>
                        <a:buClr>
                          <a:schemeClr val="dk1"/>
                        </a:buClr>
                        <a:buSzPts val="1100"/>
                        <a:buFont typeface="Arial"/>
                        <a:buNone/>
                      </a:pPr>
                      <a:r>
                        <a:rPr lang="en-IN" sz="1800" b="1" i="0" kern="1200" dirty="0">
                          <a:solidFill>
                            <a:schemeClr val="tx1"/>
                          </a:solidFill>
                          <a:effectLst/>
                          <a:latin typeface="Times New Roman" panose="02020603050405020304" pitchFamily="18" charset="0"/>
                          <a:ea typeface="+mn-ea"/>
                          <a:cs typeface="Times New Roman" panose="02020603050405020304" pitchFamily="18" charset="0"/>
                        </a:rPr>
                        <a:t>SETIYO BUDIYANTO AND DADANG GUNAWAN 2</a:t>
                      </a:r>
                      <a:endParaRPr b="1"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 comparative analysis of Layer 2 VPN protocols (like PPTP, L2TP, OpenVPN) for VoIP focuses on their impact on call quality. Key factors include latency, jitter, bandwidth, and encryption overhead, which affect the clarity and reliability of voice transmissions.</a:t>
                      </a:r>
                      <a:endParaRPr sz="1600"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Select Protocols</a:t>
                      </a:r>
                      <a:r>
                        <a:rPr lang="en-IN" dirty="0">
                          <a:latin typeface="Times New Roman" panose="02020603050405020304" pitchFamily="18" charset="0"/>
                          <a:cs typeface="Times New Roman" panose="02020603050405020304" pitchFamily="18" charset="0"/>
                        </a:rPr>
                        <a:t>: Choose Layer 2 VPNs like PPTP, L2TP, and OpenVPN.</a:t>
                      </a:r>
                    </a:p>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Set Up Test Environment</a:t>
                      </a:r>
                      <a:r>
                        <a:rPr lang="en-IN" dirty="0">
                          <a:latin typeface="Times New Roman" panose="02020603050405020304" pitchFamily="18" charset="0"/>
                          <a:cs typeface="Times New Roman" panose="02020603050405020304" pitchFamily="18" charset="0"/>
                        </a:rPr>
                        <a:t>: Simulate VoIP calls over VPNs in a controlled network.</a:t>
                      </a:r>
                    </a:p>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Measure Key Metrics: </a:t>
                      </a:r>
                      <a:r>
                        <a:rPr lang="en-IN" dirty="0">
                          <a:latin typeface="Times New Roman" panose="02020603050405020304" pitchFamily="18" charset="0"/>
                          <a:cs typeface="Times New Roman" panose="02020603050405020304" pitchFamily="18" charset="0"/>
                        </a:rPr>
                        <a:t>Focus on latency, jitter, packet loss, bandwidth usage, and encryption overhead.</a:t>
                      </a:r>
                    </a:p>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Run Tests: </a:t>
                      </a:r>
                      <a:r>
                        <a:rPr lang="en-IN" dirty="0">
                          <a:latin typeface="Times New Roman" panose="02020603050405020304" pitchFamily="18" charset="0"/>
                          <a:cs typeface="Times New Roman" panose="02020603050405020304" pitchFamily="18" charset="0"/>
                        </a:rPr>
                        <a:t>Conduct VoIP calls under different conditions.</a:t>
                      </a:r>
                    </a:p>
                    <a:p>
                      <a:pPr marL="0" lvl="0" indent="0" algn="l" rtl="0">
                        <a:spcBef>
                          <a:spcPts val="0"/>
                        </a:spcBef>
                        <a:spcAft>
                          <a:spcPts val="0"/>
                        </a:spcAft>
                        <a:buNone/>
                      </a:pPr>
                      <a:r>
                        <a:rPr lang="en-IN" b="1" dirty="0" err="1">
                          <a:latin typeface="Times New Roman" panose="02020603050405020304" pitchFamily="18" charset="0"/>
                          <a:cs typeface="Times New Roman" panose="02020603050405020304" pitchFamily="18" charset="0"/>
                        </a:rPr>
                        <a:t>Analyze</a:t>
                      </a:r>
                      <a:r>
                        <a:rPr lang="en-IN" b="1" dirty="0">
                          <a:latin typeface="Times New Roman" panose="02020603050405020304" pitchFamily="18" charset="0"/>
                          <a:cs typeface="Times New Roman" panose="02020603050405020304" pitchFamily="18" charset="0"/>
                        </a:rPr>
                        <a:t> Data</a:t>
                      </a:r>
                      <a:r>
                        <a:rPr lang="en-IN" dirty="0">
                          <a:latin typeface="Times New Roman" panose="02020603050405020304" pitchFamily="18" charset="0"/>
                          <a:cs typeface="Times New Roman" panose="02020603050405020304" pitchFamily="18" charset="0"/>
                        </a:rPr>
                        <a:t>: Compare performance across protocols to identify the most efficient for VoIP.</a:t>
                      </a:r>
                      <a:endParaRPr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28563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135;p21">
            <a:extLst>
              <a:ext uri="{FF2B5EF4-FFF2-40B4-BE49-F238E27FC236}">
                <a16:creationId xmlns:a16="http://schemas.microsoft.com/office/drawing/2014/main" id="{EBAD9240-FB36-BF0D-0955-604F6E66D4BB}"/>
              </a:ext>
            </a:extLst>
          </p:cNvPr>
          <p:cNvGraphicFramePr/>
          <p:nvPr>
            <p:extLst>
              <p:ext uri="{D42A27DB-BD31-4B8C-83A1-F6EECF244321}">
                <p14:modId xmlns:p14="http://schemas.microsoft.com/office/powerpoint/2010/main" val="1492720860"/>
              </p:ext>
            </p:extLst>
          </p:nvPr>
        </p:nvGraphicFramePr>
        <p:xfrm>
          <a:off x="338253" y="311150"/>
          <a:ext cx="11515493" cy="6082600"/>
        </p:xfrm>
        <a:graphic>
          <a:graphicData uri="http://schemas.openxmlformats.org/drawingml/2006/table">
            <a:tbl>
              <a:tblPr>
                <a:noFill/>
              </a:tblPr>
              <a:tblGrid>
                <a:gridCol w="733574">
                  <a:extLst>
                    <a:ext uri="{9D8B030D-6E8A-4147-A177-3AD203B41FA5}">
                      <a16:colId xmlns:a16="http://schemas.microsoft.com/office/drawing/2014/main" val="20000"/>
                    </a:ext>
                  </a:extLst>
                </a:gridCol>
                <a:gridCol w="746215">
                  <a:extLst>
                    <a:ext uri="{9D8B030D-6E8A-4147-A177-3AD203B41FA5}">
                      <a16:colId xmlns:a16="http://schemas.microsoft.com/office/drawing/2014/main" val="20001"/>
                    </a:ext>
                  </a:extLst>
                </a:gridCol>
                <a:gridCol w="2162287">
                  <a:extLst>
                    <a:ext uri="{9D8B030D-6E8A-4147-A177-3AD203B41FA5}">
                      <a16:colId xmlns:a16="http://schemas.microsoft.com/office/drawing/2014/main" val="20002"/>
                    </a:ext>
                  </a:extLst>
                </a:gridCol>
                <a:gridCol w="3528509">
                  <a:extLst>
                    <a:ext uri="{9D8B030D-6E8A-4147-A177-3AD203B41FA5}">
                      <a16:colId xmlns:a16="http://schemas.microsoft.com/office/drawing/2014/main" val="20003"/>
                    </a:ext>
                  </a:extLst>
                </a:gridCol>
                <a:gridCol w="4344908">
                  <a:extLst>
                    <a:ext uri="{9D8B030D-6E8A-4147-A177-3AD203B41FA5}">
                      <a16:colId xmlns:a16="http://schemas.microsoft.com/office/drawing/2014/main" val="20004"/>
                    </a:ext>
                  </a:extLst>
                </a:gridCol>
              </a:tblGrid>
              <a:tr h="1176050">
                <a:tc>
                  <a:txBody>
                    <a:bodyPr/>
                    <a:lstStyle/>
                    <a:p>
                      <a:pPr marL="0" lvl="0" indent="0" algn="l" rtl="0">
                        <a:spcBef>
                          <a:spcPts val="0"/>
                        </a:spcBef>
                        <a:spcAft>
                          <a:spcPts val="0"/>
                        </a:spcAft>
                        <a:buNone/>
                      </a:pPr>
                      <a:endParaRPr dirty="0"/>
                    </a:p>
                    <a:p>
                      <a:pPr marL="0" lvl="0" indent="0" algn="l" rtl="0">
                        <a:spcBef>
                          <a:spcPts val="0"/>
                        </a:spcBef>
                        <a:spcAft>
                          <a:spcPts val="0"/>
                        </a:spcAft>
                        <a:buNone/>
                      </a:pPr>
                      <a:r>
                        <a:rPr lang="en-IN" dirty="0"/>
                        <a:t>S.N0</a:t>
                      </a:r>
                      <a:endParaRPr dirty="0"/>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a:p>
                    <a:p>
                      <a:pPr marL="0" lvl="0" indent="0" algn="l" rtl="0">
                        <a:spcBef>
                          <a:spcPts val="0"/>
                        </a:spcBef>
                        <a:spcAft>
                          <a:spcPts val="0"/>
                        </a:spcAft>
                        <a:buNone/>
                      </a:pPr>
                      <a:r>
                        <a:rPr lang="en-IN"/>
                        <a:t>YEAR</a:t>
                      </a:r>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a:latin typeface="Times New Roman" panose="02020603050405020304" pitchFamily="18" charset="0"/>
                          <a:cs typeface="Times New Roman" panose="02020603050405020304" pitchFamily="18" charset="0"/>
                        </a:rPr>
                        <a:t>TITTLE&amp;AUTHOR</a:t>
                      </a:r>
                      <a:endParaRPr>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DESCRIPTION</a:t>
                      </a:r>
                      <a:endParaRPr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a:latin typeface="Times New Roman" panose="02020603050405020304" pitchFamily="18" charset="0"/>
                          <a:cs typeface="Times New Roman" panose="02020603050405020304" pitchFamily="18" charset="0"/>
                        </a:rPr>
                        <a:t>        METHODOLOGY</a:t>
                      </a:r>
                      <a:endParaRPr>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extLst>
                  <a:ext uri="{0D108BD9-81ED-4DB2-BD59-A6C34878D82A}">
                    <a16:rowId xmlns:a16="http://schemas.microsoft.com/office/drawing/2014/main" val="10000"/>
                  </a:ext>
                </a:extLst>
              </a:tr>
              <a:tr h="4906550">
                <a:tc>
                  <a:txBody>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dirty="0"/>
                        <a:t>   </a:t>
                      </a:r>
                      <a:r>
                        <a:rPr lang="en-IN" dirty="0">
                          <a:latin typeface="Times New Roman" panose="02020603050405020304" pitchFamily="18" charset="0"/>
                          <a:cs typeface="Times New Roman" panose="02020603050405020304" pitchFamily="18" charset="0"/>
                        </a:rPr>
                        <a:t>4</a:t>
                      </a:r>
                      <a:endParaRPr sz="1600" b="1" dirty="0"/>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2021</a:t>
                      </a:r>
                      <a:endParaRPr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IN" sz="1600" b="0" kern="1200" dirty="0">
                          <a:solidFill>
                            <a:schemeClr val="tx1"/>
                          </a:solidFill>
                          <a:effectLst/>
                          <a:latin typeface="Times New Roman" panose="02020603050405020304" pitchFamily="18" charset="0"/>
                          <a:ea typeface="+mn-ea"/>
                          <a:cs typeface="Times New Roman" panose="02020603050405020304" pitchFamily="18" charset="0"/>
                        </a:rPr>
                        <a:t>Usage-Based Learning in Human Interaction With an Adaptive Virtual Assistant</a:t>
                      </a: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IN" sz="1800" b="1" kern="1200" dirty="0">
                          <a:solidFill>
                            <a:schemeClr val="tx1"/>
                          </a:solidFill>
                          <a:effectLst/>
                          <a:latin typeface="+mn-lt"/>
                          <a:ea typeface="+mn-ea"/>
                          <a:cs typeface="+mn-cs"/>
                        </a:rPr>
                        <a:t>Clément </a:t>
                      </a:r>
                      <a:r>
                        <a:rPr lang="en-IN" sz="1800" b="1" kern="1200" dirty="0" err="1">
                          <a:solidFill>
                            <a:schemeClr val="tx1"/>
                          </a:solidFill>
                          <a:effectLst/>
                          <a:latin typeface="+mn-lt"/>
                          <a:ea typeface="+mn-ea"/>
                          <a:cs typeface="+mn-cs"/>
                        </a:rPr>
                        <a:t>Delgrange</a:t>
                      </a:r>
                      <a:r>
                        <a:rPr lang="en-IN" sz="1800" b="1" kern="1200" dirty="0">
                          <a:solidFill>
                            <a:schemeClr val="tx1"/>
                          </a:solidFill>
                          <a:effectLst/>
                          <a:latin typeface="+mn-lt"/>
                          <a:ea typeface="+mn-ea"/>
                          <a:cs typeface="+mn-cs"/>
                        </a:rPr>
                        <a:t>, Jean-Michel </a:t>
                      </a:r>
                      <a:r>
                        <a:rPr lang="en-IN" sz="1800" b="1" kern="1200" dirty="0" err="1">
                          <a:solidFill>
                            <a:schemeClr val="tx1"/>
                          </a:solidFill>
                          <a:effectLst/>
                          <a:latin typeface="+mn-lt"/>
                          <a:ea typeface="+mn-ea"/>
                          <a:cs typeface="+mn-cs"/>
                        </a:rPr>
                        <a:t>Dussoux</a:t>
                      </a:r>
                      <a:r>
                        <a:rPr lang="en-IN" sz="1800" b="1" kern="1200" dirty="0">
                          <a:solidFill>
                            <a:schemeClr val="tx1"/>
                          </a:solidFill>
                          <a:effectLst/>
                          <a:latin typeface="+mn-lt"/>
                          <a:ea typeface="+mn-ea"/>
                          <a:cs typeface="+mn-cs"/>
                        </a:rPr>
                        <a:t>, and Peter Ford </a:t>
                      </a:r>
                      <a:r>
                        <a:rPr lang="en-IN" sz="1800" b="1" kern="1200" dirty="0" err="1">
                          <a:solidFill>
                            <a:schemeClr val="tx1"/>
                          </a:solidFill>
                          <a:effectLst/>
                          <a:latin typeface="+mn-lt"/>
                          <a:ea typeface="+mn-ea"/>
                          <a:cs typeface="+mn-cs"/>
                        </a:rPr>
                        <a:t>Dominey</a:t>
                      </a:r>
                      <a:endParaRPr b="1"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just" rtl="0">
                        <a:spcBef>
                          <a:spcPts val="0"/>
                        </a:spcBef>
                        <a:spcAft>
                          <a:spcPts val="0"/>
                        </a:spcAft>
                        <a:buNone/>
                      </a:pP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The paper explores a usage-based learning approach for human interaction with an adaptive virtual assistant. Unlike traditional systems where responses are pre-defined, this assistant learns through natural language instructions and user demonstrations. Grounded in developmental theories of human language acquisition, the system uses primitive perceptual and motor commands to map natural language expressions to executable actions.</a:t>
                      </a:r>
                      <a:endParaRPr sz="1600"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603050405020304" pitchFamily="18" charset="0"/>
                          <a:cs typeface="Times New Roman" panose="02020603050405020304" pitchFamily="18" charset="0"/>
                        </a:rPr>
                        <a:t>Grounding Language in Primitives:</a:t>
                      </a:r>
                      <a:r>
                        <a:rPr lang="en-US" sz="1600" dirty="0">
                          <a:latin typeface="Times New Roman" panose="02020603050405020304" pitchFamily="18" charset="0"/>
                          <a:cs typeface="Times New Roman" panose="02020603050405020304" pitchFamily="18" charset="0"/>
                        </a:rPr>
                        <a:t> The assistant learns from user demonstrations and natural language instructions, creating mappings between commands and procedural knowledge.</a:t>
                      </a:r>
                    </a:p>
                    <a:p>
                      <a:pPr marL="0" lvl="0" indent="0" algn="l"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600" b="1" dirty="0">
                          <a:latin typeface="Times New Roman" panose="02020603050405020304" pitchFamily="18" charset="0"/>
                          <a:cs typeface="Times New Roman" panose="02020603050405020304" pitchFamily="18" charset="0"/>
                        </a:rPr>
                        <a:t>One-Shot Learning:</a:t>
                      </a:r>
                      <a:r>
                        <a:rPr lang="en-US" sz="1600" dirty="0">
                          <a:latin typeface="Times New Roman" panose="02020603050405020304" pitchFamily="18" charset="0"/>
                          <a:cs typeface="Times New Roman" panose="02020603050405020304" pitchFamily="18" charset="0"/>
                        </a:rPr>
                        <a:t> Demonstrated tasks are stored and generalized for future use with variable arguments, allowing rapid adaptation.</a:t>
                      </a:r>
                    </a:p>
                    <a:p>
                      <a:pPr marL="0" lvl="0" indent="0" algn="l" rtl="0">
                        <a:spcBef>
                          <a:spcPts val="0"/>
                        </a:spcBef>
                        <a:spcAft>
                          <a:spcPts val="0"/>
                        </a:spcAft>
                        <a:buNone/>
                      </a:pPr>
                      <a:endParaRPr lang="en-US" sz="16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sz="1600" b="1" dirty="0">
                          <a:latin typeface="Times New Roman" panose="02020603050405020304" pitchFamily="18" charset="0"/>
                          <a:cs typeface="Times New Roman" panose="02020603050405020304" pitchFamily="18" charset="0"/>
                        </a:rPr>
                        <a:t>Compositional Learning:</a:t>
                      </a:r>
                      <a:r>
                        <a:rPr lang="en-US" sz="1600" dirty="0">
                          <a:latin typeface="Times New Roman" panose="02020603050405020304" pitchFamily="18" charset="0"/>
                          <a:cs typeface="Times New Roman" panose="02020603050405020304" pitchFamily="18" charset="0"/>
                        </a:rPr>
                        <a:t> The system builds new complex tasks by combining previously learned actions and procedures, facilitating adaptability across domains like email management and Wikipedia browsing.</a:t>
                      </a:r>
                      <a:endParaRPr sz="1600"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7093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2A8D7-7DCF-8FAE-2E78-5E70D2F622B6}"/>
            </a:ext>
          </a:extLst>
        </p:cNvPr>
        <p:cNvGrpSpPr/>
        <p:nvPr/>
      </p:nvGrpSpPr>
      <p:grpSpPr>
        <a:xfrm>
          <a:off x="0" y="0"/>
          <a:ext cx="0" cy="0"/>
          <a:chOff x="0" y="0"/>
          <a:chExt cx="0" cy="0"/>
        </a:xfrm>
      </p:grpSpPr>
      <p:graphicFrame>
        <p:nvGraphicFramePr>
          <p:cNvPr id="2" name="Google Shape;135;p21">
            <a:extLst>
              <a:ext uri="{FF2B5EF4-FFF2-40B4-BE49-F238E27FC236}">
                <a16:creationId xmlns:a16="http://schemas.microsoft.com/office/drawing/2014/main" id="{74781E05-508D-62B4-FA0D-5CE714C8807F}"/>
              </a:ext>
            </a:extLst>
          </p:cNvPr>
          <p:cNvGraphicFramePr/>
          <p:nvPr>
            <p:extLst>
              <p:ext uri="{D42A27DB-BD31-4B8C-83A1-F6EECF244321}">
                <p14:modId xmlns:p14="http://schemas.microsoft.com/office/powerpoint/2010/main" val="753425069"/>
              </p:ext>
            </p:extLst>
          </p:nvPr>
        </p:nvGraphicFramePr>
        <p:xfrm>
          <a:off x="338253" y="311150"/>
          <a:ext cx="11515493" cy="6082600"/>
        </p:xfrm>
        <a:graphic>
          <a:graphicData uri="http://schemas.openxmlformats.org/drawingml/2006/table">
            <a:tbl>
              <a:tblPr>
                <a:noFill/>
              </a:tblPr>
              <a:tblGrid>
                <a:gridCol w="733574">
                  <a:extLst>
                    <a:ext uri="{9D8B030D-6E8A-4147-A177-3AD203B41FA5}">
                      <a16:colId xmlns:a16="http://schemas.microsoft.com/office/drawing/2014/main" val="20000"/>
                    </a:ext>
                  </a:extLst>
                </a:gridCol>
                <a:gridCol w="746215">
                  <a:extLst>
                    <a:ext uri="{9D8B030D-6E8A-4147-A177-3AD203B41FA5}">
                      <a16:colId xmlns:a16="http://schemas.microsoft.com/office/drawing/2014/main" val="20001"/>
                    </a:ext>
                  </a:extLst>
                </a:gridCol>
                <a:gridCol w="2162287">
                  <a:extLst>
                    <a:ext uri="{9D8B030D-6E8A-4147-A177-3AD203B41FA5}">
                      <a16:colId xmlns:a16="http://schemas.microsoft.com/office/drawing/2014/main" val="20002"/>
                    </a:ext>
                  </a:extLst>
                </a:gridCol>
                <a:gridCol w="3399417">
                  <a:extLst>
                    <a:ext uri="{9D8B030D-6E8A-4147-A177-3AD203B41FA5}">
                      <a16:colId xmlns:a16="http://schemas.microsoft.com/office/drawing/2014/main" val="20003"/>
                    </a:ext>
                  </a:extLst>
                </a:gridCol>
                <a:gridCol w="4474000">
                  <a:extLst>
                    <a:ext uri="{9D8B030D-6E8A-4147-A177-3AD203B41FA5}">
                      <a16:colId xmlns:a16="http://schemas.microsoft.com/office/drawing/2014/main" val="20004"/>
                    </a:ext>
                  </a:extLst>
                </a:gridCol>
              </a:tblGrid>
              <a:tr h="1176050">
                <a:tc>
                  <a:txBody>
                    <a:bodyPr/>
                    <a:lstStyle/>
                    <a:p>
                      <a:pPr marL="0" lvl="0" indent="0" algn="l" rtl="0">
                        <a:spcBef>
                          <a:spcPts val="0"/>
                        </a:spcBef>
                        <a:spcAft>
                          <a:spcPts val="0"/>
                        </a:spcAft>
                        <a:buNone/>
                      </a:pPr>
                      <a:endParaRPr dirty="0"/>
                    </a:p>
                    <a:p>
                      <a:pPr marL="0" lvl="0" indent="0" algn="l" rtl="0">
                        <a:spcBef>
                          <a:spcPts val="0"/>
                        </a:spcBef>
                        <a:spcAft>
                          <a:spcPts val="0"/>
                        </a:spcAft>
                        <a:buNone/>
                      </a:pPr>
                      <a:r>
                        <a:rPr lang="en-IN" dirty="0"/>
                        <a:t>S.N0</a:t>
                      </a:r>
                      <a:endParaRPr dirty="0"/>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a:p>
                    <a:p>
                      <a:pPr marL="0" lvl="0" indent="0" algn="l" rtl="0">
                        <a:spcBef>
                          <a:spcPts val="0"/>
                        </a:spcBef>
                        <a:spcAft>
                          <a:spcPts val="0"/>
                        </a:spcAft>
                        <a:buNone/>
                      </a:pPr>
                      <a:r>
                        <a:rPr lang="en-IN"/>
                        <a:t>YEAR</a:t>
                      </a:r>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a:latin typeface="Times New Roman" panose="02020603050405020304" pitchFamily="18" charset="0"/>
                          <a:cs typeface="Times New Roman" panose="02020603050405020304" pitchFamily="18" charset="0"/>
                        </a:rPr>
                        <a:t>TITTLE&amp;AUTHOR</a:t>
                      </a:r>
                      <a:endParaRPr>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        DESCRIPTION</a:t>
                      </a:r>
                      <a:endParaRPr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IN">
                          <a:latin typeface="Times New Roman" panose="02020603050405020304" pitchFamily="18" charset="0"/>
                          <a:cs typeface="Times New Roman" panose="02020603050405020304" pitchFamily="18" charset="0"/>
                        </a:rPr>
                        <a:t>        METHODOLOGY</a:t>
                      </a:r>
                      <a:endParaRPr>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extLst>
                  <a:ext uri="{0D108BD9-81ED-4DB2-BD59-A6C34878D82A}">
                    <a16:rowId xmlns:a16="http://schemas.microsoft.com/office/drawing/2014/main" val="10000"/>
                  </a:ext>
                </a:extLst>
              </a:tr>
              <a:tr h="4906550">
                <a:tc>
                  <a:txBody>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dirty="0"/>
                        <a:t>   </a:t>
                      </a:r>
                      <a:r>
                        <a:rPr lang="en-IN" dirty="0">
                          <a:latin typeface="Times New Roman" panose="02020603050405020304" pitchFamily="18" charset="0"/>
                          <a:cs typeface="Times New Roman" panose="02020603050405020304" pitchFamily="18" charset="0"/>
                        </a:rPr>
                        <a:t>5</a:t>
                      </a:r>
                      <a:endParaRPr sz="1600" b="1" dirty="0"/>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IN" dirty="0">
                          <a:latin typeface="Times New Roman" panose="02020603050405020304" pitchFamily="18" charset="0"/>
                          <a:cs typeface="Times New Roman" panose="02020603050405020304" pitchFamily="18" charset="0"/>
                        </a:rPr>
                        <a:t>2022</a:t>
                      </a:r>
                      <a:endParaRPr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lang="en-IN" sz="1800" kern="1200" dirty="0">
                        <a:solidFill>
                          <a:schemeClr val="tx1"/>
                        </a:solidFill>
                        <a:effectLst/>
                        <a:latin typeface="+mn-lt"/>
                        <a:ea typeface="+mn-ea"/>
                        <a:cs typeface="+mn-cs"/>
                      </a:endParaRP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IN" sz="1800" kern="1200" dirty="0">
                          <a:solidFill>
                            <a:schemeClr val="tx1"/>
                          </a:solidFill>
                          <a:effectLst/>
                          <a:latin typeface="Times New Roman" panose="02020603050405020304" pitchFamily="18" charset="0"/>
                          <a:ea typeface="+mn-ea"/>
                          <a:cs typeface="Times New Roman" panose="02020603050405020304" pitchFamily="18" charset="0"/>
                        </a:rPr>
                        <a:t>A Voice Controlled E-Commerce Web Application  </a:t>
                      </a: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IN" sz="1800" b="1" kern="1200" dirty="0">
                          <a:solidFill>
                            <a:schemeClr val="tx1"/>
                          </a:solidFill>
                          <a:effectLst/>
                          <a:latin typeface="Times New Roman" panose="02020603050405020304" pitchFamily="18" charset="0"/>
                          <a:ea typeface="+mn-ea"/>
                          <a:cs typeface="Times New Roman" panose="02020603050405020304" pitchFamily="18" charset="0"/>
                        </a:rPr>
                        <a:t>Mandeep Singh Kandhari , Farhana </a:t>
                      </a:r>
                      <a:r>
                        <a:rPr lang="en-IN" sz="1800" b="1" kern="1200" dirty="0" err="1">
                          <a:solidFill>
                            <a:schemeClr val="tx1"/>
                          </a:solidFill>
                          <a:effectLst/>
                          <a:latin typeface="Times New Roman" panose="02020603050405020304" pitchFamily="18" charset="0"/>
                          <a:ea typeface="+mn-ea"/>
                          <a:cs typeface="Times New Roman" panose="02020603050405020304" pitchFamily="18" charset="0"/>
                        </a:rPr>
                        <a:t>Zulkernine</a:t>
                      </a:r>
                      <a:r>
                        <a:rPr lang="en-IN" sz="1800" b="1" kern="1200" dirty="0">
                          <a:solidFill>
                            <a:schemeClr val="tx1"/>
                          </a:solidFill>
                          <a:effectLst/>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lang="en-IN" sz="1800" kern="1200" dirty="0">
                        <a:solidFill>
                          <a:schemeClr val="tx1"/>
                        </a:solidFill>
                        <a:effectLst/>
                        <a:latin typeface="+mn-lt"/>
                        <a:ea typeface="+mn-ea"/>
                        <a:cs typeface="+mn-cs"/>
                      </a:endParaRPr>
                    </a:p>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endParaRPr b="1"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just" rtl="0">
                        <a:spcBef>
                          <a:spcPts val="0"/>
                        </a:spcBef>
                        <a:spcAft>
                          <a:spcPts val="0"/>
                        </a:spcAft>
                        <a:buNone/>
                      </a:pP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document explores the development of a voice-controlled e-commerce application utilizing IBM Watson's Speech-to-Text (STT) and Text-to-Speech (TTS) technologies. This system aims to enhance accessibility for users, especially those with disabilities, by allowing natural language voice commands to perform various e-commerce functions such as browsing, searching, and purchasing. The application integrates advanced NLP and deep learning methods to improve interaction and usability, creating a seamless experience for users.</a:t>
                      </a:r>
                      <a:endParaRPr sz="1600"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603050405020304" pitchFamily="18" charset="0"/>
                          <a:cs typeface="Times New Roman" panose="02020603050405020304" pitchFamily="18" charset="0"/>
                        </a:rPr>
                        <a:t>Speech Recognition and Processing:</a:t>
                      </a:r>
                      <a:r>
                        <a:rPr lang="en-US" sz="1600" dirty="0">
                          <a:latin typeface="Times New Roman" panose="02020603050405020304" pitchFamily="18" charset="0"/>
                          <a:cs typeface="Times New Roman" panose="02020603050405020304" pitchFamily="18" charset="0"/>
                        </a:rPr>
                        <a:t> Voice commands are converted into text using Watson STT, where keywords are extracted to trigger specific functionalities.</a:t>
                      </a:r>
                    </a:p>
                    <a:p>
                      <a:pPr marL="0" lvl="0" indent="0" algn="l" rtl="0">
                        <a:spcBef>
                          <a:spcPts val="0"/>
                        </a:spcBef>
                        <a:spcAft>
                          <a:spcPts val="0"/>
                        </a:spcAft>
                        <a:buNone/>
                      </a:pPr>
                      <a:r>
                        <a:rPr lang="en-US" sz="1600" b="1" dirty="0">
                          <a:latin typeface="Times New Roman" panose="02020603050405020304" pitchFamily="18" charset="0"/>
                          <a:cs typeface="Times New Roman" panose="02020603050405020304" pitchFamily="18" charset="0"/>
                        </a:rPr>
                        <a:t>Natural Language Interaction:</a:t>
                      </a:r>
                      <a:r>
                        <a:rPr lang="en-US" sz="1600" dirty="0">
                          <a:latin typeface="Times New Roman" panose="02020603050405020304" pitchFamily="18" charset="0"/>
                          <a:cs typeface="Times New Roman" panose="02020603050405020304" pitchFamily="18" charset="0"/>
                        </a:rPr>
                        <a:t> TTS is used for voice feedback, ensuring effective communication with users.</a:t>
                      </a:r>
                    </a:p>
                    <a:p>
                      <a:pPr marL="0" lvl="0" indent="0" algn="l" rtl="0">
                        <a:spcBef>
                          <a:spcPts val="0"/>
                        </a:spcBef>
                        <a:spcAft>
                          <a:spcPts val="0"/>
                        </a:spcAft>
                        <a:buNone/>
                      </a:pPr>
                      <a:r>
                        <a:rPr lang="en-US" sz="1600" b="1" dirty="0">
                          <a:latin typeface="Times New Roman" panose="02020603050405020304" pitchFamily="18" charset="0"/>
                          <a:cs typeface="Times New Roman" panose="02020603050405020304" pitchFamily="18" charset="0"/>
                        </a:rPr>
                        <a:t>Frontend and Backend Integration:</a:t>
                      </a:r>
                      <a:r>
                        <a:rPr lang="en-US" sz="1600" dirty="0">
                          <a:latin typeface="Times New Roman" panose="02020603050405020304" pitchFamily="18" charset="0"/>
                          <a:cs typeface="Times New Roman" panose="02020603050405020304" pitchFamily="18" charset="0"/>
                        </a:rPr>
                        <a:t> React.js and Express.js are used for frontend and backend development, while MongoDB serves as the database.</a:t>
                      </a:r>
                    </a:p>
                    <a:p>
                      <a:pPr marL="0" lvl="0" indent="0" algn="l" rtl="0">
                        <a:spcBef>
                          <a:spcPts val="0"/>
                        </a:spcBef>
                        <a:spcAft>
                          <a:spcPts val="0"/>
                        </a:spcAft>
                        <a:buNone/>
                      </a:pPr>
                      <a:r>
                        <a:rPr lang="en-US" sz="1600" b="1" dirty="0">
                          <a:latin typeface="Times New Roman" panose="02020603050405020304" pitchFamily="18" charset="0"/>
                          <a:cs typeface="Times New Roman" panose="02020603050405020304" pitchFamily="18" charset="0"/>
                        </a:rPr>
                        <a:t>Keyword Matching and Execution:</a:t>
                      </a:r>
                      <a:r>
                        <a:rPr lang="en-US" sz="1600" dirty="0">
                          <a:latin typeface="Times New Roman" panose="02020603050405020304" pitchFamily="18" charset="0"/>
                          <a:cs typeface="Times New Roman" panose="02020603050405020304" pitchFamily="18" charset="0"/>
                        </a:rPr>
                        <a:t> The application identifies keywords within user commands to execute predefined actions or provide feedback if the action is not recognized</a:t>
                      </a:r>
                      <a:r>
                        <a:rPr lang="en-US" sz="1600" dirty="0"/>
                        <a:t>.</a:t>
                      </a:r>
                      <a:endParaRPr sz="1600" dirty="0">
                        <a:latin typeface="Times New Roman" panose="02020603050405020304" pitchFamily="18" charset="0"/>
                        <a:cs typeface="Times New Roman" panose="02020603050405020304" pitchFamily="18" charset="0"/>
                      </a:endParaRPr>
                    </a:p>
                  </a:txBody>
                  <a:tcPr marL="91425" marR="91425" marT="91425" marB="91425">
                    <a:lnL w="38100" cap="flat" cmpd="sng">
                      <a:solidFill>
                        <a:srgbClr val="BF9000"/>
                      </a:solidFill>
                      <a:prstDash val="solid"/>
                      <a:round/>
                      <a:headEnd type="none" w="sm" len="sm"/>
                      <a:tailEnd type="none" w="sm" len="sm"/>
                    </a:lnL>
                    <a:lnR w="38100" cap="flat" cmpd="sng">
                      <a:solidFill>
                        <a:srgbClr val="BF9000"/>
                      </a:solidFill>
                      <a:prstDash val="solid"/>
                      <a:round/>
                      <a:headEnd type="none" w="sm" len="sm"/>
                      <a:tailEnd type="none" w="sm" len="sm"/>
                    </a:lnR>
                    <a:lnT w="38100" cap="flat" cmpd="sng">
                      <a:solidFill>
                        <a:srgbClr val="BF9000"/>
                      </a:solidFill>
                      <a:prstDash val="solid"/>
                      <a:round/>
                      <a:headEnd type="none" w="sm" len="sm"/>
                      <a:tailEnd type="none" w="sm" len="sm"/>
                    </a:lnT>
                    <a:lnB w="38100" cap="flat" cmpd="sng">
                      <a:solidFill>
                        <a:srgbClr val="BF9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28185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531B6-B644-198D-D10E-C9B323A83BD5}"/>
              </a:ext>
            </a:extLst>
          </p:cNvPr>
          <p:cNvSpPr txBox="1"/>
          <p:nvPr/>
        </p:nvSpPr>
        <p:spPr>
          <a:xfrm>
            <a:off x="132418" y="152984"/>
            <a:ext cx="10717161" cy="3662541"/>
          </a:xfrm>
          <a:prstGeom prst="rect">
            <a:avLst/>
          </a:prstGeom>
          <a:noFill/>
        </p:spPr>
        <p:txBody>
          <a:bodyPr wrap="square">
            <a:spAutoFit/>
          </a:bodyPr>
          <a:lstStyle/>
          <a:p>
            <a:r>
              <a:rPr lang="en-IN" sz="3200" b="1" dirty="0">
                <a:solidFill>
                  <a:srgbClr val="00B0F0"/>
                </a:solidFill>
                <a:latin typeface="Times New Roman" panose="02020603050405020304" pitchFamily="18" charset="0"/>
                <a:cs typeface="Times New Roman" panose="02020603050405020304" pitchFamily="18" charset="0"/>
              </a:rPr>
              <a:t>EXISTING SYSTEM:</a:t>
            </a:r>
          </a:p>
          <a:p>
            <a:endParaRPr lang="en-IN" sz="3200" b="1" dirty="0">
              <a:solidFill>
                <a:srgbClr val="00B0F0"/>
              </a:solidFill>
              <a:latin typeface="Times New Roman" panose="02020603050405020304" pitchFamily="18" charset="0"/>
              <a:cs typeface="Times New Roman" panose="02020603050405020304" pitchFamily="18" charset="0"/>
            </a:endParaRPr>
          </a:p>
          <a:p>
            <a:endParaRPr lang="en-IN" sz="3200" b="1" dirty="0">
              <a:solidFill>
                <a:srgbClr val="00B0F0"/>
              </a:solidFill>
              <a:latin typeface="Times New Roman" panose="02020603050405020304" pitchFamily="18" charset="0"/>
              <a:cs typeface="Times New Roman" panose="02020603050405020304" pitchFamily="18" charset="0"/>
            </a:endParaRPr>
          </a:p>
          <a:p>
            <a:endParaRPr lang="en-IN" sz="3200" b="1" dirty="0">
              <a:solidFill>
                <a:srgbClr val="00B0F0"/>
              </a:solidFill>
              <a:latin typeface="Times New Roman" panose="02020603050405020304" pitchFamily="18" charset="0"/>
              <a:cs typeface="Times New Roman" panose="02020603050405020304" pitchFamily="18" charset="0"/>
            </a:endParaRPr>
          </a:p>
          <a:p>
            <a:endParaRPr lang="en-IN" sz="3200" b="1" dirty="0">
              <a:solidFill>
                <a:srgbClr val="00B0F0"/>
              </a:solidFill>
              <a:latin typeface="Times New Roman" panose="02020603050405020304" pitchFamily="18" charset="0"/>
              <a:cs typeface="Times New Roman" panose="02020603050405020304" pitchFamily="18" charset="0"/>
            </a:endParaRPr>
          </a:p>
          <a:p>
            <a:endParaRPr lang="en-IN" sz="3200" b="1" dirty="0">
              <a:solidFill>
                <a:srgbClr val="00B0F0"/>
              </a:solidFill>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E949C4D6-B81E-B4B9-96C4-890554F9D74E}"/>
              </a:ext>
            </a:extLst>
          </p:cNvPr>
          <p:cNvSpPr>
            <a:spLocks noChangeArrowheads="1"/>
          </p:cNvSpPr>
          <p:nvPr/>
        </p:nvSpPr>
        <p:spPr bwMode="auto">
          <a:xfrm>
            <a:off x="445504" y="1028865"/>
            <a:ext cx="11300992"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Screen Readers:</a:t>
            </a:r>
          </a:p>
          <a:p>
            <a:pPr marL="0" marR="0" lvl="0" indent="0" algn="l" defTabSz="914400" rtl="0" eaLnBrk="0" fontAlgn="base" latinLnBrk="0" hangingPunct="0">
              <a:lnSpc>
                <a:spcPct val="100000"/>
              </a:lnSpc>
              <a:spcBef>
                <a:spcPct val="0"/>
              </a:spcBef>
              <a:spcAft>
                <a:spcPct val="0"/>
              </a:spcAft>
              <a:buClrTx/>
              <a:buSzTx/>
              <a:tabLst/>
            </a:pPr>
            <a:r>
              <a:rPr lang="en-US" altLang="en-US" sz="2200" b="1"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Software like JAWS (Job Access With Speech), NVDA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NonVisual</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Desktop Access), and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VoiceOver</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MacOS and iOS) are used to read text aloud.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 Assistants: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General-purpose virtual assistants like Google Assistant, Siri, and Alexa are used to perform basic email tasks through voice commands.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Accessibility Features in Email Clients:</a:t>
            </a:r>
          </a:p>
          <a:p>
            <a:pPr marL="0" marR="0" lvl="0" indent="0" algn="l" defTabSz="914400" rtl="0" eaLnBrk="0" fontAlgn="base" latinLnBrk="0" hangingPunct="0">
              <a:lnSpc>
                <a:spcPct val="100000"/>
              </a:lnSpc>
              <a:spcBef>
                <a:spcPct val="0"/>
              </a:spcBef>
              <a:spcAft>
                <a:spcPct val="0"/>
              </a:spcAft>
              <a:buClrTx/>
              <a:buSzTx/>
              <a:tabLst/>
            </a:pP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Some email platforms like Gmail and Outlook provide accessibility modes optimized for screen readers.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Keyboard shortcuts allow users to navigate email interfaces without relying on a mouse.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1053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TotalTime>
  <Words>2590</Words>
  <Application>Microsoft Office PowerPoint</Application>
  <PresentationFormat>Widescreen</PresentationFormat>
  <Paragraphs>293</Paragraphs>
  <Slides>26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Adobe Garamond Pro Bold</vt:lpstr>
      <vt:lpstr>Arial</vt:lpstr>
      <vt:lpstr>Calibri</vt:lpstr>
      <vt:lpstr>Calibri Light</vt:lpstr>
      <vt:lpstr>Segoe UI 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Akalya S</dc:creator>
  <cp:lastModifiedBy>Akalya S</cp:lastModifiedBy>
  <cp:revision>19</cp:revision>
  <dcterms:created xsi:type="dcterms:W3CDTF">2023-11-17T11:25:46Z</dcterms:created>
  <dcterms:modified xsi:type="dcterms:W3CDTF">2024-12-29T15:07:54Z</dcterms:modified>
</cp:coreProperties>
</file>