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8" name=""/>
        <p:cNvGrpSpPr/>
        <p:nvPr/>
      </p:nvGrpSpPr>
      <p:grpSpPr>
        <a:xfrm>
          <a:off x="0" y="0"/>
          <a:ext cx="0" cy="0"/>
          <a:chOff x="0" y="0"/>
          <a:chExt cx="0" cy="0"/>
        </a:xfrm>
      </p:grpSpPr>
      <p:sp>
        <p:nvSpPr>
          <p:cNvPr id="104874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4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1" name=""/>
        <p:cNvGrpSpPr/>
        <p:nvPr/>
      </p:nvGrpSpPr>
      <p:grpSpPr>
        <a:xfrm>
          <a:off x="0" y="0"/>
          <a:ext cx="0" cy="0"/>
          <a:chOff x="0" y="0"/>
          <a:chExt cx="0" cy="0"/>
        </a:xfrm>
      </p:grpSpPr>
      <p:sp>
        <p:nvSpPr>
          <p:cNvPr id="104862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2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2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2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Blank">
    <p:spTree>
      <p:nvGrpSpPr>
        <p:cNvPr id="52" name=""/>
        <p:cNvGrpSpPr/>
        <p:nvPr/>
      </p:nvGrpSpPr>
      <p:grpSpPr>
        <a:xfrm>
          <a:off x="0" y="0"/>
          <a:ext cx="0" cy="0"/>
          <a:chOff x="0" y="0"/>
          <a:chExt cx="0" cy="0"/>
        </a:xfrm>
      </p:grpSpPr>
      <p:sp>
        <p:nvSpPr>
          <p:cNvPr id="1048716" name="Holder 2"/>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1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5" name=""/>
        <p:cNvGrpSpPr/>
        <p:nvPr/>
      </p:nvGrpSpPr>
      <p:grpSpPr>
        <a:xfrm>
          <a:off x="0" y="0"/>
          <a:ext cx="0" cy="0"/>
          <a:chOff x="0" y="0"/>
          <a:chExt cx="0" cy="0"/>
        </a:xfrm>
      </p:grpSpPr>
      <p:sp>
        <p:nvSpPr>
          <p:cNvPr id="104873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31" name="Holder 3"/>
          <p:cNvSpPr>
            <a:spLocks noGrp="1"/>
          </p:cNvSpPr>
          <p:nvPr>
            <p:ph type="body" idx="1"/>
          </p:nvPr>
        </p:nvSpPr>
        <p:spPr/>
        <p:txBody>
          <a:bodyPr bIns="0" lIns="0" rIns="0" tIns="0"/>
          <a:p/>
        </p:txBody>
      </p:sp>
      <p:sp>
        <p:nvSpPr>
          <p:cNvPr id="104873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3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6" name=""/>
        <p:cNvGrpSpPr/>
        <p:nvPr/>
      </p:nvGrpSpPr>
      <p:grpSpPr>
        <a:xfrm>
          <a:off x="0" y="0"/>
          <a:ext cx="0" cy="0"/>
          <a:chOff x="0" y="0"/>
          <a:chExt cx="0" cy="0"/>
        </a:xfrm>
      </p:grpSpPr>
      <p:sp>
        <p:nvSpPr>
          <p:cNvPr id="104873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3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3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3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4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9" name=""/>
        <p:cNvGrpSpPr/>
        <p:nvPr/>
      </p:nvGrpSpPr>
      <p:grpSpPr>
        <a:xfrm>
          <a:off x="0" y="0"/>
          <a:ext cx="0" cy="0"/>
          <a:chOff x="0" y="0"/>
          <a:chExt cx="0" cy="0"/>
        </a:xfrm>
      </p:grpSpPr>
      <p:sp>
        <p:nvSpPr>
          <p:cNvPr id="104861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7" name=""/>
        <p:cNvGrpSpPr/>
        <p:nvPr/>
      </p:nvGrpSpPr>
      <p:grpSpPr>
        <a:xfrm>
          <a:off x="0" y="0"/>
          <a:ext cx="0" cy="0"/>
          <a:chOff x="0" y="0"/>
          <a:chExt cx="0" cy="0"/>
        </a:xfrm>
      </p:grpSpPr>
      <p:sp>
        <p:nvSpPr>
          <p:cNvPr id="104874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4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4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51" name=""/>
        <p:cNvGrpSpPr/>
        <p:nvPr/>
      </p:nvGrpSpPr>
      <p:grpSpPr>
        <a:xfrm>
          <a:off x="0" y="0"/>
          <a:ext cx="0" cy="0"/>
          <a:chOff x="0" y="0"/>
          <a:chExt cx="0" cy="0"/>
        </a:xfrm>
      </p:grpSpPr>
      <p:sp>
        <p:nvSpPr>
          <p:cNvPr id="104871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a:r>
              <a:t/>
            </a:r>
          </a:p>
        </p:txBody>
      </p:sp>
      <p:sp>
        <p:nvSpPr>
          <p:cNvPr id="1048712" name="Holder 3"/>
          <p:cNvSpPr>
            <a:spLocks noGrp="1"/>
          </p:cNvSpPr>
          <p:nvPr>
            <p:ph type="subTitle" idx="4"/>
          </p:nvPr>
        </p:nvSpPr>
        <p:spPr>
          <a:xfrm>
            <a:off x="1828800" y="3840480"/>
            <a:ext cx="8534400" cy="1714500"/>
          </a:xfrm>
          <a:prstGeom prst="rect"/>
        </p:spPr>
        <p:txBody>
          <a:bodyPr bIns="0" lIns="0" rIns="0" tIns="0" wrap="square">
            <a:spAutoFit/>
          </a:bodyPr>
          <a:p>
            <a:r>
              <a:t/>
            </a:r>
          </a:p>
        </p:txBody>
      </p:sp>
      <p:sp>
        <p:nvSpPr>
          <p:cNvPr id="1048713"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1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71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20" name="Holder 3"/>
          <p:cNvSpPr>
            <a:spLocks noGrp="1"/>
          </p:cNvSpPr>
          <p:nvPr>
            <p:ph type="body" idx="1"/>
          </p:nvPr>
        </p:nvSpPr>
        <p:spPr/>
        <p:txBody>
          <a:bodyPr bIns="0" lIns="0" rIns="0" tIns="0"/>
          <a:p>
            <a:r>
              <a:t/>
            </a:r>
          </a:p>
        </p:txBody>
      </p:sp>
      <p:sp>
        <p:nvSpPr>
          <p:cNvPr id="1048721"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2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4" name=""/>
        <p:cNvGrpSpPr/>
        <p:nvPr/>
      </p:nvGrpSpPr>
      <p:grpSpPr>
        <a:xfrm>
          <a:off x="0" y="0"/>
          <a:ext cx="0" cy="0"/>
          <a:chOff x="0" y="0"/>
          <a:chExt cx="0" cy="0"/>
        </a:xfrm>
      </p:grpSpPr>
      <p:sp>
        <p:nvSpPr>
          <p:cNvPr id="104872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25" name="Holder 3"/>
          <p:cNvSpPr>
            <a:spLocks noGrp="1"/>
          </p:cNvSpPr>
          <p:nvPr>
            <p:ph sz="half" idx="2"/>
          </p:nvPr>
        </p:nvSpPr>
        <p:spPr>
          <a:xfrm>
            <a:off x="609600" y="1577340"/>
            <a:ext cx="5303520" cy="4526280"/>
          </a:xfrm>
          <a:prstGeom prst="rect"/>
        </p:spPr>
        <p:txBody>
          <a:bodyPr bIns="0" lIns="0" rIns="0" tIns="0" wrap="square">
            <a:spAutoFit/>
          </a:bodyPr>
          <a:p>
            <a:r>
              <a:t/>
            </a:r>
          </a:p>
        </p:txBody>
      </p:sp>
      <p:sp>
        <p:nvSpPr>
          <p:cNvPr id="1048726" name="Holder 4"/>
          <p:cNvSpPr>
            <a:spLocks noGrp="1"/>
          </p:cNvSpPr>
          <p:nvPr>
            <p:ph sz="half" idx="3"/>
          </p:nvPr>
        </p:nvSpPr>
        <p:spPr>
          <a:xfrm>
            <a:off x="6278880" y="1577340"/>
            <a:ext cx="5303520" cy="4526280"/>
          </a:xfrm>
          <a:prstGeom prst="rect"/>
        </p:spPr>
        <p:txBody>
          <a:bodyPr bIns="0" lIns="0" rIns="0" tIns="0" wrap="square">
            <a:spAutoFit/>
          </a:bodyPr>
          <a:p>
            <a:r>
              <a:t/>
            </a:r>
          </a:p>
        </p:txBody>
      </p:sp>
      <p:sp>
        <p:nvSpPr>
          <p:cNvPr id="1048727" name="Holder 5"/>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2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3" name=""/>
        <p:cNvGrpSpPr/>
        <p:nvPr/>
      </p:nvGrpSpPr>
      <p:grpSpPr>
        <a:xfrm>
          <a:off x="0" y="0"/>
          <a:ext cx="0" cy="0"/>
          <a:chOff x="0" y="0"/>
          <a:chExt cx="0" cy="0"/>
        </a:xfrm>
      </p:grpSpPr>
      <p:sp>
        <p:nvSpPr>
          <p:cNvPr id="1048601"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2"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3"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4"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5"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6"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7"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8"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9"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610"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1"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612"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613"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614"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5"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5"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r>
              <a:t/>
            </a:r>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r>
              <a:t/>
            </a:r>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t/>
            </a:r>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t/>
            </a:r>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t/>
            </a:r>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t/>
            </a:r>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t/>
            </a:r>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t/>
            </a:r>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t/>
            </a:r>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t/>
            </a:r>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a:r>
              <a:t/>
            </a:r>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a:r>
              <a:t/>
            </a: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r>
              <a:t/>
            </a:r>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76299" y="990600"/>
            <a:ext cx="1743075" cy="1333500"/>
            <a:chOff x="742950" y="1104900"/>
            <a:chExt cx="1743075" cy="1333500"/>
          </a:xfrm>
        </p:grpSpPr>
        <p:sp>
          <p:nvSpPr>
            <p:cNvPr id="104864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6"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7"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8" name="TextBox 13"/>
          <p:cNvSpPr txBox="1"/>
          <p:nvPr/>
        </p:nvSpPr>
        <p:spPr>
          <a:xfrm>
            <a:off x="2554542" y="3314150"/>
            <a:ext cx="8610600" cy="1742440"/>
          </a:xfrm>
          <a:prstGeom prst="rect"/>
          <a:noFill/>
        </p:spPr>
        <p:txBody>
          <a:bodyPr rtlCol="0" wrap="square">
            <a:spAutoFit/>
          </a:bodyPr>
          <a:p>
            <a:r>
              <a:rPr sz="2400" lang="en-US"/>
              <a:t>STUDENT NAME:</a:t>
            </a:r>
            <a:r>
              <a:rPr sz="2400" lang="en-US"/>
              <a:t> </a:t>
            </a:r>
            <a:r>
              <a:rPr sz="2400" lang="en-US"/>
              <a:t>H</a:t>
            </a:r>
            <a:r>
              <a:rPr sz="2400" lang="en-US"/>
              <a:t>a</a:t>
            </a:r>
            <a:r>
              <a:rPr sz="2400" lang="en-US"/>
              <a:t>r</a:t>
            </a:r>
            <a:r>
              <a:rPr sz="2400" lang="en-US"/>
              <a:t>i</a:t>
            </a:r>
            <a:r>
              <a:rPr sz="2400" lang="en-US"/>
              <a:t>n</a:t>
            </a:r>
            <a:r>
              <a:rPr sz="2400" lang="en-US"/>
              <a:t>i</a:t>
            </a:r>
            <a:r>
              <a:rPr sz="2400" lang="en-US"/>
              <a:t> </a:t>
            </a:r>
            <a:r>
              <a:rPr sz="2400" lang="en-US"/>
              <a:t>.</a:t>
            </a:r>
            <a:r>
              <a:rPr sz="2400" lang="en-US"/>
              <a:t>R</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5</a:t>
            </a:r>
            <a:r>
              <a:rPr dirty="0" sz="2400" lang="en-US"/>
              <a:t>8</a:t>
            </a:r>
            <a:r>
              <a:rPr dirty="0" sz="2400" lang="en-US"/>
              <a:t>7</a:t>
            </a:r>
            <a:r>
              <a:rPr dirty="0" sz="2400" lang="en-US"/>
              <a:t>0</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a:t>
            </a:r>
            <a:r>
              <a:rPr dirty="0" sz="2400" lang="en-US"/>
              <a:t>V</a:t>
            </a:r>
            <a:r>
              <a:rPr dirty="0" sz="2400" lang="en-US"/>
              <a:t>i</a:t>
            </a:r>
            <a:r>
              <a:rPr dirty="0" sz="2400" lang="en-US"/>
              <a:t>d</a:t>
            </a:r>
            <a:r>
              <a:rPr dirty="0" sz="2400" lang="en-US"/>
              <a:t>h</a:t>
            </a:r>
            <a:r>
              <a:rPr dirty="0" sz="2400" lang="en-US"/>
              <a:t>y</a:t>
            </a:r>
            <a:r>
              <a:rPr dirty="0" sz="2400" lang="en-US"/>
              <a:t>a</a:t>
            </a:r>
            <a:r>
              <a:rPr dirty="0" sz="2400" lang="en-US"/>
              <a:t>s</a:t>
            </a:r>
            <a:r>
              <a:rPr dirty="0" sz="2400" lang="en-US"/>
              <a:t>a</a:t>
            </a:r>
            <a:r>
              <a:rPr dirty="0" sz="2400" lang="en-US"/>
              <a:t>g</a:t>
            </a:r>
            <a:r>
              <a:rPr dirty="0" sz="2400" lang="en-US"/>
              <a:t>a</a:t>
            </a:r>
            <a:r>
              <a:rPr dirty="0" sz="2400" lang="en-US"/>
              <a:t>r</a:t>
            </a:r>
            <a:r>
              <a:rPr dirty="0" sz="2400" lang="en-US"/>
              <a:t> </a:t>
            </a:r>
            <a:r>
              <a:rPr dirty="0" sz="2400" lang="en-US"/>
              <a:t>w</a:t>
            </a:r>
            <a:r>
              <a:rPr dirty="0" sz="2400" lang="en-US"/>
              <a:t>o</a:t>
            </a:r>
            <a:r>
              <a:rPr dirty="0" sz="2400" lang="en-US"/>
              <a:t>m</a:t>
            </a:r>
            <a:r>
              <a:rPr dirty="0" sz="2400" lang="en-US"/>
              <a:t>e</a:t>
            </a:r>
            <a:r>
              <a:rPr dirty="0" sz="2400" lang="en-US"/>
              <a:t>n</a:t>
            </a:r>
            <a:r>
              <a:rPr dirty="0" sz="2400" lang="en-US"/>
              <a: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2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28"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29"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endParaRPr dirty="0" sz="4800">
              <a:latin typeface="Trebuchet MS"/>
              <a:cs typeface="Trebuchet MS"/>
            </a:endParaRPr>
          </a:p>
        </p:txBody>
      </p:sp>
      <p:sp>
        <p:nvSpPr>
          <p:cNvPr id="104863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1" name=""/>
          <p:cNvSpPr txBox="1"/>
          <p:nvPr/>
        </p:nvSpPr>
        <p:spPr>
          <a:xfrm>
            <a:off x="1666875" y="2102058"/>
            <a:ext cx="6270697" cy="3241040"/>
          </a:xfrm>
          <a:prstGeom prst="rect"/>
        </p:spPr>
        <p:txBody>
          <a:bodyPr rtlCol="0" wrap="square">
            <a:spAutoFit/>
          </a:bodyPr>
          <a:p>
            <a:r>
              <a:rPr sz="2800" lang="en-US">
                <a:solidFill>
                  <a:srgbClr val="000000"/>
                </a:solidFill>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t/>
            </a:r>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t/>
            </a:r>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t/>
            </a:r>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1334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
          <p:cNvSpPr txBox="1"/>
          <p:nvPr/>
        </p:nvSpPr>
        <p:spPr>
          <a:xfrm>
            <a:off x="1134341" y="3251200"/>
            <a:ext cx="7247659" cy="878840"/>
          </a:xfrm>
          <a:prstGeom prst="rect"/>
        </p:spPr>
        <p:txBody>
          <a:bodyPr rtlCol="0" wrap="square">
            <a:spAutoFit/>
          </a:bodyPr>
          <a:p>
            <a:r>
              <a:rPr sz="2800" lang="en-US">
                <a:solidFill>
                  <a:srgbClr val="000000"/>
                </a:solidFill>
              </a:rPr>
              <a:t>we type =TRUE() in a cell, we get the result as TRUE.</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0" name="Title 1"/>
          <p:cNvSpPr>
            <a:spLocks noGrp="1"/>
          </p:cNvSpPr>
          <p:nvPr>
            <p:ph type="title"/>
          </p:nvPr>
        </p:nvSpPr>
        <p:spPr>
          <a:xfrm>
            <a:off x="755332" y="385444"/>
            <a:ext cx="10681335" cy="660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21" name=""/>
          <p:cNvSpPr txBox="1"/>
          <p:nvPr/>
        </p:nvSpPr>
        <p:spPr>
          <a:xfrm>
            <a:off x="1110699" y="2123582"/>
            <a:ext cx="7359234" cy="1666240"/>
          </a:xfrm>
          <a:prstGeom prst="rect"/>
        </p:spPr>
        <p:txBody>
          <a:bodyPr rtlCol="0" wrap="square">
            <a:spAutoFit/>
          </a:bodyPr>
          <a:p>
            <a:r>
              <a:rPr sz="2800" lang="en-US">
                <a:solidFill>
                  <a:srgbClr val="000000"/>
                </a:solidFill>
              </a:rPr>
              <a:t>It make work efficient and easier for people working in larger firms.
It stores data and analyzes numerical information easily and saves plenty of time.</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5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40"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17"/>
          <p:cNvSpPr txBox="1">
            <a:spLocks noGrp="1"/>
          </p:cNvSpPr>
          <p:nvPr>
            <p:ph type="title"/>
          </p:nvPr>
        </p:nvSpPr>
        <p:spPr>
          <a:xfrm>
            <a:off x="739775" y="829627"/>
            <a:ext cx="3909695" cy="600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41"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67"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68" name="TextBox 22"/>
          <p:cNvSpPr txBox="1"/>
          <p:nvPr/>
        </p:nvSpPr>
        <p:spPr>
          <a:xfrm>
            <a:off x="1217522" y="2123271"/>
            <a:ext cx="8593228" cy="1310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2" name=""/>
        <p:cNvGrpSpPr/>
        <p:nvPr/>
      </p:nvGrpSpPr>
      <p:grpSpPr>
        <a:xfrm>
          <a:off x="0" y="0"/>
          <a:ext cx="0" cy="0"/>
          <a:chOff x="0" y="0"/>
          <a:chExt cx="0" cy="0"/>
        </a:xfrm>
      </p:grpSpPr>
      <p:sp>
        <p:nvSpPr>
          <p:cNvPr id="104866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3" name="object 3"/>
          <p:cNvGrpSpPr/>
          <p:nvPr/>
        </p:nvGrpSpPr>
        <p:grpSpPr>
          <a:xfrm>
            <a:off x="7443849" y="0"/>
            <a:ext cx="4752975" cy="6863080"/>
            <a:chOff x="7443849" y="0"/>
            <a:chExt cx="4752975" cy="6863080"/>
          </a:xfrm>
        </p:grpSpPr>
        <p:sp>
          <p:nvSpPr>
            <p:cNvPr id="104867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7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7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7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7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7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7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7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7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7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8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8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4"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83"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84"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85"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7991475" y="2933700"/>
            <a:ext cx="2762250" cy="3257550"/>
            <a:chOff x="7991475" y="2933700"/>
            <a:chExt cx="2762250" cy="325755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8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7"/>
          <p:cNvSpPr txBox="1">
            <a:spLocks noGrp="1"/>
          </p:cNvSpPr>
          <p:nvPr>
            <p:ph type="title"/>
          </p:nvPr>
        </p:nvSpPr>
        <p:spPr>
          <a:xfrm>
            <a:off x="834072" y="575055"/>
            <a:ext cx="5636895" cy="60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0"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91" name=""/>
          <p:cNvSpPr txBox="1"/>
          <p:nvPr/>
        </p:nvSpPr>
        <p:spPr>
          <a:xfrm>
            <a:off x="834071" y="2004249"/>
            <a:ext cx="6147954" cy="3634740"/>
          </a:xfrm>
          <a:prstGeom prst="rect"/>
        </p:spPr>
        <p:txBody>
          <a:bodyPr rtlCol="0" wrap="square">
            <a:spAutoFit/>
          </a:bodyPr>
          <a:p>
            <a:r>
              <a:rPr sz="2800" lang="en-US">
                <a:solidFill>
                  <a:srgbClr val="000000"/>
                </a:solidFill>
              </a:rPr>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object 2"/>
          <p:cNvGrpSpPr/>
          <p:nvPr/>
        </p:nvGrpSpPr>
        <p:grpSpPr>
          <a:xfrm>
            <a:off x="8658225" y="2647950"/>
            <a:ext cx="3533775" cy="3810000"/>
            <a:chOff x="8658225" y="2647950"/>
            <a:chExt cx="3533775" cy="381000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9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7"/>
          <p:cNvSpPr txBox="1">
            <a:spLocks noGrp="1"/>
          </p:cNvSpPr>
          <p:nvPr>
            <p:ph type="title"/>
          </p:nvPr>
        </p:nvSpPr>
        <p:spPr>
          <a:xfrm>
            <a:off x="739775" y="829627"/>
            <a:ext cx="5263515" cy="600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6"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97" name="TextBox 10"/>
          <p:cNvSpPr txBox="1"/>
          <p:nvPr/>
        </p:nvSpPr>
        <p:spPr>
          <a:xfrm>
            <a:off x="889073" y="4546546"/>
            <a:ext cx="7924800" cy="75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98" name=""/>
          <p:cNvSpPr txBox="1"/>
          <p:nvPr/>
        </p:nvSpPr>
        <p:spPr>
          <a:xfrm rot="21600000">
            <a:off x="889073" y="2647949"/>
            <a:ext cx="6664227" cy="2847340"/>
          </a:xfrm>
          <a:prstGeom prst="rect"/>
        </p:spPr>
        <p:txBody>
          <a:bodyPr rtlCol="0" wrap="square">
            <a:spAutoFit/>
          </a:bodyPr>
          <a:p>
            <a:r>
              <a:rPr sz="2800" lang="en-US">
                <a:solidFill>
                  <a:srgbClr val="000000"/>
                </a:solidFill>
              </a:rPr>
              <a:t>A project overview is a concise summary of a project that provides a clear understanding of its purpose, goals, and how it will be executed. It can be used to communicate with clients, team members, and stakeholders.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02" name="object 5"/>
          <p:cNvSpPr txBox="1">
            <a:spLocks noGrp="1"/>
          </p:cNvSpPr>
          <p:nvPr>
            <p:ph type="title"/>
          </p:nvPr>
        </p:nvSpPr>
        <p:spPr>
          <a:xfrm>
            <a:off x="699452" y="891793"/>
            <a:ext cx="5014595" cy="4610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703"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1237213" y="1750060"/>
            <a:ext cx="7783999" cy="4422140"/>
          </a:xfrm>
          <a:prstGeom prst="rect"/>
        </p:spPr>
        <p:txBody>
          <a:bodyPr rtlCol="0" wrap="square">
            <a:spAutoFit/>
          </a:bodyPr>
          <a:p>
            <a:r>
              <a:rPr sz="2800" lang="en-US">
                <a:solidFill>
                  <a:srgbClr val="000000"/>
                </a:solidFill>
              </a:rPr>
              <a:t>End User
Ultimately, an end user is a person who will use a good or service. End 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 User interfaces are a key part of the</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70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08"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709"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0" name=""/>
          <p:cNvSpPr txBox="1"/>
          <p:nvPr/>
        </p:nvSpPr>
        <p:spPr>
          <a:xfrm rot="21543918">
            <a:off x="3250394" y="2583114"/>
            <a:ext cx="5601769" cy="2453640"/>
          </a:xfrm>
          <a:prstGeom prst="rect"/>
        </p:spPr>
        <p:txBody>
          <a:bodyPr rtlCol="0" wrap="square">
            <a:spAutoFit/>
          </a:bodyPr>
          <a:p>
            <a:r>
              <a:rPr sz="2800" lang="en-US">
                <a:solidFill>
                  <a:srgbClr val="000000"/>
                </a:solidFill>
              </a:rPr>
              <a:t>A value proposition is a business's statement that explains why a customer should buy a product or use a service. It's a key part of a company's marketing strategy and helps differentiate the brand in the market.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0" name="Title 1"/>
          <p:cNvSpPr>
            <a:spLocks noGrp="1"/>
          </p:cNvSpPr>
          <p:nvPr>
            <p:ph type="title"/>
          </p:nvPr>
        </p:nvSpPr>
        <p:spPr>
          <a:xfrm>
            <a:off x="755332" y="385444"/>
            <a:ext cx="10681335" cy="660401"/>
          </a:xfrm>
        </p:spPr>
        <p:txBody>
          <a:bodyPr/>
          <a:p>
            <a:r>
              <a:rPr dirty="0" lang="en-IN"/>
              <a:t>Dataset Description</a:t>
            </a:r>
          </a:p>
        </p:txBody>
      </p:sp>
      <p:sp>
        <p:nvSpPr>
          <p:cNvPr id="1048641" name=""/>
          <p:cNvSpPr txBox="1"/>
          <p:nvPr/>
        </p:nvSpPr>
        <p:spPr>
          <a:xfrm>
            <a:off x="1282533" y="1695430"/>
            <a:ext cx="7401272" cy="2453641"/>
          </a:xfrm>
          <a:prstGeom prst="rect"/>
        </p:spPr>
        <p:txBody>
          <a:bodyPr rtlCol="0" wrap="square">
            <a:spAutoFit/>
          </a:bodyPr>
          <a:p>
            <a:r>
              <a:rPr sz="2800" lang="en-US">
                <a:solidFill>
                  <a:srgbClr val="000000"/>
                </a:solidFill>
              </a:rPr>
              <a:t>A dataset is a collection of organized data that can be used for many purposes, including analysis, research, and training machine learning models. Datasets can include many different types of data, such as: Numerical values, Text, Images, Audio recordings, and Basic descriptions of objects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3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36"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37"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8" name="TextBox 8"/>
          <p:cNvSpPr txBox="1"/>
          <p:nvPr/>
        </p:nvSpPr>
        <p:spPr>
          <a:xfrm>
            <a:off x="2743200" y="2354703"/>
            <a:ext cx="8534018" cy="8788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39" name=""/>
          <p:cNvSpPr txBox="1"/>
          <p:nvPr/>
        </p:nvSpPr>
        <p:spPr>
          <a:xfrm>
            <a:off x="2743200" y="3233543"/>
            <a:ext cx="5642179" cy="1666240"/>
          </a:xfrm>
          <a:prstGeom prst="rect"/>
        </p:spPr>
        <p:txBody>
          <a:bodyPr rtlCol="0" wrap="square">
            <a:spAutoFit/>
          </a:bodyPr>
          <a:p>
            <a:r>
              <a:rPr sz="2800" lang="en-US">
                <a:solidFill>
                  <a:srgbClr val="000000"/>
                </a:solidFill>
              </a:rPr>
              <a:t>The "wow" in a solution can refer to a "wow moment" or "wow factor", which is an experience that exceeds customer expectations and improves their lives: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2024-08-31T16:20:43Z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a45c33974b014125b74d45f9feb20f7d</vt:lpwstr>
  </property>
</Properties>
</file>