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792"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ELCOT\Downloads\HARINI%20R%20EXCEL.xlsx" TargetMode="Externa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[HARINI R EXCEL.xlsx]Sheet2!PivotTable1</c:name>
    <c:fmtId val="112"/>
  </c:pivotSource>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IN" b="1"/>
              <a:t>EMPLOYEE PERFORMANCE ANALYSIS</a:t>
            </a:r>
          </a:p>
        </c:rich>
      </c:tx>
      <c:layout>
        <c:manualLayout>
          <c:xMode val="edge"/>
          <c:yMode val="edge"/>
          <c:x val="0.25122702166972954"/>
          <c:y val="8.51715625279965E-2"/>
        </c:manualLayout>
      </c:layout>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circle"/>
          <c:size val="5"/>
          <c:spPr>
            <a:solidFill>
              <a:schemeClr val="accent2"/>
            </a:solidFill>
            <a:ln w="9525">
              <a:solidFill>
                <a:schemeClr val="accent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circle"/>
          <c:size val="5"/>
          <c:spPr>
            <a:solidFill>
              <a:schemeClr val="accent3"/>
            </a:solidFill>
            <a:ln w="9525">
              <a:solidFill>
                <a:schemeClr val="accent3"/>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circle"/>
          <c:size val="5"/>
          <c:spPr>
            <a:solidFill>
              <a:schemeClr val="accent4"/>
            </a:solidFill>
            <a:ln w="9525">
              <a:solidFill>
                <a:schemeClr val="accent4"/>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s>
    <c:plotArea>
      <c:layout>
        <c:manualLayout>
          <c:layoutTarget val="inner"/>
          <c:xMode val="edge"/>
          <c:yMode val="edge"/>
          <c:x val="0.1200358588952472"/>
          <c:y val="0.20799623478234905"/>
          <c:w val="0.5985463202298954"/>
          <c:h val="0.53844198877153859"/>
        </c:manualLayout>
      </c:layout>
      <c:barChart>
        <c:barDir val="col"/>
        <c:grouping val="clustered"/>
        <c:varyColors val="0"/>
        <c:ser>
          <c:idx val="0"/>
          <c:order val="0"/>
          <c:tx>
            <c:strRef>
              <c:f>Sheet2!$B$3:$B$4</c:f>
              <c:strCache>
                <c:ptCount val="1"/>
                <c:pt idx="0">
                  <c:v>HIGH</c:v>
                </c:pt>
              </c:strCache>
            </c:strRef>
          </c:tx>
          <c:spPr>
            <a:solidFill>
              <a:schemeClr val="accent1"/>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3">
                  <c:v>1</c:v>
                </c:pt>
                <c:pt idx="6">
                  <c:v>1</c:v>
                </c:pt>
                <c:pt idx="9">
                  <c:v>2</c:v>
                </c:pt>
              </c:numCache>
            </c:numRef>
          </c:val>
          <c:extLst>
            <c:ext xmlns:c16="http://schemas.microsoft.com/office/drawing/2014/chart" uri="{C3380CC4-5D6E-409C-BE32-E72D297353CC}">
              <c16:uniqueId val="{00000000-5276-4170-971C-CB89D9D1E634}"/>
            </c:ext>
          </c:extLst>
        </c:ser>
        <c:ser>
          <c:idx val="1"/>
          <c:order val="1"/>
          <c:tx>
            <c:strRef>
              <c:f>Sheet2!$C$3:$C$4</c:f>
              <c:strCache>
                <c:ptCount val="1"/>
                <c:pt idx="0">
                  <c:v>LOW</c:v>
                </c:pt>
              </c:strCache>
            </c:strRef>
          </c:tx>
          <c:spPr>
            <a:solidFill>
              <a:schemeClr val="accent6">
                <a:lumMod val="75000"/>
              </a:schemeClr>
            </a:solidFill>
            <a:ln>
              <a:noFill/>
            </a:ln>
            <a:effectLst/>
          </c:spPr>
          <c:invertIfNegative val="0"/>
          <c:trendline>
            <c:spPr>
              <a:ln w="19050" cap="rnd">
                <a:solidFill>
                  <a:srgbClr val="7030A0"/>
                </a:solidFill>
                <a:prstDash val="sysDot"/>
              </a:ln>
              <a:effectLst/>
            </c:spPr>
            <c:trendlineType val="linear"/>
            <c:dispRSqr val="0"/>
            <c:dispEq val="0"/>
          </c:trendline>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1</c:v>
                </c:pt>
                <c:pt idx="1">
                  <c:v>3</c:v>
                </c:pt>
                <c:pt idx="2">
                  <c:v>2</c:v>
                </c:pt>
                <c:pt idx="3">
                  <c:v>1</c:v>
                </c:pt>
                <c:pt idx="4">
                  <c:v>1</c:v>
                </c:pt>
                <c:pt idx="6">
                  <c:v>4</c:v>
                </c:pt>
                <c:pt idx="7">
                  <c:v>1</c:v>
                </c:pt>
                <c:pt idx="8">
                  <c:v>2</c:v>
                </c:pt>
                <c:pt idx="9">
                  <c:v>1</c:v>
                </c:pt>
              </c:numCache>
            </c:numRef>
          </c:val>
          <c:extLst>
            <c:ext xmlns:c16="http://schemas.microsoft.com/office/drawing/2014/chart" uri="{C3380CC4-5D6E-409C-BE32-E72D297353CC}">
              <c16:uniqueId val="{00000001-5276-4170-971C-CB89D9D1E634}"/>
            </c:ext>
          </c:extLst>
        </c:ser>
        <c:ser>
          <c:idx val="2"/>
          <c:order val="2"/>
          <c:tx>
            <c:strRef>
              <c:f>Sheet2!$D$3:$D$4</c:f>
              <c:strCache>
                <c:ptCount val="1"/>
                <c:pt idx="0">
                  <c:v>MED</c:v>
                </c:pt>
              </c:strCache>
            </c:strRef>
          </c:tx>
          <c:spPr>
            <a:solidFill>
              <a:schemeClr val="bg1">
                <a:lumMod val="65000"/>
              </a:schemeClr>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0</c:formatCode>
                <c:ptCount val="10"/>
                <c:pt idx="0">
                  <c:v>2</c:v>
                </c:pt>
                <c:pt idx="1">
                  <c:v>1</c:v>
                </c:pt>
                <c:pt idx="2">
                  <c:v>1</c:v>
                </c:pt>
                <c:pt idx="3">
                  <c:v>2</c:v>
                </c:pt>
                <c:pt idx="4">
                  <c:v>1</c:v>
                </c:pt>
                <c:pt idx="5">
                  <c:v>1</c:v>
                </c:pt>
                <c:pt idx="7">
                  <c:v>2</c:v>
                </c:pt>
                <c:pt idx="8">
                  <c:v>2</c:v>
                </c:pt>
                <c:pt idx="9">
                  <c:v>1</c:v>
                </c:pt>
              </c:numCache>
            </c:numRef>
          </c:val>
          <c:extLst>
            <c:ext xmlns:c16="http://schemas.microsoft.com/office/drawing/2014/chart" uri="{C3380CC4-5D6E-409C-BE32-E72D297353CC}">
              <c16:uniqueId val="{00000002-5276-4170-971C-CB89D9D1E634}"/>
            </c:ext>
          </c:extLst>
        </c:ser>
        <c:ser>
          <c:idx val="3"/>
          <c:order val="3"/>
          <c:tx>
            <c:strRef>
              <c:f>Sheet2!$E$3:$E$4</c:f>
              <c:strCache>
                <c:ptCount val="1"/>
                <c:pt idx="0">
                  <c:v>VERY HIGH</c:v>
                </c:pt>
              </c:strCache>
            </c:strRef>
          </c:tx>
          <c:spPr>
            <a:solidFill>
              <a:srgbClr val="FFC000"/>
            </a:solidFill>
            <a:ln>
              <a:noFill/>
            </a:ln>
            <a:effectLst/>
          </c:spPr>
          <c:invertIfNegative val="0"/>
          <c:trendline>
            <c:spPr>
              <a:ln w="19050" cap="rnd">
                <a:solidFill>
                  <a:srgbClr val="002060"/>
                </a:solidFill>
                <a:prstDash val="sysDot"/>
              </a:ln>
              <a:effectLst/>
            </c:spPr>
            <c:trendlineType val="exp"/>
            <c:dispRSqr val="0"/>
            <c:dispEq val="0"/>
          </c:trendline>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1</c:v>
                </c:pt>
                <c:pt idx="1">
                  <c:v>1</c:v>
                </c:pt>
                <c:pt idx="2">
                  <c:v>1</c:v>
                </c:pt>
                <c:pt idx="6">
                  <c:v>1</c:v>
                </c:pt>
              </c:numCache>
            </c:numRef>
          </c:val>
          <c:extLst>
            <c:ext xmlns:c16="http://schemas.microsoft.com/office/drawing/2014/chart" uri="{C3380CC4-5D6E-409C-BE32-E72D297353CC}">
              <c16:uniqueId val="{00000003-5276-4170-971C-CB89D9D1E634}"/>
            </c:ext>
          </c:extLst>
        </c:ser>
        <c:dLbls>
          <c:showLegendKey val="0"/>
          <c:showVal val="0"/>
          <c:showCatName val="0"/>
          <c:showSerName val="0"/>
          <c:showPercent val="0"/>
          <c:showBubbleSize val="0"/>
        </c:dLbls>
        <c:gapWidth val="219"/>
        <c:overlap val="-27"/>
        <c:axId val="-1039978736"/>
        <c:axId val="-1039987984"/>
      </c:barChart>
      <c:catAx>
        <c:axId val="-1039978736"/>
        <c:scaling>
          <c:orientation val="minMax"/>
        </c:scaling>
        <c:delete val="0"/>
        <c:axPos val="b"/>
        <c:title>
          <c:tx>
            <c:rich>
              <a:bodyPr rot="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r>
                  <a:rPr lang="en-IN" b="1"/>
                  <a:t>BUSINESS UNITS</a:t>
                </a:r>
              </a:p>
            </c:rich>
          </c:tx>
          <c:overlay val="0"/>
          <c:spPr>
            <a:noFill/>
            <a:ln>
              <a:noFill/>
            </a:ln>
            <a:effectLst/>
          </c:spPr>
          <c:txPr>
            <a:bodyPr rot="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39987984"/>
        <c:crosses val="autoZero"/>
        <c:auto val="1"/>
        <c:lblAlgn val="ctr"/>
        <c:lblOffset val="100"/>
        <c:noMultiLvlLbl val="0"/>
      </c:catAx>
      <c:valAx>
        <c:axId val="-1039987984"/>
        <c:scaling>
          <c:orientation val="minMax"/>
          <c:max val="4"/>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r>
                  <a:rPr lang="en-IN" b="1"/>
                  <a:t>PERFORMANCE LEVELS</a:t>
                </a:r>
              </a:p>
            </c:rich>
          </c:tx>
          <c:overlay val="0"/>
          <c:spPr>
            <a:noFill/>
            <a:ln>
              <a:noFill/>
            </a:ln>
            <a:effectLst/>
          </c:spPr>
          <c:txPr>
            <a:bodyPr rot="-54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39978736"/>
        <c:crosses val="autoZero"/>
        <c:crossBetween val="between"/>
      </c:valAx>
      <c:spPr>
        <a:noFill/>
        <a:ln>
          <a:noFill/>
        </a:ln>
        <a:effectLst/>
      </c:spPr>
    </c:plotArea>
    <c:legend>
      <c:legendPos val="r"/>
      <c:legendEntry>
        <c:idx val="5"/>
        <c:txPr>
          <a:bodyPr rot="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legendEntry>
      <c:layout>
        <c:manualLayout>
          <c:xMode val="edge"/>
          <c:yMode val="edge"/>
          <c:x val="0.75147275471021535"/>
          <c:y val="0.21178136105276779"/>
          <c:w val="0.24093711246246022"/>
          <c:h val="0.52061319792154015"/>
        </c:manualLayout>
      </c:layout>
      <c:overlay val="0"/>
      <c:spPr>
        <a:noFill/>
        <a:ln>
          <a:solidFill>
            <a:srgbClr val="002060"/>
          </a:solidFill>
        </a:ln>
        <a:effectLst/>
      </c:spPr>
      <c:txPr>
        <a:bodyPr rot="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userShapes r:id="rId4"/>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cdr:x>
      <cdr:y>5.55112E-17</cdr:y>
    </cdr:from>
    <cdr:to>
      <cdr:x>1</cdr:x>
      <cdr:y>1</cdr:y>
    </cdr:to>
    <cdr:sp macro="" textlink="">
      <cdr:nvSpPr>
        <cdr:cNvPr id="3" name="Rectangle 2"/>
        <cdr:cNvSpPr/>
      </cdr:nvSpPr>
      <cdr:spPr>
        <a:xfrm xmlns:a="http://schemas.openxmlformats.org/drawingml/2006/main">
          <a:off x="0" y="76200"/>
          <a:ext cx="7848600" cy="4953000"/>
        </a:xfrm>
        <a:prstGeom xmlns:a="http://schemas.openxmlformats.org/drawingml/2006/main" prst="rect">
          <a:avLst/>
        </a:prstGeom>
        <a:noFill xmlns:a="http://schemas.openxmlformats.org/drawingml/2006/main"/>
        <a:ln xmlns:a="http://schemas.openxmlformats.org/drawingml/2006/main">
          <a:solidFill>
            <a:srgbClr val="002060"/>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endParaRPr lang="en-US"/>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dirty="0"/>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dirty="0"/>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dirty="0"/>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dirty="0"/>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dirty="0"/>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dirty="0"/>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dirty="0"/>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4.xml"/><Relationship Id="rId5" Type="http://schemas.openxmlformats.org/officeDocument/2006/relationships/image" Target="../media/image10.jpeg"/><Relationship Id="rId4" Type="http://schemas.openxmlformats.org/officeDocument/2006/relationships/image" Target="../media/image9.jpe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dirty="0"/>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dirty="0"/>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dirty="0"/>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dirty="0"/>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490661" y="3228118"/>
            <a:ext cx="8610600" cy="2308324"/>
          </a:xfrm>
          <a:prstGeom prst="rect">
            <a:avLst/>
          </a:prstGeom>
          <a:noFill/>
        </p:spPr>
        <p:txBody>
          <a:bodyPr wrap="square" rtlCol="0">
            <a:spAutoFit/>
          </a:bodyPr>
          <a:lstStyle/>
          <a:p>
            <a:r>
              <a:rPr lang="en-US" sz="2400" dirty="0"/>
              <a:t>STUDENT NAME</a:t>
            </a:r>
            <a:r>
              <a:rPr lang="en-US" sz="2400" dirty="0" smtClean="0"/>
              <a:t>: HARINI R</a:t>
            </a:r>
            <a:endParaRPr lang="en-US" sz="2400" dirty="0"/>
          </a:p>
          <a:p>
            <a:r>
              <a:rPr lang="en-US" sz="2400" dirty="0"/>
              <a:t>REGISTER NO</a:t>
            </a:r>
            <a:r>
              <a:rPr lang="en-US" sz="2400" dirty="0" smtClean="0"/>
              <a:t>: 312209983</a:t>
            </a:r>
          </a:p>
          <a:p>
            <a:r>
              <a:rPr lang="en-US" sz="2400" dirty="0" smtClean="0"/>
              <a:t>NAAN MUDHALVAN ID: </a:t>
            </a:r>
            <a:r>
              <a:rPr lang="en-US" sz="2400" dirty="0"/>
              <a:t>42E1EF1D10D93729DD5485997E5E05C2</a:t>
            </a:r>
          </a:p>
          <a:p>
            <a:r>
              <a:rPr lang="en-US" sz="2400" dirty="0"/>
              <a:t>DEPARTMENT</a:t>
            </a:r>
            <a:r>
              <a:rPr lang="en-US" sz="2400" dirty="0" smtClean="0"/>
              <a:t>: B.COM(GENERAL)</a:t>
            </a:r>
            <a:endParaRPr lang="en-US" sz="2400" dirty="0"/>
          </a:p>
          <a:p>
            <a:r>
              <a:rPr lang="en-US" sz="2400" dirty="0" smtClean="0"/>
              <a:t>COLLEGE: VALLIAMMAL COLLEGE FOR WOMEN</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dirty="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2" name="TextBox 1"/>
          <p:cNvSpPr txBox="1"/>
          <p:nvPr/>
        </p:nvSpPr>
        <p:spPr>
          <a:xfrm>
            <a:off x="739775" y="982341"/>
            <a:ext cx="6972426" cy="6740307"/>
          </a:xfrm>
          <a:prstGeom prst="rect">
            <a:avLst/>
          </a:prstGeom>
          <a:noFill/>
        </p:spPr>
        <p:txBody>
          <a:bodyPr wrap="square" rtlCol="0">
            <a:spAutoFit/>
          </a:bodyPr>
          <a:lstStyle/>
          <a:p>
            <a:pPr marL="285750" indent="-285750">
              <a:buFont typeface="Wingdings" panose="05000000000000000000" pitchFamily="2" charset="2"/>
              <a:buChar char="Ø"/>
            </a:pPr>
            <a:r>
              <a:rPr lang="en-IN" dirty="0" smtClean="0"/>
              <a:t>STEP 1</a:t>
            </a:r>
          </a:p>
          <a:p>
            <a:r>
              <a:rPr lang="en-IN" dirty="0"/>
              <a:t> </a:t>
            </a:r>
            <a:r>
              <a:rPr lang="en-IN" dirty="0" smtClean="0"/>
              <a:t>         DOWNLOAD THE EMPLOYEE DATASET FROM KAGGLE AND OPEN THE EMPLOYEE DATASET IN EXCEL.</a:t>
            </a:r>
          </a:p>
          <a:p>
            <a:pPr marL="285750" indent="-285750">
              <a:buFont typeface="Wingdings" panose="05000000000000000000" pitchFamily="2" charset="2"/>
              <a:buChar char="Ø"/>
            </a:pPr>
            <a:r>
              <a:rPr lang="en-IN" dirty="0" smtClean="0"/>
              <a:t>STEP 2</a:t>
            </a:r>
          </a:p>
          <a:p>
            <a:r>
              <a:rPr lang="en-IN" dirty="0"/>
              <a:t> </a:t>
            </a:r>
            <a:r>
              <a:rPr lang="en-IN" dirty="0" smtClean="0"/>
              <a:t>         SELECT THE ENTIRE DATA AND CLICK ON DATA AND CLICK ON FILTER OPTION.</a:t>
            </a:r>
          </a:p>
          <a:p>
            <a:pPr marL="285750" indent="-285750">
              <a:buFont typeface="Wingdings" panose="05000000000000000000" pitchFamily="2" charset="2"/>
              <a:buChar char="Ø"/>
            </a:pPr>
            <a:r>
              <a:rPr lang="en-IN" dirty="0" smtClean="0"/>
              <a:t>STEP 3</a:t>
            </a:r>
          </a:p>
          <a:p>
            <a:r>
              <a:rPr lang="en-IN" dirty="0"/>
              <a:t> </a:t>
            </a:r>
            <a:r>
              <a:rPr lang="en-IN" dirty="0" smtClean="0"/>
              <a:t>         FILTER FROM A TO Z ORDER.</a:t>
            </a:r>
          </a:p>
          <a:p>
            <a:pPr marL="285750" indent="-285750">
              <a:buFont typeface="Wingdings" panose="05000000000000000000" pitchFamily="2" charset="2"/>
              <a:buChar char="Ø"/>
            </a:pPr>
            <a:r>
              <a:rPr lang="en-IN" dirty="0" smtClean="0"/>
              <a:t>STEP 4</a:t>
            </a:r>
          </a:p>
          <a:p>
            <a:r>
              <a:rPr lang="en-IN" dirty="0"/>
              <a:t> </a:t>
            </a:r>
            <a:r>
              <a:rPr lang="en-IN" dirty="0" smtClean="0"/>
              <a:t>         SELECT THE ENTIRE DATA AND CLICK ON INSERT AND CLICK ON PIVOT TABLE TO CREATE PIVOT TABLE.</a:t>
            </a:r>
          </a:p>
          <a:p>
            <a:pPr marL="285750" indent="-285750">
              <a:buFont typeface="Wingdings" panose="05000000000000000000" pitchFamily="2" charset="2"/>
              <a:buChar char="Ø"/>
            </a:pPr>
            <a:r>
              <a:rPr lang="en-IN" dirty="0" smtClean="0"/>
              <a:t>STEP 5</a:t>
            </a:r>
          </a:p>
          <a:p>
            <a:r>
              <a:rPr lang="en-IN" dirty="0"/>
              <a:t> </a:t>
            </a:r>
            <a:r>
              <a:rPr lang="en-IN" dirty="0" smtClean="0"/>
              <a:t>         DRAG THE NEEDED DATA AND CREATE A PIVOT TABLE.</a:t>
            </a:r>
          </a:p>
          <a:p>
            <a:pPr marL="285750" indent="-285750">
              <a:buFont typeface="Wingdings" panose="05000000000000000000" pitchFamily="2" charset="2"/>
              <a:buChar char="Ø"/>
            </a:pPr>
            <a:r>
              <a:rPr lang="en-IN" dirty="0" smtClean="0"/>
              <a:t>STEP 6</a:t>
            </a:r>
          </a:p>
          <a:p>
            <a:r>
              <a:rPr lang="en-IN" dirty="0"/>
              <a:t> </a:t>
            </a:r>
            <a:r>
              <a:rPr lang="en-IN" dirty="0" smtClean="0"/>
              <a:t>         SELECT THE PIVOT TABLE AND CLICK ON INSERT.</a:t>
            </a:r>
          </a:p>
          <a:p>
            <a:pPr marL="285750" indent="-285750">
              <a:buFont typeface="Wingdings" panose="05000000000000000000" pitchFamily="2" charset="2"/>
              <a:buChar char="Ø"/>
            </a:pPr>
            <a:r>
              <a:rPr lang="en-IN" dirty="0" smtClean="0"/>
              <a:t>STEP 7</a:t>
            </a:r>
          </a:p>
          <a:p>
            <a:r>
              <a:rPr lang="en-IN" dirty="0"/>
              <a:t> </a:t>
            </a:r>
            <a:r>
              <a:rPr lang="en-IN" dirty="0" smtClean="0"/>
              <a:t>         NOW CLICK ON THE RECOMMENDED CHART.</a:t>
            </a:r>
          </a:p>
          <a:p>
            <a:pPr marL="285750" indent="-285750">
              <a:buFont typeface="Wingdings" panose="05000000000000000000" pitchFamily="2" charset="2"/>
              <a:buChar char="Ø"/>
            </a:pPr>
            <a:r>
              <a:rPr lang="en-IN" dirty="0" smtClean="0"/>
              <a:t>STEP 8</a:t>
            </a:r>
          </a:p>
          <a:p>
            <a:r>
              <a:rPr lang="en-IN" dirty="0"/>
              <a:t> </a:t>
            </a:r>
            <a:r>
              <a:rPr lang="en-IN" dirty="0" smtClean="0"/>
              <a:t>         THE CHART IS CREATED AND FIX CHART TITLE, AXIS TITLE, TRENDLINE.</a:t>
            </a:r>
          </a:p>
          <a:p>
            <a:endParaRPr lang="en-IN" dirty="0" smtClean="0"/>
          </a:p>
          <a:p>
            <a:endParaRPr lang="en-IN" dirty="0" smtClean="0"/>
          </a:p>
          <a:p>
            <a:r>
              <a:rPr lang="en-IN" dirty="0"/>
              <a:t> </a:t>
            </a:r>
            <a:r>
              <a:rPr lang="en-IN" dirty="0" smtClean="0"/>
              <a:t>          </a:t>
            </a:r>
          </a:p>
          <a:p>
            <a:endParaRPr lang="en-IN"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dirty="0">
              <a:latin typeface="Trebuchet MS"/>
              <a:cs typeface="Trebuchet MS"/>
            </a:endParaRPr>
          </a:p>
        </p:txBody>
      </p:sp>
      <p:sp>
        <p:nvSpPr>
          <p:cNvPr id="8" name="TextBox 7"/>
          <p:cNvSpPr txBox="1"/>
          <p:nvPr/>
        </p:nvSpPr>
        <p:spPr>
          <a:xfrm>
            <a:off x="2895600" y="1180028"/>
            <a:ext cx="3513138" cy="523220"/>
          </a:xfrm>
          <a:prstGeom prst="rect">
            <a:avLst/>
          </a:prstGeom>
          <a:noFill/>
        </p:spPr>
        <p:txBody>
          <a:bodyPr wrap="square" rtlCol="0">
            <a:spAutoFit/>
          </a:bodyPr>
          <a:lstStyle/>
          <a:p>
            <a:pPr algn="ctr"/>
            <a:r>
              <a:rPr lang="en-IN" sz="2800" b="1" dirty="0" smtClean="0">
                <a:solidFill>
                  <a:schemeClr val="tx2">
                    <a:lumMod val="75000"/>
                  </a:schemeClr>
                </a:solidFill>
              </a:rPr>
              <a:t>PIVOT TABLE &amp; SLICER</a:t>
            </a:r>
            <a:endParaRPr lang="en-IN" sz="2800" b="1" dirty="0">
              <a:solidFill>
                <a:schemeClr val="tx2">
                  <a:lumMod val="75000"/>
                </a:schemeClr>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2998802952"/>
              </p:ext>
            </p:extLst>
          </p:nvPr>
        </p:nvGraphicFramePr>
        <p:xfrm>
          <a:off x="685803" y="2031853"/>
          <a:ext cx="6934198" cy="4045095"/>
        </p:xfrm>
        <a:graphic>
          <a:graphicData uri="http://schemas.openxmlformats.org/drawingml/2006/table">
            <a:tbl>
              <a:tblPr>
                <a:tableStyleId>{5C22544A-7EE6-4342-B048-85BDC9FD1C3A}</a:tableStyleId>
              </a:tblPr>
              <a:tblGrid>
                <a:gridCol w="1841526">
                  <a:extLst>
                    <a:ext uri="{9D8B030D-6E8A-4147-A177-3AD203B41FA5}">
                      <a16:colId xmlns:a16="http://schemas.microsoft.com/office/drawing/2014/main" val="20000"/>
                    </a:ext>
                  </a:extLst>
                </a:gridCol>
                <a:gridCol w="1860510">
                  <a:extLst>
                    <a:ext uri="{9D8B030D-6E8A-4147-A177-3AD203B41FA5}">
                      <a16:colId xmlns:a16="http://schemas.microsoft.com/office/drawing/2014/main" val="20001"/>
                    </a:ext>
                  </a:extLst>
                </a:gridCol>
                <a:gridCol w="531574">
                  <a:extLst>
                    <a:ext uri="{9D8B030D-6E8A-4147-A177-3AD203B41FA5}">
                      <a16:colId xmlns:a16="http://schemas.microsoft.com/office/drawing/2014/main" val="20002"/>
                    </a:ext>
                  </a:extLst>
                </a:gridCol>
                <a:gridCol w="512589">
                  <a:extLst>
                    <a:ext uri="{9D8B030D-6E8A-4147-A177-3AD203B41FA5}">
                      <a16:colId xmlns:a16="http://schemas.microsoft.com/office/drawing/2014/main" val="20003"/>
                    </a:ext>
                  </a:extLst>
                </a:gridCol>
                <a:gridCol w="1063149">
                  <a:extLst>
                    <a:ext uri="{9D8B030D-6E8A-4147-A177-3AD203B41FA5}">
                      <a16:colId xmlns:a16="http://schemas.microsoft.com/office/drawing/2014/main" val="20004"/>
                    </a:ext>
                  </a:extLst>
                </a:gridCol>
                <a:gridCol w="1124850">
                  <a:extLst>
                    <a:ext uri="{9D8B030D-6E8A-4147-A177-3AD203B41FA5}">
                      <a16:colId xmlns:a16="http://schemas.microsoft.com/office/drawing/2014/main" val="20005"/>
                    </a:ext>
                  </a:extLst>
                </a:gridCol>
              </a:tblGrid>
              <a:tr h="269673">
                <a:tc>
                  <a:txBody>
                    <a:bodyPr/>
                    <a:lstStyle/>
                    <a:p>
                      <a:pPr algn="ctr" fontAlgn="b"/>
                      <a:r>
                        <a:rPr lang="en-IN" sz="1100" u="none" strike="noStrike">
                          <a:effectLst/>
                        </a:rPr>
                        <a:t>GenderCode</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(All)</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0"/>
                  </a:ext>
                </a:extLst>
              </a:tr>
              <a:tr h="269673">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1"/>
                  </a:ext>
                </a:extLst>
              </a:tr>
              <a:tr h="269673">
                <a:tc>
                  <a:txBody>
                    <a:bodyPr/>
                    <a:lstStyle/>
                    <a:p>
                      <a:pPr algn="ctr" fontAlgn="b"/>
                      <a:r>
                        <a:rPr lang="en-IN" sz="1100" u="none" strike="noStrike">
                          <a:effectLst/>
                        </a:rPr>
                        <a:t>Count of FirstName</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Column Labels</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IN" sz="11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2"/>
                  </a:ext>
                </a:extLst>
              </a:tr>
              <a:tr h="269673">
                <a:tc>
                  <a:txBody>
                    <a:bodyPr/>
                    <a:lstStyle/>
                    <a:p>
                      <a:pPr algn="ctr" fontAlgn="b"/>
                      <a:r>
                        <a:rPr lang="en-IN" sz="1100" u="none" strike="noStrike">
                          <a:effectLst/>
                        </a:rPr>
                        <a:t>Row Labels</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HIGH</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LOW</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MED</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VERY HIGH</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Grand Total</a:t>
                      </a:r>
                      <a:endParaRPr lang="en-IN" sz="11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3"/>
                  </a:ext>
                </a:extLst>
              </a:tr>
              <a:tr h="269673">
                <a:tc>
                  <a:txBody>
                    <a:bodyPr/>
                    <a:lstStyle/>
                    <a:p>
                      <a:pPr algn="ctr" fontAlgn="b"/>
                      <a:r>
                        <a:rPr lang="en-IN" sz="1100" u="none" strike="noStrike">
                          <a:effectLst/>
                        </a:rPr>
                        <a:t>BPC</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2</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4</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4"/>
                  </a:ext>
                </a:extLst>
              </a:tr>
              <a:tr h="269673">
                <a:tc>
                  <a:txBody>
                    <a:bodyPr/>
                    <a:lstStyle/>
                    <a:p>
                      <a:pPr algn="ctr" fontAlgn="b"/>
                      <a:r>
                        <a:rPr lang="en-IN" sz="1100" u="none" strike="noStrike">
                          <a:effectLst/>
                        </a:rPr>
                        <a:t>CCDR</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3</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5</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5"/>
                  </a:ext>
                </a:extLst>
              </a:tr>
              <a:tr h="269673">
                <a:tc>
                  <a:txBody>
                    <a:bodyPr/>
                    <a:lstStyle/>
                    <a:p>
                      <a:pPr algn="ctr" fontAlgn="b"/>
                      <a:r>
                        <a:rPr lang="en-IN" sz="1100" u="none" strike="noStrike">
                          <a:effectLst/>
                        </a:rPr>
                        <a:t>EW</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2</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4</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6"/>
                  </a:ext>
                </a:extLst>
              </a:tr>
              <a:tr h="269673">
                <a:tc>
                  <a:txBody>
                    <a:bodyPr/>
                    <a:lstStyle/>
                    <a:p>
                      <a:pPr algn="ctr" fontAlgn="b"/>
                      <a:r>
                        <a:rPr lang="en-IN" sz="1100" u="none" strike="noStrike">
                          <a:effectLst/>
                        </a:rPr>
                        <a:t>MSC</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2</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4</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7"/>
                  </a:ext>
                </a:extLst>
              </a:tr>
              <a:tr h="269673">
                <a:tc>
                  <a:txBody>
                    <a:bodyPr/>
                    <a:lstStyle/>
                    <a:p>
                      <a:pPr algn="ctr" fontAlgn="b"/>
                      <a:r>
                        <a:rPr lang="en-IN" sz="1100" u="none" strike="noStrike">
                          <a:effectLst/>
                        </a:rPr>
                        <a:t>NEL</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2</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8"/>
                  </a:ext>
                </a:extLst>
              </a:tr>
              <a:tr h="269673">
                <a:tc>
                  <a:txBody>
                    <a:bodyPr/>
                    <a:lstStyle/>
                    <a:p>
                      <a:pPr algn="ctr" fontAlgn="b"/>
                      <a:r>
                        <a:rPr lang="en-IN" sz="1100" u="none" strike="noStrike">
                          <a:effectLst/>
                        </a:rPr>
                        <a:t>PL</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9"/>
                  </a:ext>
                </a:extLst>
              </a:tr>
              <a:tr h="269673">
                <a:tc>
                  <a:txBody>
                    <a:bodyPr/>
                    <a:lstStyle/>
                    <a:p>
                      <a:pPr algn="ctr" fontAlgn="b"/>
                      <a:r>
                        <a:rPr lang="en-IN" sz="1100" u="none" strike="noStrike">
                          <a:effectLst/>
                        </a:rPr>
                        <a:t>PYZ</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4</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6</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10"/>
                  </a:ext>
                </a:extLst>
              </a:tr>
              <a:tr h="269673">
                <a:tc>
                  <a:txBody>
                    <a:bodyPr/>
                    <a:lstStyle/>
                    <a:p>
                      <a:pPr algn="ctr" fontAlgn="b"/>
                      <a:r>
                        <a:rPr lang="en-IN" sz="1100" u="none" strike="noStrike">
                          <a:effectLst/>
                        </a:rPr>
                        <a:t>SVG</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2</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3</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11"/>
                  </a:ext>
                </a:extLst>
              </a:tr>
              <a:tr h="269673">
                <a:tc>
                  <a:txBody>
                    <a:bodyPr/>
                    <a:lstStyle/>
                    <a:p>
                      <a:pPr algn="ctr" fontAlgn="b"/>
                      <a:r>
                        <a:rPr lang="en-IN" sz="1100" u="none" strike="noStrike">
                          <a:effectLst/>
                        </a:rPr>
                        <a:t>TNS</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2</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2</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4</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12"/>
                  </a:ext>
                </a:extLst>
              </a:tr>
              <a:tr h="269673">
                <a:tc>
                  <a:txBody>
                    <a:bodyPr/>
                    <a:lstStyle/>
                    <a:p>
                      <a:pPr algn="ctr" fontAlgn="b"/>
                      <a:r>
                        <a:rPr lang="en-IN" sz="1100" u="none" strike="noStrike">
                          <a:effectLst/>
                        </a:rPr>
                        <a:t>WBL</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2</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4</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13"/>
                  </a:ext>
                </a:extLst>
              </a:tr>
              <a:tr h="269673">
                <a:tc>
                  <a:txBody>
                    <a:bodyPr/>
                    <a:lstStyle/>
                    <a:p>
                      <a:pPr algn="ctr" fontAlgn="b"/>
                      <a:r>
                        <a:rPr lang="en-IN" sz="1100" u="none" strike="noStrike">
                          <a:effectLst/>
                        </a:rPr>
                        <a:t>Grand Total</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4</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16</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13</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4</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dirty="0">
                          <a:effectLst/>
                        </a:rPr>
                        <a:t>37</a:t>
                      </a:r>
                      <a:endParaRPr lang="en-IN" sz="11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14"/>
                  </a:ext>
                </a:extLst>
              </a:tr>
            </a:tbl>
          </a:graphicData>
        </a:graphic>
      </p:graphicFrame>
      <p:pic>
        <p:nvPicPr>
          <p:cNvPr id="10" name="Picture 9"/>
          <p:cNvPicPr>
            <a:picLocks noChangeAspect="1"/>
          </p:cNvPicPr>
          <p:nvPr/>
        </p:nvPicPr>
        <p:blipFill>
          <a:blip r:embed="rId3"/>
          <a:stretch>
            <a:fillRect/>
          </a:stretch>
        </p:blipFill>
        <p:spPr>
          <a:xfrm>
            <a:off x="7848600" y="2514600"/>
            <a:ext cx="1841152" cy="2597121"/>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447800" y="762000"/>
            <a:ext cx="4572000" cy="369332"/>
          </a:xfrm>
          <a:prstGeom prst="rect">
            <a:avLst/>
          </a:prstGeom>
          <a:noFill/>
        </p:spPr>
        <p:txBody>
          <a:bodyPr wrap="square" rtlCol="0">
            <a:spAutoFit/>
          </a:bodyPr>
          <a:lstStyle/>
          <a:p>
            <a:r>
              <a:rPr lang="en-IN" b="1" dirty="0" smtClean="0"/>
              <a:t>BAR CHART</a:t>
            </a:r>
            <a:endParaRPr lang="en-IN" b="1" dirty="0"/>
          </a:p>
        </p:txBody>
      </p:sp>
      <p:graphicFrame>
        <p:nvGraphicFramePr>
          <p:cNvPr id="9" name="Chart 8"/>
          <p:cNvGraphicFramePr>
            <a:graphicFrameLocks/>
          </p:cNvGraphicFramePr>
          <p:nvPr>
            <p:extLst>
              <p:ext uri="{D42A27DB-BD31-4B8C-83A1-F6EECF244321}">
                <p14:modId xmlns:p14="http://schemas.microsoft.com/office/powerpoint/2010/main" val="1384819959"/>
              </p:ext>
            </p:extLst>
          </p:nvPr>
        </p:nvGraphicFramePr>
        <p:xfrm>
          <a:off x="762000" y="1219200"/>
          <a:ext cx="7843837" cy="4953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953185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p:cNvSpPr txBox="1"/>
          <p:nvPr/>
        </p:nvSpPr>
        <p:spPr>
          <a:xfrm>
            <a:off x="990600" y="1600200"/>
            <a:ext cx="8229600" cy="2523768"/>
          </a:xfrm>
          <a:prstGeom prst="rect">
            <a:avLst/>
          </a:prstGeom>
          <a:noFill/>
        </p:spPr>
        <p:txBody>
          <a:bodyPr wrap="square" rtlCol="0">
            <a:spAutoFit/>
          </a:bodyPr>
          <a:lstStyle/>
          <a:p>
            <a:r>
              <a:rPr lang="en-IN" sz="2000" dirty="0"/>
              <a:t> </a:t>
            </a:r>
            <a:r>
              <a:rPr lang="en-IN" sz="2000" dirty="0" smtClean="0"/>
              <a:t>     Overall, the performance review highlights the strengths and areas for improvement for each employee. High performers demonstrate exceptional skills, dedication, and alignment with company goals, contributing significantly to team success.</a:t>
            </a:r>
          </a:p>
          <a:p>
            <a:r>
              <a:rPr lang="en-IN" sz="2000" dirty="0" smtClean="0"/>
              <a:t>      Areas identified for development include enhancing specific skills, addressing performance gaps, and leveraging additional training opportunities</a:t>
            </a:r>
            <a:r>
              <a:rPr lang="en-IN" dirty="0" smtClean="0"/>
              <a:t>.</a:t>
            </a:r>
          </a:p>
          <a:p>
            <a:endParaRPr lang="en-IN" dirty="0"/>
          </a:p>
        </p:txBody>
      </p:sp>
    </p:spTree>
    <p:extLst>
      <p:ext uri="{BB962C8B-B14F-4D97-AF65-F5344CB8AC3E}">
        <p14:creationId xmlns:p14="http://schemas.microsoft.com/office/powerpoint/2010/main" val="29864422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dirty="0"/>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dirty="0"/>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834072" y="575055"/>
            <a:ext cx="5636895" cy="2702022"/>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smtClean="0"/>
              <a:t>P</a:t>
            </a:r>
            <a:r>
              <a:rPr sz="4250" spc="15" dirty="0" smtClean="0"/>
              <a:t>ROB</a:t>
            </a:r>
            <a:r>
              <a:rPr sz="4250" spc="55" dirty="0" smtClean="0"/>
              <a:t>L</a:t>
            </a:r>
            <a:r>
              <a:rPr sz="4250" spc="-20" dirty="0" smtClean="0"/>
              <a:t>E</a:t>
            </a:r>
            <a:r>
              <a:rPr sz="4250" spc="20" dirty="0" smtClean="0"/>
              <a:t>M</a:t>
            </a:r>
            <a:r>
              <a:rPr lang="en-IN" sz="4250" spc="20" dirty="0" smtClean="0"/>
              <a:t> </a:t>
            </a:r>
            <a:r>
              <a:rPr sz="4250" spc="10" dirty="0" smtClean="0"/>
              <a:t>S</a:t>
            </a:r>
            <a:r>
              <a:rPr sz="4250" spc="-370" dirty="0" smtClean="0"/>
              <a:t>T</a:t>
            </a:r>
            <a:r>
              <a:rPr sz="4250" spc="-375" dirty="0" smtClean="0"/>
              <a:t>A</a:t>
            </a:r>
            <a:r>
              <a:rPr sz="4250" spc="15" dirty="0" smtClean="0"/>
              <a:t>T</a:t>
            </a:r>
            <a:r>
              <a:rPr sz="4250" spc="-10" dirty="0" smtClean="0"/>
              <a:t>E</a:t>
            </a:r>
            <a:r>
              <a:rPr sz="4250" spc="-20" dirty="0" smtClean="0"/>
              <a:t>ME</a:t>
            </a:r>
            <a:r>
              <a:rPr sz="4250" spc="10" dirty="0" smtClean="0"/>
              <a:t>N</a:t>
            </a:r>
            <a:r>
              <a:rPr lang="en-IN" sz="4250" spc="10" dirty="0" smtClean="0"/>
              <a:t>T</a:t>
            </a:r>
            <a:br>
              <a:rPr lang="en-IN" sz="4250" spc="10" dirty="0" smtClean="0"/>
            </a:br>
            <a:r>
              <a:rPr lang="en-IN" sz="1200" spc="10" dirty="0"/>
              <a:t/>
            </a:r>
            <a:br>
              <a:rPr lang="en-IN" sz="1200" spc="10" dirty="0"/>
            </a:br>
            <a:r>
              <a:rPr lang="en-IN" sz="2000" b="0" spc="10" dirty="0" smtClean="0"/>
              <a:t>Purpose of this project is to analyse employee data by examining how business unit, gender, employee type to find out the performance level impact within organisation. For the purpose of tracking the performance, then we can able to focus on growth.</a:t>
            </a:r>
            <a:endParaRPr b="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739775" y="829627"/>
            <a:ext cx="5661025" cy="264046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smtClean="0"/>
              <a:t>OVERVIEW</a:t>
            </a:r>
            <a:r>
              <a:rPr lang="en-IN" sz="4250" spc="-20" dirty="0" smtClean="0"/>
              <a:t/>
            </a:r>
            <a:br>
              <a:rPr lang="en-IN" sz="4250" spc="-20" dirty="0" smtClean="0"/>
            </a:br>
            <a:r>
              <a:rPr lang="en-IN" sz="2000" spc="-20" dirty="0" smtClean="0"/>
              <a:t/>
            </a:r>
            <a:br>
              <a:rPr lang="en-IN" sz="2000" spc="-20" dirty="0" smtClean="0"/>
            </a:br>
            <a:r>
              <a:rPr lang="en-IN" sz="1800" b="0" spc="-20" dirty="0" smtClean="0"/>
              <a:t>Employee performance analysis is the analysing the performance of the employee by considering various factors like business unit, gender, performance score, rating, achievements in order to identify the trends and patterns of different types of employee like very high, high, medium, low.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5" name="object 5"/>
          <p:cNvSpPr txBox="1">
            <a:spLocks noGrp="1"/>
          </p:cNvSpPr>
          <p:nvPr>
            <p:ph type="title"/>
          </p:nvPr>
        </p:nvSpPr>
        <p:spPr>
          <a:xfrm>
            <a:off x="699452" y="891793"/>
            <a:ext cx="5014595" cy="1278555"/>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r>
              <a:rPr sz="3200" spc="5" dirty="0" smtClean="0"/>
              <a:t>?</a:t>
            </a:r>
            <a:r>
              <a:rPr lang="en-IN" sz="3200" spc="5" dirty="0"/>
              <a:t/>
            </a:r>
            <a:br>
              <a:rPr lang="en-IN" sz="3200" spc="5" dirty="0"/>
            </a:br>
            <a:r>
              <a:rPr lang="en-IN" sz="1800" spc="5" dirty="0" smtClean="0"/>
              <a:t/>
            </a:r>
            <a:br>
              <a:rPr lang="en-IN" sz="1800" spc="5" dirty="0" smtClean="0"/>
            </a:b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9" name="Picture 8"/>
          <p:cNvPicPr>
            <a:picLocks noChangeAspect="1"/>
          </p:cNvPicPr>
          <p:nvPr/>
        </p:nvPicPr>
        <p:blipFill rotWithShape="1">
          <a:blip r:embed="rId3" cstate="print">
            <a:extLst>
              <a:ext uri="{28A0092B-C50C-407E-A947-70E740481C1C}">
                <a14:useLocalDpi xmlns:a14="http://schemas.microsoft.com/office/drawing/2010/main" val="0"/>
              </a:ext>
            </a:extLst>
          </a:blip>
          <a:srcRect b="7895"/>
          <a:stretch/>
        </p:blipFill>
        <p:spPr>
          <a:xfrm>
            <a:off x="583513" y="1690288"/>
            <a:ext cx="2688873" cy="2667000"/>
          </a:xfrm>
          <a:prstGeom prst="rect">
            <a:avLst/>
          </a:prstGeom>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09203" y="1792521"/>
            <a:ext cx="2462997" cy="2589151"/>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14414" y="1828800"/>
            <a:ext cx="2667537" cy="2438400"/>
          </a:xfrm>
          <a:prstGeom prst="rect">
            <a:avLst/>
          </a:prstGeom>
        </p:spPr>
      </p:pic>
      <p:sp>
        <p:nvSpPr>
          <p:cNvPr id="13" name="TextBox 12"/>
          <p:cNvSpPr txBox="1"/>
          <p:nvPr/>
        </p:nvSpPr>
        <p:spPr>
          <a:xfrm>
            <a:off x="1046886" y="4807544"/>
            <a:ext cx="1762125" cy="523220"/>
          </a:xfrm>
          <a:prstGeom prst="rect">
            <a:avLst/>
          </a:prstGeom>
          <a:noFill/>
        </p:spPr>
        <p:txBody>
          <a:bodyPr wrap="square" rtlCol="0">
            <a:spAutoFit/>
          </a:bodyPr>
          <a:lstStyle/>
          <a:p>
            <a:endParaRPr lang="en-IN" sz="2800" b="1" dirty="0"/>
          </a:p>
        </p:txBody>
      </p:sp>
      <p:sp>
        <p:nvSpPr>
          <p:cNvPr id="15" name="TextBox 14"/>
          <p:cNvSpPr txBox="1"/>
          <p:nvPr/>
        </p:nvSpPr>
        <p:spPr>
          <a:xfrm>
            <a:off x="1293211" y="4688753"/>
            <a:ext cx="1762125" cy="369332"/>
          </a:xfrm>
          <a:prstGeom prst="rect">
            <a:avLst/>
          </a:prstGeom>
          <a:noFill/>
        </p:spPr>
        <p:txBody>
          <a:bodyPr wrap="square" rtlCol="0">
            <a:spAutoFit/>
          </a:bodyPr>
          <a:lstStyle/>
          <a:p>
            <a:r>
              <a:rPr lang="en-IN" b="1" dirty="0" smtClean="0"/>
              <a:t>EMPLOYEES</a:t>
            </a:r>
            <a:endParaRPr lang="en-IN" b="1" dirty="0"/>
          </a:p>
        </p:txBody>
      </p:sp>
      <p:sp>
        <p:nvSpPr>
          <p:cNvPr id="16" name="TextBox 15"/>
          <p:cNvSpPr txBox="1"/>
          <p:nvPr/>
        </p:nvSpPr>
        <p:spPr>
          <a:xfrm>
            <a:off x="4410075" y="4699822"/>
            <a:ext cx="1762125" cy="369332"/>
          </a:xfrm>
          <a:prstGeom prst="rect">
            <a:avLst/>
          </a:prstGeom>
          <a:noFill/>
        </p:spPr>
        <p:txBody>
          <a:bodyPr wrap="square" rtlCol="0">
            <a:spAutoFit/>
          </a:bodyPr>
          <a:lstStyle/>
          <a:p>
            <a:r>
              <a:rPr lang="en-IN" b="1" dirty="0" smtClean="0"/>
              <a:t>MANAGER</a:t>
            </a:r>
            <a:endParaRPr lang="en-IN" b="1" dirty="0"/>
          </a:p>
        </p:txBody>
      </p:sp>
      <p:sp>
        <p:nvSpPr>
          <p:cNvPr id="17" name="TextBox 16"/>
          <p:cNvSpPr txBox="1"/>
          <p:nvPr/>
        </p:nvSpPr>
        <p:spPr>
          <a:xfrm>
            <a:off x="7315200" y="4699822"/>
            <a:ext cx="1762125" cy="369332"/>
          </a:xfrm>
          <a:prstGeom prst="rect">
            <a:avLst/>
          </a:prstGeom>
          <a:noFill/>
        </p:spPr>
        <p:txBody>
          <a:bodyPr wrap="square" rtlCol="0">
            <a:spAutoFit/>
          </a:bodyPr>
          <a:lstStyle/>
          <a:p>
            <a:r>
              <a:rPr lang="en-IN" b="1" dirty="0" smtClean="0"/>
              <a:t>EMPLOYER</a:t>
            </a:r>
            <a:endParaRPr lang="en-IN" b="1"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6" name="object 6"/>
          <p:cNvSpPr txBox="1">
            <a:spLocks noGrp="1"/>
          </p:cNvSpPr>
          <p:nvPr>
            <p:ph type="title"/>
          </p:nvPr>
        </p:nvSpPr>
        <p:spPr>
          <a:xfrm>
            <a:off x="558165" y="857885"/>
            <a:ext cx="9763125" cy="1121461"/>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smtClean="0"/>
              <a:t>P</a:t>
            </a:r>
            <a:r>
              <a:rPr sz="3600" spc="-30" dirty="0" smtClean="0"/>
              <a:t>R</a:t>
            </a:r>
            <a:r>
              <a:rPr sz="3600" spc="10" dirty="0" smtClean="0"/>
              <a:t>O</a:t>
            </a:r>
            <a:r>
              <a:rPr sz="3600" spc="-15" dirty="0" smtClean="0"/>
              <a:t>P</a:t>
            </a:r>
            <a:r>
              <a:rPr sz="3600" spc="10" dirty="0" smtClean="0"/>
              <a:t>O</a:t>
            </a:r>
            <a:r>
              <a:rPr sz="3600" spc="25" dirty="0" smtClean="0"/>
              <a:t>S</a:t>
            </a:r>
            <a:r>
              <a:rPr sz="3600" spc="-30" dirty="0" smtClean="0"/>
              <a:t>I</a:t>
            </a:r>
            <a:r>
              <a:rPr sz="3600" spc="-35" dirty="0" smtClean="0"/>
              <a:t>T</a:t>
            </a:r>
            <a:r>
              <a:rPr sz="3600" spc="-30" dirty="0" smtClean="0"/>
              <a:t>I</a:t>
            </a:r>
            <a:r>
              <a:rPr sz="3600" spc="10" dirty="0" smtClean="0"/>
              <a:t>O</a:t>
            </a:r>
            <a:r>
              <a:rPr sz="3600" dirty="0" smtClean="0"/>
              <a:t>N</a:t>
            </a:r>
            <a:r>
              <a:rPr lang="en-IN" sz="3600" dirty="0" smtClean="0"/>
              <a:t/>
            </a:r>
            <a:br>
              <a:rPr lang="en-IN" sz="3600" dirty="0" smtClean="0"/>
            </a:b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1" name="TextBox 10"/>
          <p:cNvSpPr txBox="1"/>
          <p:nvPr/>
        </p:nvSpPr>
        <p:spPr>
          <a:xfrm>
            <a:off x="3200400" y="2895600"/>
            <a:ext cx="5257800" cy="1477328"/>
          </a:xfrm>
          <a:prstGeom prst="rect">
            <a:avLst/>
          </a:prstGeom>
          <a:noFill/>
        </p:spPr>
        <p:txBody>
          <a:bodyPr wrap="square" rtlCol="0">
            <a:spAutoFit/>
          </a:bodyPr>
          <a:lstStyle/>
          <a:p>
            <a:pPr marL="285750" indent="-285750">
              <a:buFont typeface="Wingdings" panose="05000000000000000000" pitchFamily="2" charset="2"/>
              <a:buChar char="v"/>
            </a:pPr>
            <a:r>
              <a:rPr lang="en-IN" b="1" dirty="0" smtClean="0"/>
              <a:t>Conditional formatting </a:t>
            </a:r>
            <a:r>
              <a:rPr lang="en-IN" dirty="0" smtClean="0"/>
              <a:t>– missing</a:t>
            </a:r>
          </a:p>
          <a:p>
            <a:pPr marL="285750" indent="-285750">
              <a:buFont typeface="Wingdings" panose="05000000000000000000" pitchFamily="2" charset="2"/>
              <a:buChar char="v"/>
            </a:pPr>
            <a:r>
              <a:rPr lang="en-IN" b="1" dirty="0" smtClean="0"/>
              <a:t>Filter</a:t>
            </a:r>
            <a:r>
              <a:rPr lang="en-IN" dirty="0" smtClean="0"/>
              <a:t> – remove values</a:t>
            </a:r>
          </a:p>
          <a:p>
            <a:pPr marL="285750" indent="-285750">
              <a:buFont typeface="Wingdings" panose="05000000000000000000" pitchFamily="2" charset="2"/>
              <a:buChar char="v"/>
            </a:pPr>
            <a:r>
              <a:rPr lang="en-IN" b="1" dirty="0" smtClean="0"/>
              <a:t>Formula</a:t>
            </a:r>
            <a:r>
              <a:rPr lang="en-IN" dirty="0" smtClean="0"/>
              <a:t> – performance</a:t>
            </a:r>
          </a:p>
          <a:p>
            <a:pPr marL="285750" indent="-285750">
              <a:buFont typeface="Wingdings" panose="05000000000000000000" pitchFamily="2" charset="2"/>
              <a:buChar char="v"/>
            </a:pPr>
            <a:r>
              <a:rPr lang="en-IN" b="1" dirty="0" smtClean="0"/>
              <a:t>Pivot table </a:t>
            </a:r>
            <a:r>
              <a:rPr lang="en-IN" dirty="0" smtClean="0"/>
              <a:t>– summary of employee performance</a:t>
            </a:r>
          </a:p>
          <a:p>
            <a:pPr marL="285750" indent="-285750">
              <a:buFont typeface="Wingdings" panose="05000000000000000000" pitchFamily="2" charset="2"/>
              <a:buChar char="v"/>
            </a:pPr>
            <a:r>
              <a:rPr lang="en-IN" b="1" dirty="0" smtClean="0"/>
              <a:t>Bar diagram </a:t>
            </a:r>
            <a:r>
              <a:rPr lang="en-IN" dirty="0" smtClean="0"/>
              <a:t>– data visualization</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p:cNvSpPr txBox="1"/>
          <p:nvPr/>
        </p:nvSpPr>
        <p:spPr>
          <a:xfrm rot="10800000" flipH="1" flipV="1">
            <a:off x="755332" y="1295400"/>
            <a:ext cx="6636068" cy="4524315"/>
          </a:xfrm>
          <a:prstGeom prst="rect">
            <a:avLst/>
          </a:prstGeom>
          <a:noFill/>
        </p:spPr>
        <p:txBody>
          <a:bodyPr wrap="square" rtlCol="0">
            <a:spAutoFit/>
          </a:bodyPr>
          <a:lstStyle/>
          <a:p>
            <a:pPr marL="285750" indent="-285750">
              <a:buFont typeface="Wingdings" panose="05000000000000000000" pitchFamily="2" charset="2"/>
              <a:buChar char="Ø"/>
            </a:pPr>
            <a:r>
              <a:rPr lang="en-IN" dirty="0" smtClean="0"/>
              <a:t>Employee ID</a:t>
            </a:r>
          </a:p>
          <a:p>
            <a:pPr marL="285750" indent="-285750">
              <a:buFont typeface="Wingdings" panose="05000000000000000000" pitchFamily="2" charset="2"/>
              <a:buChar char="Ø"/>
            </a:pPr>
            <a:r>
              <a:rPr lang="en-IN" dirty="0" smtClean="0"/>
              <a:t>First Name</a:t>
            </a:r>
          </a:p>
          <a:p>
            <a:pPr marL="285750" indent="-285750">
              <a:buFont typeface="Wingdings" panose="05000000000000000000" pitchFamily="2" charset="2"/>
              <a:buChar char="Ø"/>
            </a:pPr>
            <a:r>
              <a:rPr lang="en-IN" dirty="0" smtClean="0"/>
              <a:t>Last Name</a:t>
            </a:r>
          </a:p>
          <a:p>
            <a:pPr marL="285750" indent="-285750">
              <a:buFont typeface="Wingdings" panose="05000000000000000000" pitchFamily="2" charset="2"/>
              <a:buChar char="Ø"/>
            </a:pPr>
            <a:r>
              <a:rPr lang="en-IN" dirty="0" smtClean="0"/>
              <a:t>Start date</a:t>
            </a:r>
          </a:p>
          <a:p>
            <a:pPr marL="285750" indent="-285750">
              <a:buFont typeface="Wingdings" panose="05000000000000000000" pitchFamily="2" charset="2"/>
              <a:buChar char="Ø"/>
            </a:pPr>
            <a:r>
              <a:rPr lang="en-IN" dirty="0" smtClean="0"/>
              <a:t>Exit date</a:t>
            </a:r>
          </a:p>
          <a:p>
            <a:pPr marL="285750" indent="-285750">
              <a:buFont typeface="Wingdings" panose="05000000000000000000" pitchFamily="2" charset="2"/>
              <a:buChar char="Ø"/>
            </a:pPr>
            <a:r>
              <a:rPr lang="en-IN" dirty="0" smtClean="0"/>
              <a:t>Title</a:t>
            </a:r>
          </a:p>
          <a:p>
            <a:pPr marL="285750" indent="-285750">
              <a:buFont typeface="Wingdings" panose="05000000000000000000" pitchFamily="2" charset="2"/>
              <a:buChar char="Ø"/>
            </a:pPr>
            <a:r>
              <a:rPr lang="en-IN" dirty="0" smtClean="0"/>
              <a:t>Supervisor</a:t>
            </a:r>
          </a:p>
          <a:p>
            <a:pPr marL="285750" indent="-285750">
              <a:buFont typeface="Wingdings" panose="05000000000000000000" pitchFamily="2" charset="2"/>
              <a:buChar char="Ø"/>
            </a:pPr>
            <a:r>
              <a:rPr lang="en-IN" dirty="0" smtClean="0"/>
              <a:t>AD Email</a:t>
            </a:r>
          </a:p>
          <a:p>
            <a:pPr marL="285750" indent="-285750">
              <a:buFont typeface="Wingdings" panose="05000000000000000000" pitchFamily="2" charset="2"/>
              <a:buChar char="Ø"/>
            </a:pPr>
            <a:r>
              <a:rPr lang="en-IN" dirty="0" smtClean="0"/>
              <a:t>Business unit</a:t>
            </a:r>
          </a:p>
          <a:p>
            <a:pPr marL="285750" indent="-285750">
              <a:buFont typeface="Wingdings" panose="05000000000000000000" pitchFamily="2" charset="2"/>
              <a:buChar char="Ø"/>
            </a:pPr>
            <a:r>
              <a:rPr lang="en-IN" dirty="0" smtClean="0"/>
              <a:t>Employees status</a:t>
            </a:r>
          </a:p>
          <a:p>
            <a:pPr marL="285750" indent="-285750">
              <a:buFont typeface="Wingdings" panose="05000000000000000000" pitchFamily="2" charset="2"/>
              <a:buChar char="Ø"/>
            </a:pPr>
            <a:r>
              <a:rPr lang="en-IN" dirty="0" smtClean="0"/>
              <a:t>Employees type</a:t>
            </a:r>
          </a:p>
          <a:p>
            <a:pPr marL="285750" indent="-285750">
              <a:buFont typeface="Wingdings" panose="05000000000000000000" pitchFamily="2" charset="2"/>
              <a:buChar char="Ø"/>
            </a:pPr>
            <a:r>
              <a:rPr lang="en-IN" dirty="0" smtClean="0"/>
              <a:t>Pay zone</a:t>
            </a:r>
          </a:p>
          <a:p>
            <a:pPr marL="285750" indent="-285750">
              <a:buFont typeface="Wingdings" panose="05000000000000000000" pitchFamily="2" charset="2"/>
              <a:buChar char="Ø"/>
            </a:pPr>
            <a:r>
              <a:rPr lang="en-IN" dirty="0" smtClean="0"/>
              <a:t>Job function</a:t>
            </a:r>
          </a:p>
          <a:p>
            <a:pPr marL="285750" indent="-285750">
              <a:buFont typeface="Wingdings" panose="05000000000000000000" pitchFamily="2" charset="2"/>
              <a:buChar char="Ø"/>
            </a:pPr>
            <a:r>
              <a:rPr lang="en-IN" dirty="0" smtClean="0"/>
              <a:t>Gender code</a:t>
            </a:r>
          </a:p>
          <a:p>
            <a:pPr marL="285750" indent="-285750">
              <a:buFont typeface="Wingdings" panose="05000000000000000000" pitchFamily="2" charset="2"/>
              <a:buChar char="Ø"/>
            </a:pPr>
            <a:r>
              <a:rPr lang="en-IN" dirty="0" smtClean="0"/>
              <a:t>Performance level</a:t>
            </a:r>
          </a:p>
          <a:p>
            <a:pPr marL="285750" indent="-285750">
              <a:buFont typeface="Wingdings" panose="05000000000000000000" pitchFamily="2" charset="2"/>
              <a:buChar char="Ø"/>
            </a:pP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dirty="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819532" y="1876450"/>
            <a:ext cx="8534018" cy="1138773"/>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r>
              <a:rPr lang="en-IN" sz="2000" dirty="0" smtClean="0">
                <a:latin typeface="Times New Roman" panose="02020603050405020304" pitchFamily="18" charset="0"/>
                <a:cs typeface="Times New Roman" panose="02020603050405020304" pitchFamily="18" charset="0"/>
              </a:rPr>
              <a:t>PERFORMANCE LEVEL </a:t>
            </a:r>
            <a:r>
              <a:rPr lang="en-IN" sz="2000" b="1" dirty="0" smtClean="0">
                <a:solidFill>
                  <a:schemeClr val="tx2">
                    <a:lumMod val="75000"/>
                  </a:schemeClr>
                </a:solidFill>
                <a:latin typeface="Times New Roman" panose="02020603050405020304" pitchFamily="18" charset="0"/>
                <a:cs typeface="Times New Roman" panose="02020603050405020304" pitchFamily="18" charset="0"/>
              </a:rPr>
              <a:t>= </a:t>
            </a:r>
            <a:r>
              <a:rPr lang="en-US" sz="2000" b="1" dirty="0" smtClean="0">
                <a:solidFill>
                  <a:schemeClr val="tx2">
                    <a:lumMod val="75000"/>
                  </a:schemeClr>
                </a:solidFill>
                <a:latin typeface="Times New Roman" panose="02020603050405020304" pitchFamily="18" charset="0"/>
                <a:cs typeface="Times New Roman" panose="02020603050405020304" pitchFamily="18" charset="0"/>
              </a:rPr>
              <a:t>IF(Z8</a:t>
            </a:r>
            <a:r>
              <a:rPr lang="en-US" sz="2000" b="1" dirty="0">
                <a:solidFill>
                  <a:schemeClr val="tx2">
                    <a:lumMod val="75000"/>
                  </a:schemeClr>
                </a:solidFill>
                <a:latin typeface="Times New Roman" panose="02020603050405020304" pitchFamily="18" charset="0"/>
                <a:cs typeface="Times New Roman" panose="02020603050405020304" pitchFamily="18" charset="0"/>
              </a:rPr>
              <a:t>&gt;=5,"VERY HIGH",IF(Z8&gt;=4,"HIGH",IF(Z8&gt;=3,"MED",IF(Z8&lt;=2,"LOW"))))</a:t>
            </a:r>
            <a:endParaRPr lang="en-IN" sz="2000" b="1" dirty="0">
              <a:solidFill>
                <a:schemeClr val="tx2">
                  <a:lumMod val="75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357</TotalTime>
  <Words>441</Words>
  <Application>Microsoft Office PowerPoint</Application>
  <PresentationFormat>Widescreen</PresentationFormat>
  <Paragraphs>153</Paragraphs>
  <Slides>13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Roboto</vt:lpstr>
      <vt:lpstr>Arial</vt:lpstr>
      <vt:lpstr>Calibri</vt:lpstr>
      <vt:lpstr>Times New Roman</vt:lpstr>
      <vt:lpstr>Trebuchet MS</vt:lpstr>
      <vt:lpstr>Wingdings</vt:lpstr>
      <vt:lpstr>Office Theme</vt:lpstr>
      <vt:lpstr>Employee Data Analysis using Excel  </vt:lpstr>
      <vt:lpstr>PROJECT TITLE</vt:lpstr>
      <vt:lpstr>AGENDA</vt:lpstr>
      <vt:lpstr>PROBLEM STATEMENT  Purpose of this project is to analyse employee data by examining how business unit, gender, employee type to find out the performance level impact within organisation. For the purpose of tracking the performance, then we can able to focus on growth.</vt:lpstr>
      <vt:lpstr>PROJECT OVERVIEW  Employee performance analysis is the analysing the performance of the employee by considering various factors like business unit, gender, performance score, rating, achievements in order to identify the trends and patterns of different types of employee like very high, high, medium, low.</vt:lpstr>
      <vt:lpstr>WHO ARE THE END USERS?  </vt:lpstr>
      <vt:lpstr>OUR SOLUTION AND ITS VALUE PROPOSITION </vt:lpstr>
      <vt:lpstr>Dataset Description</vt:lpstr>
      <vt:lpstr>THE "WOW" IN OUR SOLUTION</vt:lpstr>
      <vt:lpstr>PowerPoint Presentation</vt:lpstr>
      <vt:lpstr>RESULTS</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 New</cp:lastModifiedBy>
  <cp:revision>35</cp:revision>
  <dcterms:created xsi:type="dcterms:W3CDTF">2024-03-29T15:07:22Z</dcterms:created>
  <dcterms:modified xsi:type="dcterms:W3CDTF">2024-08-30T09:48:51Z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