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EAE8FF-6B0D-4284-ADE0-FADFE1280A6C}"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8CF59-5A3D-4F9B-A047-D885C63D82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EAE8FF-6B0D-4284-ADE0-FADFE1280A6C}"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8CF59-5A3D-4F9B-A047-D885C63D82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EAE8FF-6B0D-4284-ADE0-FADFE1280A6C}"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8CF59-5A3D-4F9B-A047-D885C63D82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EAE8FF-6B0D-4284-ADE0-FADFE1280A6C}"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8CF59-5A3D-4F9B-A047-D885C63D82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EAE8FF-6B0D-4284-ADE0-FADFE1280A6C}"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8CF59-5A3D-4F9B-A047-D885C63D82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EAE8FF-6B0D-4284-ADE0-FADFE1280A6C}" type="datetimeFigureOut">
              <a:rPr lang="en-US" smtClean="0"/>
              <a:pPr/>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8CF59-5A3D-4F9B-A047-D885C63D82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EAE8FF-6B0D-4284-ADE0-FADFE1280A6C}" type="datetimeFigureOut">
              <a:rPr lang="en-US" smtClean="0"/>
              <a:pPr/>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E8CF59-5A3D-4F9B-A047-D885C63D82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EAE8FF-6B0D-4284-ADE0-FADFE1280A6C}" type="datetimeFigureOut">
              <a:rPr lang="en-US" smtClean="0"/>
              <a:pPr/>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E8CF59-5A3D-4F9B-A047-D885C63D82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AE8FF-6B0D-4284-ADE0-FADFE1280A6C}" type="datetimeFigureOut">
              <a:rPr lang="en-US" smtClean="0"/>
              <a:pPr/>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E8CF59-5A3D-4F9B-A047-D885C63D82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EAE8FF-6B0D-4284-ADE0-FADFE1280A6C}" type="datetimeFigureOut">
              <a:rPr lang="en-US" smtClean="0"/>
              <a:pPr/>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8CF59-5A3D-4F9B-A047-D885C63D82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EAE8FF-6B0D-4284-ADE0-FADFE1280A6C}" type="datetimeFigureOut">
              <a:rPr lang="en-US" smtClean="0"/>
              <a:pPr/>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8CF59-5A3D-4F9B-A047-D885C63D82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AE8FF-6B0D-4284-ADE0-FADFE1280A6C}" type="datetimeFigureOut">
              <a:rPr lang="en-US" smtClean="0"/>
              <a:pPr/>
              <a:t>5/16/2023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8CF59-5A3D-4F9B-A047-D885C63D82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28601"/>
            <a:ext cx="4191000" cy="1066800"/>
          </a:xfrm>
        </p:spPr>
        <p:txBody>
          <a:bodyPr>
            <a:normAutofit fontScale="90000"/>
          </a:bodyPr>
          <a:lstStyle/>
          <a:p>
            <a:r>
              <a:rPr lang="en-IN" altLang="en-US" sz="3600" dirty="0" smtClean="0">
                <a:solidFill>
                  <a:srgbClr val="002060"/>
                </a:solidFill>
              </a:rPr>
              <a:t>TOURISM MANAGEMENT SYSTEM</a:t>
            </a:r>
            <a:r>
              <a:rPr lang="en-IN" altLang="en-US" dirty="0" smtClean="0">
                <a:solidFill>
                  <a:srgbClr val="002060"/>
                </a:solidFill>
              </a:rPr>
              <a:t/>
            </a:r>
            <a:br>
              <a:rPr lang="en-IN" altLang="en-US" dirty="0" smtClean="0">
                <a:solidFill>
                  <a:srgbClr val="002060"/>
                </a:solidFill>
              </a:rPr>
            </a:br>
            <a:endParaRPr lang="en-IN" altLang="en-US" dirty="0">
              <a:solidFill>
                <a:srgbClr val="002060"/>
              </a:solidFill>
            </a:endParaRPr>
          </a:p>
        </p:txBody>
      </p:sp>
      <p:sp>
        <p:nvSpPr>
          <p:cNvPr id="3" name="Subtitle 2"/>
          <p:cNvSpPr>
            <a:spLocks noGrp="1"/>
          </p:cNvSpPr>
          <p:nvPr>
            <p:ph type="subTitle" idx="1"/>
          </p:nvPr>
        </p:nvSpPr>
        <p:spPr>
          <a:xfrm>
            <a:off x="1371600" y="1376362"/>
            <a:ext cx="6400800" cy="2205038"/>
          </a:xfrm>
        </p:spPr>
        <p:txBody>
          <a:bodyPr>
            <a:normAutofit/>
          </a:bodyPr>
          <a:lstStyle/>
          <a:p>
            <a:endParaRPr lang="en-US" sz="16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Presented By</a:t>
            </a:r>
          </a:p>
          <a:p>
            <a:endParaRPr lang="en-US" sz="1600" dirty="0">
              <a:solidFill>
                <a:schemeClr val="tx1"/>
              </a:solidFill>
              <a:latin typeface="Times New Roman" panose="02020603050405020304" pitchFamily="18" charset="0"/>
              <a:cs typeface="Times New Roman" panose="02020603050405020304" pitchFamily="18" charset="0"/>
            </a:endParaRPr>
          </a:p>
          <a:p>
            <a:r>
              <a:rPr lang="en-IN" altLang="en-US" sz="2400" dirty="0" smtClean="0">
                <a:solidFill>
                  <a:schemeClr val="tx1"/>
                </a:solidFill>
                <a:latin typeface="Times New Roman" panose="02020603050405020304" pitchFamily="18" charset="0"/>
                <a:cs typeface="Times New Roman" panose="02020603050405020304" pitchFamily="18" charset="0"/>
              </a:rPr>
              <a:t>HARINI SHREE.R       </a:t>
            </a:r>
            <a:r>
              <a:rPr lang="en-IN" altLang="en-US" sz="2400" dirty="0">
                <a:solidFill>
                  <a:schemeClr val="tx1"/>
                </a:solidFill>
                <a:latin typeface="Times New Roman" panose="02020603050405020304" pitchFamily="18" charset="0"/>
                <a:cs typeface="Times New Roman" panose="02020603050405020304" pitchFamily="18" charset="0"/>
              </a:rPr>
              <a:t>(</a:t>
            </a:r>
            <a:r>
              <a:rPr lang="en-IN" altLang="en-US" sz="2400" dirty="0" smtClean="0">
                <a:solidFill>
                  <a:schemeClr val="tx1"/>
                </a:solidFill>
                <a:latin typeface="Times New Roman" panose="02020603050405020304" pitchFamily="18" charset="0"/>
                <a:cs typeface="Times New Roman" panose="02020603050405020304" pitchFamily="18" charset="0"/>
              </a:rPr>
              <a:t>310120205019)</a:t>
            </a:r>
          </a:p>
          <a:p>
            <a:r>
              <a:rPr lang="en-IN" altLang="en-US" sz="2400" dirty="0" smtClean="0">
                <a:solidFill>
                  <a:schemeClr val="tx1"/>
                </a:solidFill>
                <a:latin typeface="Times New Roman" panose="02020603050405020304" pitchFamily="18" charset="0"/>
                <a:cs typeface="Times New Roman" panose="02020603050405020304" pitchFamily="18" charset="0"/>
              </a:rPr>
              <a:t>BRIGHTLIN </a:t>
            </a:r>
            <a:r>
              <a:rPr lang="en-IN" altLang="en-US" sz="2400" dirty="0" smtClean="0">
                <a:solidFill>
                  <a:schemeClr val="tx1"/>
                </a:solidFill>
                <a:latin typeface="Times New Roman" panose="02020603050405020304" pitchFamily="18" charset="0"/>
                <a:cs typeface="Times New Roman" panose="02020603050405020304" pitchFamily="18" charset="0"/>
              </a:rPr>
              <a:t>ANGEL.S   </a:t>
            </a:r>
            <a:r>
              <a:rPr lang="en-IN" altLang="en-US" sz="2400" dirty="0" smtClean="0">
                <a:solidFill>
                  <a:schemeClr val="tx1"/>
                </a:solidFill>
                <a:latin typeface="Times New Roman" panose="02020603050405020304" pitchFamily="18" charset="0"/>
                <a:cs typeface="Times New Roman" panose="02020603050405020304" pitchFamily="18" charset="0"/>
              </a:rPr>
              <a:t>(310120205008)</a:t>
            </a:r>
            <a:endParaRPr lang="en-IN" altLang="en-US" sz="2400" dirty="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52400"/>
            <a:ext cx="1223962" cy="1223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239000" y="152400"/>
            <a:ext cx="1676400" cy="1042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Subtitle 2"/>
          <p:cNvSpPr txBox="1"/>
          <p:nvPr/>
        </p:nvSpPr>
        <p:spPr>
          <a:xfrm>
            <a:off x="3848735" y="4829810"/>
            <a:ext cx="5518785" cy="2013585"/>
          </a:xfrm>
          <a:prstGeom prst="rect">
            <a:avLst/>
          </a:prstGeom>
        </p:spPr>
        <p:txBody>
          <a:bodyPr vert="horz" lIns="91440" tIns="45720" rIns="91440" bIns="45720" rtlCol="0">
            <a:normAutofit fontScale="67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4445" dirty="0">
                <a:solidFill>
                  <a:schemeClr val="tx1"/>
                </a:solidFill>
                <a:latin typeface="Times New Roman" panose="02020603050405020304" pitchFamily="18" charset="0"/>
                <a:cs typeface="Times New Roman" panose="02020603050405020304" pitchFamily="18" charset="0"/>
              </a:rPr>
              <a:t>Guided By</a:t>
            </a:r>
            <a:endParaRPr lang="en-US" sz="1600" dirty="0">
              <a:solidFill>
                <a:schemeClr val="tx1"/>
              </a:solidFill>
              <a:latin typeface="Times New Roman" panose="02020603050405020304" pitchFamily="18" charset="0"/>
              <a:cs typeface="Times New Roman" panose="02020603050405020304" pitchFamily="18" charset="0"/>
            </a:endParaRPr>
          </a:p>
          <a:p>
            <a:r>
              <a:rPr lang="en-IN" altLang="en-US" sz="4000" b="1" dirty="0" smtClean="0">
                <a:solidFill>
                  <a:schemeClr val="tx1"/>
                </a:solidFill>
                <a:latin typeface="Calibri" panose="020F0502020204030204" charset="0"/>
                <a:cs typeface="Calibri" panose="020F0502020204030204" charset="0"/>
                <a:sym typeface="+mn-ea"/>
              </a:rPr>
              <a:t>Ms. L. </a:t>
            </a:r>
            <a:r>
              <a:rPr lang="en-IN" altLang="en-US" sz="4000" b="1" dirty="0" err="1" smtClean="0">
                <a:solidFill>
                  <a:schemeClr val="tx1"/>
                </a:solidFill>
                <a:latin typeface="Calibri" panose="020F0502020204030204" charset="0"/>
                <a:cs typeface="Calibri" panose="020F0502020204030204" charset="0"/>
                <a:sym typeface="+mn-ea"/>
              </a:rPr>
              <a:t>Steffina</a:t>
            </a:r>
            <a:r>
              <a:rPr lang="en-IN" altLang="en-US" sz="4000" b="1" dirty="0" smtClean="0">
                <a:solidFill>
                  <a:schemeClr val="tx1"/>
                </a:solidFill>
                <a:latin typeface="Calibri" panose="020F0502020204030204" charset="0"/>
                <a:cs typeface="Calibri" panose="020F0502020204030204" charset="0"/>
                <a:sym typeface="+mn-ea"/>
              </a:rPr>
              <a:t> Morin, M.E.,</a:t>
            </a:r>
            <a:endParaRPr lang="en-IN" altLang="en-US" sz="4000" b="1" dirty="0">
              <a:solidFill>
                <a:schemeClr val="tx1"/>
              </a:solidFill>
              <a:latin typeface="Calibri" panose="020F0502020204030204" charset="0"/>
              <a:cs typeface="Calibri" panose="020F0502020204030204" charset="0"/>
            </a:endParaRPr>
          </a:p>
          <a:p>
            <a:r>
              <a:rPr lang="en-IN" altLang="en-US" sz="4000" dirty="0" err="1" smtClean="0">
                <a:solidFill>
                  <a:schemeClr val="tx1"/>
                </a:solidFill>
                <a:latin typeface="Calibri" panose="020F0502020204030204" charset="0"/>
                <a:cs typeface="Calibri" panose="020F0502020204030204" charset="0"/>
                <a:sym typeface="+mn-ea"/>
              </a:rPr>
              <a:t>Anand</a:t>
            </a:r>
            <a:r>
              <a:rPr lang="en-IN" altLang="en-US" sz="4000" dirty="0" smtClean="0">
                <a:solidFill>
                  <a:schemeClr val="tx1"/>
                </a:solidFill>
                <a:latin typeface="Calibri" panose="020F0502020204030204" charset="0"/>
                <a:cs typeface="Calibri" panose="020F0502020204030204" charset="0"/>
                <a:sym typeface="+mn-ea"/>
              </a:rPr>
              <a:t> </a:t>
            </a:r>
            <a:r>
              <a:rPr lang="en-IN" altLang="en-US" sz="4000" dirty="0">
                <a:solidFill>
                  <a:schemeClr val="tx1"/>
                </a:solidFill>
                <a:latin typeface="Calibri" panose="020F0502020204030204" charset="0"/>
                <a:cs typeface="Calibri" panose="020F0502020204030204" charset="0"/>
                <a:sym typeface="+mn-ea"/>
              </a:rPr>
              <a:t>Institute of  Higher Technology</a:t>
            </a:r>
            <a:endParaRPr lang="en-IN" altLang="en-US" sz="4000" dirty="0">
              <a:solidFill>
                <a:schemeClr val="tx1"/>
              </a:solidFill>
              <a:latin typeface="Calibri" panose="020F0502020204030204" charset="0"/>
              <a:cs typeface="Calibri" panose="020F0502020204030204" charset="0"/>
            </a:endParaRPr>
          </a:p>
          <a:p>
            <a:r>
              <a:rPr lang="en-IN" altLang="en-US" sz="4000" dirty="0">
                <a:solidFill>
                  <a:schemeClr val="tx1"/>
                </a:solidFill>
                <a:latin typeface="Calibri" panose="020F0502020204030204" charset="0"/>
                <a:cs typeface="Calibri" panose="020F0502020204030204" charset="0"/>
                <a:sym typeface="+mn-ea"/>
              </a:rPr>
              <a:t>    Kazhipattur,Chennai.</a:t>
            </a:r>
            <a:r>
              <a:rPr lang="en-IN" altLang="en-US" sz="4000" dirty="0">
                <a:solidFill>
                  <a:schemeClr val="tx1"/>
                </a:solidFill>
                <a:latin typeface="Times New Roman" panose="02020603050405020304" pitchFamily="18" charset="0"/>
                <a:cs typeface="Times New Roman" panose="02020603050405020304" pitchFamily="18" charset="0"/>
                <a:sym typeface="+mn-ea"/>
              </a:rPr>
              <a:t> </a:t>
            </a:r>
            <a:r>
              <a:rPr lang="en-US" sz="1600" dirty="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C00000"/>
                </a:solidFill>
              </a:rPr>
              <a:t>Domain of the Project</a:t>
            </a:r>
          </a:p>
        </p:txBody>
      </p:sp>
      <p:sp>
        <p:nvSpPr>
          <p:cNvPr id="3" name="Content Placeholder 2"/>
          <p:cNvSpPr>
            <a:spLocks noGrp="1"/>
          </p:cNvSpPr>
          <p:nvPr>
            <p:ph idx="1"/>
          </p:nvPr>
        </p:nvSpPr>
        <p:spPr>
          <a:xfrm>
            <a:off x="172085" y="1066800"/>
            <a:ext cx="8971915" cy="5270500"/>
          </a:xfrm>
        </p:spPr>
        <p:txBody>
          <a:bodyPr>
            <a:noAutofit/>
          </a:bodyPr>
          <a:lstStyle/>
          <a:p>
            <a:pPr>
              <a:buFont typeface="Wingdings" panose="05000000000000000000" charset="0"/>
              <a:buChar char="q"/>
            </a:pPr>
            <a:r>
              <a:rPr lang="en-US" sz="2400" dirty="0" smtClean="0"/>
              <a:t>tourism management system typically encompasses various aspects of the tourism industry, including the management and coordination of tourism-related activities, services, and resources</a:t>
            </a:r>
          </a:p>
          <a:p>
            <a:pPr>
              <a:buFont typeface="Wingdings" panose="05000000000000000000" charset="0"/>
              <a:buChar char="q"/>
            </a:pPr>
            <a:r>
              <a:rPr lang="en-US" sz="2400" dirty="0" smtClean="0"/>
              <a:t>This domain involves the management of tourist destinations, including information about attractions, accommodations, transportation, and local services. It focuses on organizing and promoting destinations to attract tourists.</a:t>
            </a:r>
          </a:p>
          <a:p>
            <a:pPr>
              <a:buFont typeface="Wingdings" panose="05000000000000000000" charset="0"/>
              <a:buChar char="q"/>
            </a:pPr>
            <a:r>
              <a:rPr lang="en-US" sz="2400" dirty="0" smtClean="0"/>
              <a:t>This domain focuses on creating customized travel itineraries based on user preferences and available resources. It may include suggestions for activities, attractions, and routes, considering factors like travel duration, budget, and traveler interests.</a:t>
            </a:r>
            <a:endParaRPr lang="en-US" sz="2400" dirty="0"/>
          </a:p>
          <a:p>
            <a:pPr>
              <a:buFont typeface="Wingdings" panose="05000000000000000000" charset="0"/>
              <a:buChar char="q"/>
            </a:pPr>
            <a:r>
              <a:rPr lang="en-US" sz="2400" dirty="0"/>
              <a:t> </a:t>
            </a:r>
            <a:r>
              <a:rPr lang="en-US" sz="2400" dirty="0" smtClean="0"/>
              <a:t>CRM in the context of tourism management involves managing interactions and relationships with customers. It includes features such as customer data management, feedback collection, personalized recommendations, and loyalty programs.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Problem Definition</a:t>
            </a:r>
          </a:p>
        </p:txBody>
      </p:sp>
      <p:sp>
        <p:nvSpPr>
          <p:cNvPr id="3" name="Content Placeholder 2"/>
          <p:cNvSpPr>
            <a:spLocks noGrp="1"/>
          </p:cNvSpPr>
          <p:nvPr>
            <p:ph idx="1"/>
          </p:nvPr>
        </p:nvSpPr>
        <p:spPr>
          <a:xfrm>
            <a:off x="64770" y="1219200"/>
            <a:ext cx="9079230" cy="5258435"/>
          </a:xfrm>
        </p:spPr>
        <p:txBody>
          <a:bodyPr>
            <a:normAutofit lnSpcReduction="10000"/>
          </a:bodyPr>
          <a:lstStyle/>
          <a:p>
            <a:pPr>
              <a:buFont typeface="Wingdings" panose="05000000000000000000" charset="0"/>
              <a:buChar char="v"/>
            </a:pPr>
            <a:r>
              <a:rPr lang="en-US" sz="2800" dirty="0" smtClean="0"/>
              <a:t>The tourism industry faces several challenges in effectively managing and coordinating tourism-related activities, services, and resources.</a:t>
            </a:r>
          </a:p>
          <a:p>
            <a:pPr>
              <a:buFont typeface="Wingdings" panose="05000000000000000000" charset="0"/>
              <a:buChar char="v"/>
            </a:pPr>
            <a:r>
              <a:rPr lang="en-US" sz="2800" dirty="0" smtClean="0"/>
              <a:t>These challenges include the lack of centralized information, inefficient reservation and booking processes, inadequate itinerary planning tools, limited customer relationship management, manual tour operations, data fragmentation, ineffective marketing strategies, and cumbersome administrative and operational tasks.</a:t>
            </a:r>
            <a:endParaRPr lang="en-IN" altLang="en-US" sz="2800" dirty="0"/>
          </a:p>
          <a:p>
            <a:pPr>
              <a:buFont typeface="Wingdings" panose="05000000000000000000" charset="0"/>
              <a:buChar char="v"/>
            </a:pPr>
            <a:r>
              <a:rPr lang="en-US" sz="2800" dirty="0" smtClean="0"/>
              <a:t>There is a need for a comprehensive tourism management system that addresses these challenges and provides a unified platform for efficient management of various aspects of the tourism industry.</a:t>
            </a:r>
            <a:endParaRPr lang="en-I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Objective of the project</a:t>
            </a:r>
          </a:p>
        </p:txBody>
      </p:sp>
      <p:sp>
        <p:nvSpPr>
          <p:cNvPr id="3" name="Content Placeholder 2"/>
          <p:cNvSpPr>
            <a:spLocks noGrp="1"/>
          </p:cNvSpPr>
          <p:nvPr>
            <p:ph idx="1"/>
          </p:nvPr>
        </p:nvSpPr>
        <p:spPr>
          <a:xfrm>
            <a:off x="0" y="1219200"/>
            <a:ext cx="9090660" cy="5229225"/>
          </a:xfrm>
        </p:spPr>
        <p:txBody>
          <a:bodyPr>
            <a:normAutofit fontScale="92500"/>
          </a:bodyPr>
          <a:lstStyle/>
          <a:p>
            <a:r>
              <a:rPr lang="en-US" sz="2800" dirty="0" smtClean="0"/>
              <a:t>Create a unified platform that consolidates information about tourist destinations, attractions, accommodations, transportation, and local services, providing a comprehensive resource for users.</a:t>
            </a:r>
            <a:endParaRPr lang="en-IN" altLang="en-US" sz="2800" dirty="0"/>
          </a:p>
          <a:p>
            <a:r>
              <a:rPr lang="en-US" sz="2800" dirty="0" smtClean="0"/>
              <a:t>Implement efficient reservation and booking functionalities that allow users to check availability, compare prices, and make secure and convenient reservations for accommodations, flights, transportation, tours, and other travel-related services.</a:t>
            </a:r>
          </a:p>
          <a:p>
            <a:r>
              <a:rPr lang="en-US" sz="2800" dirty="0" smtClean="0"/>
              <a:t>Develop functionalities to automate the planning, execution, and monitoring of tours, including managing tour guides, transportation, logistics, and ensuring smooth operations.</a:t>
            </a:r>
          </a:p>
          <a:p>
            <a:endParaRPr lang="en-IN"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Components/Tools Requirement</a:t>
            </a:r>
          </a:p>
        </p:txBody>
      </p:sp>
      <p:sp>
        <p:nvSpPr>
          <p:cNvPr id="3" name="Content Placeholder 2"/>
          <p:cNvSpPr>
            <a:spLocks noGrp="1"/>
          </p:cNvSpPr>
          <p:nvPr>
            <p:ph idx="1"/>
          </p:nvPr>
        </p:nvSpPr>
        <p:spPr>
          <a:xfrm>
            <a:off x="0" y="1449705"/>
            <a:ext cx="8686800" cy="4676775"/>
          </a:xfrm>
        </p:spPr>
        <p:txBody>
          <a:bodyPr>
            <a:normAutofit/>
          </a:bodyPr>
          <a:lstStyle/>
          <a:p>
            <a:pPr marL="0" indent="0">
              <a:buFont typeface="Arial" panose="020B0604020202020204" pitchFamily="34" charset="0"/>
              <a:buNone/>
            </a:pPr>
            <a:r>
              <a:rPr lang="en-US" altLang="en-IN" b="1" dirty="0">
                <a:solidFill>
                  <a:srgbClr val="1C1D20"/>
                </a:solidFill>
                <a:effectLst/>
                <a:sym typeface="+mn-ea"/>
              </a:rPr>
              <a:t>            </a:t>
            </a:r>
            <a:r>
              <a:rPr lang="en-IN" b="1" dirty="0">
                <a:solidFill>
                  <a:srgbClr val="1C1D20"/>
                </a:solidFill>
                <a:effectLst/>
                <a:sym typeface="+mn-ea"/>
              </a:rPr>
              <a:t>Hardware Requirements</a:t>
            </a:r>
          </a:p>
          <a:p>
            <a:pPr marL="0" indent="0">
              <a:buFont typeface="Arial" panose="020B0604020202020204" pitchFamily="34" charset="0"/>
              <a:buNone/>
            </a:pPr>
            <a:r>
              <a:rPr lang="en-US" sz="1600" b="1" dirty="0">
                <a:solidFill>
                  <a:srgbClr val="000000"/>
                </a:solidFill>
                <a:effectLst/>
                <a:sym typeface="+mn-ea"/>
              </a:rPr>
              <a:t>                                  RAM : </a:t>
            </a:r>
            <a:r>
              <a:rPr lang="en-US" sz="1600" b="1" dirty="0" smtClean="0">
                <a:solidFill>
                  <a:srgbClr val="000000"/>
                </a:solidFill>
                <a:effectLst/>
                <a:sym typeface="+mn-ea"/>
              </a:rPr>
              <a:t>2 </a:t>
            </a:r>
            <a:r>
              <a:rPr lang="en-US" sz="1600" b="1" dirty="0">
                <a:solidFill>
                  <a:srgbClr val="000000"/>
                </a:solidFill>
                <a:effectLst/>
                <a:sym typeface="+mn-ea"/>
              </a:rPr>
              <a:t>GB (minimum).</a:t>
            </a:r>
            <a:endParaRPr lang="en-US" sz="1600" dirty="0"/>
          </a:p>
          <a:p>
            <a:pPr marL="0" indent="0">
              <a:buNone/>
            </a:pPr>
            <a:r>
              <a:rPr lang="en-US" sz="1600" b="1" dirty="0">
                <a:solidFill>
                  <a:srgbClr val="000000"/>
                </a:solidFill>
                <a:effectLst/>
                <a:sym typeface="+mn-ea"/>
              </a:rPr>
              <a:t>                                  Storage : </a:t>
            </a:r>
            <a:r>
              <a:rPr lang="en-US" sz="1600" b="1" dirty="0" smtClean="0">
                <a:solidFill>
                  <a:srgbClr val="000000"/>
                </a:solidFill>
                <a:sym typeface="+mn-ea"/>
              </a:rPr>
              <a:t>1.5 GB (</a:t>
            </a:r>
            <a:r>
              <a:rPr lang="en-US" sz="1600" b="1" dirty="0">
                <a:solidFill>
                  <a:srgbClr val="000000"/>
                </a:solidFill>
                <a:effectLst/>
                <a:sym typeface="+mn-ea"/>
              </a:rPr>
              <a:t>minimum).</a:t>
            </a:r>
            <a:endParaRPr lang="en-US" sz="1600" dirty="0"/>
          </a:p>
          <a:p>
            <a:pPr marL="0" indent="0">
              <a:buFont typeface="Arial" panose="020B0604020202020204" pitchFamily="34" charset="0"/>
              <a:buNone/>
            </a:pPr>
            <a:r>
              <a:rPr lang="en-US" sz="1600" b="1" dirty="0">
                <a:solidFill>
                  <a:srgbClr val="000000"/>
                </a:solidFill>
                <a:effectLst/>
                <a:sym typeface="+mn-ea"/>
              </a:rPr>
              <a:t>                                  CPU : 2 GHz or faster.</a:t>
            </a:r>
            <a:endParaRPr lang="en-US" sz="1600" dirty="0"/>
          </a:p>
          <a:p>
            <a:pPr marL="0" indent="0">
              <a:buFont typeface="Arial" panose="020B0604020202020204" pitchFamily="34" charset="0"/>
              <a:buNone/>
            </a:pPr>
            <a:r>
              <a:rPr lang="en-US" sz="1600" b="1" dirty="0">
                <a:solidFill>
                  <a:srgbClr val="000000"/>
                </a:solidFill>
                <a:effectLst/>
                <a:sym typeface="+mn-ea"/>
              </a:rPr>
              <a:t>                                   Architecture : 32-bit or 64-bit.</a:t>
            </a:r>
            <a:endParaRPr lang="en-US" sz="1600" dirty="0"/>
          </a:p>
          <a:p>
            <a:endParaRPr lang="en-IN" sz="1600" dirty="0"/>
          </a:p>
          <a:p>
            <a:pPr marL="0" indent="0">
              <a:buNone/>
            </a:pPr>
            <a:r>
              <a:rPr lang="en-US" altLang="en-IN" b="1" dirty="0">
                <a:solidFill>
                  <a:srgbClr val="1C1D20"/>
                </a:solidFill>
                <a:effectLst/>
                <a:sym typeface="+mn-ea"/>
              </a:rPr>
              <a:t>       </a:t>
            </a:r>
            <a:r>
              <a:rPr lang="en-US" altLang="en-IN" sz="2800" b="1" dirty="0">
                <a:solidFill>
                  <a:srgbClr val="1C1D20"/>
                </a:solidFill>
                <a:effectLst/>
                <a:sym typeface="+mn-ea"/>
              </a:rPr>
              <a:t>    </a:t>
            </a:r>
            <a:r>
              <a:rPr lang="en-IN" b="1" dirty="0">
                <a:solidFill>
                  <a:srgbClr val="1C1D20"/>
                </a:solidFill>
                <a:effectLst/>
                <a:sym typeface="+mn-ea"/>
              </a:rPr>
              <a:t>Software Requirements</a:t>
            </a:r>
          </a:p>
          <a:p>
            <a:pPr marL="0" lvl="0" indent="0">
              <a:buNone/>
            </a:pPr>
            <a:r>
              <a:rPr lang="en-US" sz="1600" b="1" dirty="0" smtClean="0">
                <a:solidFill>
                  <a:srgbClr val="000000"/>
                </a:solidFill>
                <a:effectLst/>
                <a:sym typeface="+mn-ea"/>
              </a:rPr>
              <a:t>	</a:t>
            </a:r>
            <a:r>
              <a:rPr lang="en-US" sz="1600" b="1" dirty="0" smtClean="0">
                <a:solidFill>
                  <a:srgbClr val="000000"/>
                </a:solidFill>
                <a:sym typeface="+mn-ea"/>
              </a:rPr>
              <a:t>              Browser: Opera Mini, Google </a:t>
            </a:r>
            <a:r>
              <a:rPr lang="en-US" sz="1600" b="1" dirty="0" err="1" smtClean="0">
                <a:solidFill>
                  <a:srgbClr val="000000"/>
                </a:solidFill>
                <a:sym typeface="+mn-ea"/>
              </a:rPr>
              <a:t>Chrome,microsoft</a:t>
            </a:r>
            <a:r>
              <a:rPr lang="en-US" sz="1600" b="1" dirty="0" smtClean="0">
                <a:solidFill>
                  <a:srgbClr val="000000"/>
                </a:solidFill>
                <a:sym typeface="+mn-ea"/>
              </a:rPr>
              <a:t> edge.</a:t>
            </a:r>
          </a:p>
          <a:p>
            <a:pPr marL="0" indent="0">
              <a:buNone/>
            </a:pPr>
            <a:r>
              <a:rPr lang="en-US" sz="1600" b="1" dirty="0" smtClean="0">
                <a:solidFill>
                  <a:srgbClr val="000000"/>
                </a:solidFill>
                <a:sym typeface="+mn-ea"/>
              </a:rPr>
              <a:t>	              Software: WAMP/XAMP/LAMP/MAMP     is used to set </a:t>
            </a:r>
            <a:r>
              <a:rPr lang="en-US" sz="1600" b="1" dirty="0" err="1" smtClean="0">
                <a:solidFill>
                  <a:srgbClr val="000000"/>
                </a:solidFill>
                <a:sym typeface="+mn-ea"/>
              </a:rPr>
              <a:t>localserver</a:t>
            </a:r>
            <a:r>
              <a:rPr lang="en-US" sz="1600" b="1" dirty="0" smtClean="0">
                <a:solidFill>
                  <a:srgbClr val="000000"/>
                </a:solidFill>
                <a:sym typeface="+mn-ea"/>
              </a:rPr>
              <a:t>.</a:t>
            </a:r>
            <a:endParaRPr lang="en-US" sz="1600" b="1" dirty="0">
              <a:solidFill>
                <a:srgbClr val="000000"/>
              </a:solidFill>
              <a:effectLst/>
              <a:sym typeface="+mn-ea"/>
            </a:endParaRPr>
          </a:p>
          <a:p>
            <a:pPr marL="0" indent="0">
              <a:buNone/>
            </a:pPr>
            <a:r>
              <a:rPr lang="en-US" sz="1600" b="1" dirty="0">
                <a:solidFill>
                  <a:srgbClr val="000000"/>
                </a:solidFill>
                <a:effectLst/>
                <a:sym typeface="+mn-ea"/>
              </a:rPr>
              <a:t>                                 </a:t>
            </a:r>
            <a:r>
              <a:rPr lang="en-US" sz="1600" b="1" dirty="0" smtClean="0">
                <a:solidFill>
                  <a:srgbClr val="000000"/>
                </a:solidFill>
                <a:effectLst/>
                <a:sym typeface="+mn-ea"/>
              </a:rPr>
              <a:t>Operating </a:t>
            </a:r>
            <a:r>
              <a:rPr lang="en-US" sz="1600" b="1" dirty="0">
                <a:solidFill>
                  <a:srgbClr val="000000"/>
                </a:solidFill>
                <a:effectLst/>
                <a:sym typeface="+mn-ea"/>
              </a:rPr>
              <a:t>System : windows 7 and above or Linux based OS or MAC OS.</a:t>
            </a:r>
            <a:endParaRPr lang="en-US" sz="1600" dirty="0"/>
          </a:p>
          <a:p>
            <a:pPr marL="0" indent="0">
              <a:buNone/>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Proposed System &amp; Architecture</a:t>
            </a:r>
          </a:p>
        </p:txBody>
      </p:sp>
      <p:sp>
        <p:nvSpPr>
          <p:cNvPr id="3" name="Content Placeholder 2"/>
          <p:cNvSpPr>
            <a:spLocks noGrp="1"/>
          </p:cNvSpPr>
          <p:nvPr>
            <p:ph idx="1"/>
          </p:nvPr>
        </p:nvSpPr>
        <p:spPr>
          <a:xfrm>
            <a:off x="0" y="1219200"/>
            <a:ext cx="9083040" cy="5245100"/>
          </a:xfrm>
        </p:spPr>
        <p:txBody>
          <a:bodyPr/>
          <a:lstStyle/>
          <a:p>
            <a:pPr marL="0" indent="0">
              <a:buNone/>
            </a:pPr>
            <a:r>
              <a:rPr lang="en-IN" altLang="en-US" dirty="0"/>
              <a:t>PROPOSED SYSTEM:</a:t>
            </a:r>
          </a:p>
          <a:p>
            <a:pPr>
              <a:buFont typeface="Wingdings" panose="05000000000000000000" charset="0"/>
              <a:buChar char="Ø"/>
            </a:pPr>
            <a:r>
              <a:rPr lang="en-IN" altLang="en-US" sz="2000" dirty="0">
                <a:sym typeface="+mn-ea"/>
              </a:rPr>
              <a:t> </a:t>
            </a:r>
            <a:r>
              <a:rPr lang="en-US" sz="2000" dirty="0" smtClean="0"/>
              <a:t>Our proposed tourism management system aims to provide an integrated and comprehensive solution to efficiently manage various aspects of the tourism industry. The system will leverage advanced technologies to streamline operations, enhance customer experience, and improve overall efficiency for tourism businesses</a:t>
            </a:r>
            <a:endParaRPr lang="en-IN" altLang="en-US" sz="2000" dirty="0">
              <a:sym typeface="+mn-ea"/>
            </a:endParaRPr>
          </a:p>
          <a:p>
            <a:pPr marL="0" indent="0">
              <a:buFont typeface="Wingdings" panose="05000000000000000000" charset="0"/>
              <a:buNone/>
            </a:pPr>
            <a:r>
              <a:rPr lang="en-IN" altLang="en-US" dirty="0" smtClean="0"/>
              <a:t>ARCHITECTURE</a:t>
            </a:r>
            <a:r>
              <a:rPr lang="en-IN" altLang="en-US" dirty="0"/>
              <a:t>:</a:t>
            </a:r>
          </a:p>
          <a:p>
            <a:pPr marL="0" indent="0">
              <a:buFont typeface="Wingdings" panose="05000000000000000000" charset="0"/>
              <a:buNone/>
            </a:pPr>
            <a:endParaRPr lang="en-IN" altLang="en-US" dirty="0"/>
          </a:p>
        </p:txBody>
      </p:sp>
      <p:pic>
        <p:nvPicPr>
          <p:cNvPr id="5" name="Picture 4" descr="image-13.jpg"/>
          <p:cNvPicPr>
            <a:picLocks noChangeAspect="1"/>
          </p:cNvPicPr>
          <p:nvPr/>
        </p:nvPicPr>
        <p:blipFill>
          <a:blip r:embed="rId2" cstate="print"/>
          <a:srcRect t="16667"/>
          <a:stretch>
            <a:fillRect/>
          </a:stretch>
        </p:blipFill>
        <p:spPr>
          <a:xfrm>
            <a:off x="1066800" y="3962400"/>
            <a:ext cx="6248400" cy="2667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Output Slide (Screenshots)</a:t>
            </a:r>
          </a:p>
        </p:txBody>
      </p:sp>
      <p:pic>
        <p:nvPicPr>
          <p:cNvPr id="11" name="Picture 10" descr="Screenshot (19).png"/>
          <p:cNvPicPr>
            <a:picLocks noChangeAspect="1"/>
          </p:cNvPicPr>
          <p:nvPr/>
        </p:nvPicPr>
        <p:blipFill>
          <a:blip r:embed="rId2" cstate="print"/>
          <a:srcRect t="8519" r="4167" b="-370"/>
          <a:stretch>
            <a:fillRect/>
          </a:stretch>
        </p:blipFill>
        <p:spPr>
          <a:xfrm>
            <a:off x="228600" y="1447801"/>
            <a:ext cx="4343400" cy="2133600"/>
          </a:xfrm>
          <a:prstGeom prst="rect">
            <a:avLst/>
          </a:prstGeom>
        </p:spPr>
      </p:pic>
      <p:pic>
        <p:nvPicPr>
          <p:cNvPr id="12" name="Picture 11" descr="Screenshot (24).png"/>
          <p:cNvPicPr>
            <a:picLocks noChangeAspect="1"/>
          </p:cNvPicPr>
          <p:nvPr/>
        </p:nvPicPr>
        <p:blipFill>
          <a:blip r:embed="rId3" cstate="print"/>
          <a:srcRect t="8519" r="4167"/>
          <a:stretch>
            <a:fillRect/>
          </a:stretch>
        </p:blipFill>
        <p:spPr>
          <a:xfrm>
            <a:off x="5029200" y="1447800"/>
            <a:ext cx="3831595" cy="2057400"/>
          </a:xfrm>
          <a:prstGeom prst="rect">
            <a:avLst/>
          </a:prstGeom>
        </p:spPr>
      </p:pic>
      <p:pic>
        <p:nvPicPr>
          <p:cNvPr id="13" name="Picture 12" descr="Screenshot (25).png"/>
          <p:cNvPicPr>
            <a:picLocks noChangeAspect="1"/>
          </p:cNvPicPr>
          <p:nvPr/>
        </p:nvPicPr>
        <p:blipFill>
          <a:blip r:embed="rId4" cstate="print"/>
          <a:srcRect t="8519" r="4167"/>
          <a:stretch>
            <a:fillRect/>
          </a:stretch>
        </p:blipFill>
        <p:spPr>
          <a:xfrm>
            <a:off x="381000" y="3997684"/>
            <a:ext cx="4114800" cy="2209469"/>
          </a:xfrm>
          <a:prstGeom prst="rect">
            <a:avLst/>
          </a:prstGeom>
        </p:spPr>
      </p:pic>
      <p:pic>
        <p:nvPicPr>
          <p:cNvPr id="14" name="Picture 13" descr="Screenshot (26).png"/>
          <p:cNvPicPr>
            <a:picLocks noChangeAspect="1"/>
          </p:cNvPicPr>
          <p:nvPr/>
        </p:nvPicPr>
        <p:blipFill>
          <a:blip r:embed="rId5" cstate="print"/>
          <a:srcRect t="8519" r="4167"/>
          <a:stretch>
            <a:fillRect/>
          </a:stretch>
        </p:blipFill>
        <p:spPr>
          <a:xfrm>
            <a:off x="5029200" y="3995860"/>
            <a:ext cx="3733800" cy="2100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Conclusion</a:t>
            </a:r>
          </a:p>
        </p:txBody>
      </p:sp>
      <p:sp>
        <p:nvSpPr>
          <p:cNvPr id="3" name="Content Placeholder 2"/>
          <p:cNvSpPr>
            <a:spLocks noGrp="1"/>
          </p:cNvSpPr>
          <p:nvPr>
            <p:ph idx="1"/>
          </p:nvPr>
        </p:nvSpPr>
        <p:spPr>
          <a:xfrm>
            <a:off x="170815" y="1219200"/>
            <a:ext cx="8973185" cy="5227955"/>
          </a:xfrm>
        </p:spPr>
        <p:txBody>
          <a:bodyPr>
            <a:normAutofit fontScale="97500"/>
          </a:bodyPr>
          <a:lstStyle/>
          <a:p>
            <a:pPr>
              <a:buFont typeface="Wingdings" panose="05000000000000000000" charset="0"/>
              <a:buChar char="o"/>
            </a:pPr>
            <a:r>
              <a:rPr lang="en-US" sz="2800" dirty="0" smtClean="0"/>
              <a:t>This project is a comprehensive solution that addresses the challenges faced by the tourism industry in managing and coordinating various aspects of travel and tourism</a:t>
            </a:r>
            <a:r>
              <a:rPr lang="en-US" altLang="en-US" sz="2665" dirty="0" smtClean="0"/>
              <a:t>.</a:t>
            </a:r>
          </a:p>
          <a:p>
            <a:pPr>
              <a:buFont typeface="Wingdings" panose="05000000000000000000" charset="0"/>
              <a:buChar char="o"/>
            </a:pPr>
            <a:r>
              <a:rPr lang="en-US" altLang="en-US" sz="2665" dirty="0" smtClean="0"/>
              <a:t>Through the implementation of the this system, stakeholders in the tourism industry can improve operational efficiency, enhance customer satisfaction, optimize resource utilization, and make data-driven decisions.</a:t>
            </a:r>
          </a:p>
          <a:p>
            <a:pPr>
              <a:buFont typeface="Wingdings" panose="05000000000000000000" charset="0"/>
              <a:buChar char="o"/>
            </a:pPr>
            <a:r>
              <a:rPr lang="en-US" sz="2700" dirty="0" smtClean="0"/>
              <a:t>The system fosters seamless interactions between tourists, service providers, and destinations, leading to a more enjoyable and streamlined travel experience.</a:t>
            </a:r>
            <a:endParaRPr lang="en-IN" altLang="en-US" sz="2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8000" b="1" dirty="0">
                <a:solidFill>
                  <a:srgbClr val="C00000"/>
                </a:solidFill>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543</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TOURISM MANAGEMENT SYSTEM </vt:lpstr>
      <vt:lpstr>Domain of the Project</vt:lpstr>
      <vt:lpstr>Problem Definition</vt:lpstr>
      <vt:lpstr>Objective of the project</vt:lpstr>
      <vt:lpstr>Components/Tools Requirement</vt:lpstr>
      <vt:lpstr>Proposed System &amp; Architecture</vt:lpstr>
      <vt:lpstr>Output Slide (Screenshots)</vt:lpstr>
      <vt:lpstr>Conclusion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 TOPIC NAME&gt;</dc:title>
  <dc:creator>AIHT</dc:creator>
  <cp:lastModifiedBy>sakthi vel</cp:lastModifiedBy>
  <cp:revision>30</cp:revision>
  <dcterms:created xsi:type="dcterms:W3CDTF">2021-01-06T03:41:00Z</dcterms:created>
  <dcterms:modified xsi:type="dcterms:W3CDTF">2023-05-16T04:42:14Z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2A7273C303614CBAB735319A65C91120</vt:lpwstr>
  </property>
  <property fmtid="{D5CDD505-2E9C-101B-9397-08002B2CF9AE}" pid="3" name="KSOProductBuildVer">
    <vt:lpwstr>1033-11.2.0.11440</vt:lpwstr>
  </property>
</Properties>
</file>