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layfair Display" panose="00000500000000000000" pitchFamily="2" charset="0"/>
      <p:regular r:id="rId17"/>
      <p:bold r:id="rId18"/>
      <p:italic r:id="rId19"/>
      <p:boldItalic r:id="rId20"/>
    </p:embeddedFont>
    <p:embeddedFont>
      <p:font typeface="Playfair Display ExtraBold" panose="020B0604020202020204" charset="0"/>
      <p:bold r:id="rId21"/>
      <p:boldItalic r:id="rId22"/>
    </p:embeddedFont>
    <p:embeddedFont>
      <p:font typeface="Playfair Display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39513C-E19B-43E3-A7BC-59416DCA0BC1}">
  <a:tblStyle styleId="{4339513C-E19B-43E3-A7BC-59416DCA0B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f8cee9152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f8cee915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f8cee915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f8cee915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f8cee9152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f8cee9152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f8cee915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f8cee91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f8cee915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f8cee915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f8cee915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f8cee915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Char char="●"/>
            </a:pPr>
            <a:r>
              <a:rPr lang="en" sz="1300">
                <a:solidFill>
                  <a:srgbClr val="595959"/>
                </a:solidFill>
              </a:rPr>
              <a:t>Fruit picking has been a laborious and hard task and has been manual and mundane in nature. </a:t>
            </a:r>
            <a:endParaRPr sz="1300">
              <a:solidFill>
                <a:srgbClr val="595959"/>
              </a:solidFill>
            </a:endParaRPr>
          </a:p>
          <a:p>
            <a:pPr marL="457200" lvl="0" indent="-311150" algn="l" rtl="0">
              <a:lnSpc>
                <a:spcPct val="115000"/>
              </a:lnSpc>
              <a:spcBef>
                <a:spcPts val="0"/>
              </a:spcBef>
              <a:spcAft>
                <a:spcPts val="0"/>
              </a:spcAft>
              <a:buClr>
                <a:srgbClr val="595959"/>
              </a:buClr>
              <a:buSzPts val="1300"/>
              <a:buChar char="●"/>
            </a:pPr>
            <a:r>
              <a:rPr lang="en" sz="1300">
                <a:solidFill>
                  <a:srgbClr val="595959"/>
                </a:solidFill>
              </a:rPr>
              <a:t>Apart from reducing costs AI based fruit picking has gained popularity as it also reduces human exposure to extreme heat, wildfire smokes, and also shortage of workers due to current global pandemic situations</a:t>
            </a:r>
            <a:endParaRPr sz="1300">
              <a:solidFill>
                <a:srgbClr val="595959"/>
              </a:solidFill>
            </a:endParaRPr>
          </a:p>
          <a:p>
            <a:pPr marL="457200" lvl="0" indent="-311150" algn="l" rtl="0">
              <a:lnSpc>
                <a:spcPct val="115000"/>
              </a:lnSpc>
              <a:spcBef>
                <a:spcPts val="0"/>
              </a:spcBef>
              <a:spcAft>
                <a:spcPts val="0"/>
              </a:spcAft>
              <a:buClr>
                <a:srgbClr val="595959"/>
              </a:buClr>
              <a:buSzPts val="1300"/>
              <a:buChar char="●"/>
            </a:pPr>
            <a:r>
              <a:rPr lang="en" sz="1300">
                <a:solidFill>
                  <a:srgbClr val="595959"/>
                </a:solidFill>
              </a:rPr>
              <a:t>California is one of the top producer for pears</a:t>
            </a:r>
            <a:endParaRPr sz="7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f8cee915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f8cee915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595959"/>
              </a:buClr>
              <a:buSzPts val="1200"/>
              <a:buChar char="●"/>
            </a:pPr>
            <a:r>
              <a:rPr lang="en" sz="1200">
                <a:solidFill>
                  <a:srgbClr val="595959"/>
                </a:solidFill>
              </a:rPr>
              <a:t>We have identified large firm and distributor that distributed pears across the country. As pears require very low temperatures to bloom and bare fruits, the farms can’t be diversified and has to be grown in single large areas.</a:t>
            </a:r>
            <a:endParaRPr sz="1200">
              <a:solidFill>
                <a:srgbClr val="595959"/>
              </a:solidFill>
            </a:endParaRPr>
          </a:p>
          <a:p>
            <a:pPr marL="457200" lvl="0" indent="-304800" algn="l" rtl="0">
              <a:lnSpc>
                <a:spcPct val="115000"/>
              </a:lnSpc>
              <a:spcBef>
                <a:spcPts val="0"/>
              </a:spcBef>
              <a:spcAft>
                <a:spcPts val="0"/>
              </a:spcAft>
              <a:buClr>
                <a:srgbClr val="595959"/>
              </a:buClr>
              <a:buSzPts val="1200"/>
              <a:buChar char="●"/>
            </a:pPr>
            <a:r>
              <a:rPr lang="en" sz="1200">
                <a:solidFill>
                  <a:srgbClr val="595959"/>
                </a:solidFill>
              </a:rPr>
              <a:t>So picking these fruits at harvest season is a very heavy work and a challenge for AI as well as the canopy and the fruit are green in color and it is difficult for robot for identifying the pears just by color identification.</a:t>
            </a:r>
            <a:endParaRPr sz="1200">
              <a:solidFill>
                <a:srgbClr val="595959"/>
              </a:solidFill>
            </a:endParaRPr>
          </a:p>
          <a:p>
            <a:pPr marL="457200" lvl="0" indent="-304800" algn="l" rtl="0">
              <a:lnSpc>
                <a:spcPct val="115000"/>
              </a:lnSpc>
              <a:spcBef>
                <a:spcPts val="0"/>
              </a:spcBef>
              <a:spcAft>
                <a:spcPts val="0"/>
              </a:spcAft>
              <a:buClr>
                <a:srgbClr val="595959"/>
              </a:buClr>
              <a:buSzPts val="1200"/>
              <a:buChar char="●"/>
            </a:pPr>
            <a:r>
              <a:rPr lang="en" sz="1200">
                <a:solidFill>
                  <a:srgbClr val="595959"/>
                </a:solidFill>
              </a:rPr>
              <a:t>So we found this as an interesting use case to tackle this situation and developing a Neural Net algorithm that can classify the image more accurately reducing wastage and maximizing profits.</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f8cee915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f8cee915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f8cee91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f8cee91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f8cee915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f8cee915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f8cee915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f8cee915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f8cee915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f8cee91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f8cee9152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f8cee915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94025"/>
            <a:ext cx="8520600" cy="1093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a:latin typeface="Playfair Display"/>
                <a:ea typeface="Playfair Display"/>
                <a:cs typeface="Playfair Display"/>
                <a:sym typeface="Playfair Display"/>
              </a:rPr>
              <a:t>Deep Learning Project</a:t>
            </a:r>
            <a:endParaRPr sz="2400">
              <a:latin typeface="Playfair Display"/>
              <a:ea typeface="Playfair Display"/>
              <a:cs typeface="Playfair Display"/>
              <a:sym typeface="Playfair Display"/>
            </a:endParaRPr>
          </a:p>
        </p:txBody>
      </p:sp>
      <p:sp>
        <p:nvSpPr>
          <p:cNvPr id="55" name="Google Shape;55;p13"/>
          <p:cNvSpPr txBox="1">
            <a:spLocks noGrp="1"/>
          </p:cNvSpPr>
          <p:nvPr>
            <p:ph type="subTitle" idx="1"/>
          </p:nvPr>
        </p:nvSpPr>
        <p:spPr>
          <a:xfrm>
            <a:off x="21300" y="2152425"/>
            <a:ext cx="9101400" cy="2257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br>
              <a:rPr lang="en" sz="1700">
                <a:solidFill>
                  <a:srgbClr val="000000"/>
                </a:solidFill>
              </a:rPr>
            </a:br>
            <a:r>
              <a:rPr lang="en" sz="1700" b="1">
                <a:solidFill>
                  <a:srgbClr val="000000"/>
                </a:solidFill>
                <a:latin typeface="Playfair Display"/>
                <a:ea typeface="Playfair Display"/>
                <a:cs typeface="Playfair Display"/>
                <a:sym typeface="Playfair Display"/>
              </a:rPr>
              <a:t>Team</a:t>
            </a:r>
            <a:endParaRPr sz="1700" b="1">
              <a:solidFill>
                <a:srgbClr val="000000"/>
              </a:solidFill>
              <a:latin typeface="Playfair Display"/>
              <a:ea typeface="Playfair Display"/>
              <a:cs typeface="Playfair Display"/>
              <a:sym typeface="Playfair Display"/>
            </a:endParaRPr>
          </a:p>
          <a:p>
            <a:pPr marL="0" lvl="0" indent="0" algn="ctr" rtl="0">
              <a:spcBef>
                <a:spcPts val="0"/>
              </a:spcBef>
              <a:spcAft>
                <a:spcPts val="0"/>
              </a:spcAft>
              <a:buNone/>
            </a:pPr>
            <a:r>
              <a:rPr lang="en" sz="1700">
                <a:solidFill>
                  <a:srgbClr val="000000"/>
                </a:solidFill>
                <a:latin typeface="Playfair Display"/>
                <a:ea typeface="Playfair Display"/>
                <a:cs typeface="Playfair Display"/>
                <a:sym typeface="Playfair Display"/>
              </a:rPr>
              <a:t>Ann Chittilappilly</a:t>
            </a:r>
            <a:endParaRPr sz="1700">
              <a:solidFill>
                <a:srgbClr val="000000"/>
              </a:solidFill>
              <a:latin typeface="Playfair Display"/>
              <a:ea typeface="Playfair Display"/>
              <a:cs typeface="Playfair Display"/>
              <a:sym typeface="Playfair Display"/>
            </a:endParaRPr>
          </a:p>
          <a:p>
            <a:pPr marL="0" lvl="0" indent="0" algn="ctr" rtl="0">
              <a:spcBef>
                <a:spcPts val="0"/>
              </a:spcBef>
              <a:spcAft>
                <a:spcPts val="0"/>
              </a:spcAft>
              <a:buNone/>
            </a:pPr>
            <a:r>
              <a:rPr lang="en" sz="1700">
                <a:solidFill>
                  <a:srgbClr val="000000"/>
                </a:solidFill>
                <a:latin typeface="Playfair Display"/>
                <a:ea typeface="Playfair Display"/>
                <a:cs typeface="Playfair Display"/>
                <a:sym typeface="Playfair Display"/>
              </a:rPr>
              <a:t>Piyu Tiwari</a:t>
            </a:r>
            <a:endParaRPr sz="1700">
              <a:solidFill>
                <a:srgbClr val="000000"/>
              </a:solidFill>
              <a:latin typeface="Playfair Display"/>
              <a:ea typeface="Playfair Display"/>
              <a:cs typeface="Playfair Display"/>
              <a:sym typeface="Playfair Display"/>
            </a:endParaRPr>
          </a:p>
          <a:p>
            <a:pPr marL="0" lvl="0" indent="0" algn="ctr" rtl="0">
              <a:spcBef>
                <a:spcPts val="0"/>
              </a:spcBef>
              <a:spcAft>
                <a:spcPts val="0"/>
              </a:spcAft>
              <a:buNone/>
            </a:pPr>
            <a:r>
              <a:rPr lang="en" sz="1700">
                <a:solidFill>
                  <a:srgbClr val="000000"/>
                </a:solidFill>
                <a:latin typeface="Playfair Display"/>
                <a:ea typeface="Playfair Display"/>
                <a:cs typeface="Playfair Display"/>
                <a:sym typeface="Playfair Display"/>
              </a:rPr>
              <a:t>Sahithi Muddana</a:t>
            </a:r>
            <a:endParaRPr sz="1700">
              <a:solidFill>
                <a:srgbClr val="000000"/>
              </a:solidFill>
              <a:latin typeface="Playfair Display"/>
              <a:ea typeface="Playfair Display"/>
              <a:cs typeface="Playfair Display"/>
              <a:sym typeface="Playfair Display"/>
            </a:endParaRPr>
          </a:p>
          <a:p>
            <a:pPr marL="0" lvl="0" indent="0" algn="ctr" rtl="0">
              <a:spcBef>
                <a:spcPts val="0"/>
              </a:spcBef>
              <a:spcAft>
                <a:spcPts val="0"/>
              </a:spcAft>
              <a:buNone/>
            </a:pPr>
            <a:r>
              <a:rPr lang="en" sz="1700">
                <a:solidFill>
                  <a:srgbClr val="000000"/>
                </a:solidFill>
                <a:latin typeface="Playfair Display"/>
                <a:ea typeface="Playfair Display"/>
                <a:cs typeface="Playfair Display"/>
                <a:sym typeface="Playfair Display"/>
              </a:rPr>
              <a:t>Harinishri Srikanth</a:t>
            </a:r>
            <a:endParaRPr sz="1700">
              <a:solidFill>
                <a:srgbClr val="000000"/>
              </a:solidFill>
              <a:latin typeface="Playfair Display"/>
              <a:ea typeface="Playfair Display"/>
              <a:cs typeface="Playfair Display"/>
              <a:sym typeface="Playfair Display"/>
            </a:endParaRPr>
          </a:p>
          <a:p>
            <a:pPr marL="0" lvl="0" indent="0" algn="ctr" rtl="0">
              <a:spcBef>
                <a:spcPts val="0"/>
              </a:spcBef>
              <a:spcAft>
                <a:spcPts val="0"/>
              </a:spcAft>
              <a:buNone/>
            </a:pPr>
            <a:r>
              <a:rPr lang="en" sz="1700">
                <a:solidFill>
                  <a:srgbClr val="000000"/>
                </a:solidFill>
                <a:latin typeface="Playfair Display"/>
                <a:ea typeface="Playfair Display"/>
                <a:cs typeface="Playfair Display"/>
                <a:sym typeface="Playfair Display"/>
              </a:rPr>
              <a:t>Avancha Bhargava</a:t>
            </a:r>
            <a:endParaRPr sz="1700">
              <a:solidFill>
                <a:srgbClr val="000000"/>
              </a:solidFill>
              <a:latin typeface="Playfair Display"/>
              <a:ea typeface="Playfair Display"/>
              <a:cs typeface="Playfair Display"/>
              <a:sym typeface="Playfair Display"/>
            </a:endParaRPr>
          </a:p>
        </p:txBody>
      </p:sp>
      <p:sp>
        <p:nvSpPr>
          <p:cNvPr id="56" name="Google Shape;56;p13"/>
          <p:cNvSpPr txBox="1"/>
          <p:nvPr/>
        </p:nvSpPr>
        <p:spPr>
          <a:xfrm>
            <a:off x="1946250" y="1598313"/>
            <a:ext cx="5251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latin typeface="Playfair Display ExtraBold"/>
                <a:ea typeface="Playfair Display ExtraBold"/>
                <a:cs typeface="Playfair Display ExtraBold"/>
                <a:sym typeface="Playfair Display ExtraBold"/>
              </a:rPr>
              <a:t>AI Bot Mr.Steal for Fruit Classification</a:t>
            </a:r>
            <a:endParaRPr sz="2400">
              <a:latin typeface="Playfair Display ExtraBold"/>
              <a:ea typeface="Playfair Display ExtraBold"/>
              <a:cs typeface="Playfair Display ExtraBold"/>
              <a:sym typeface="Playfair Displ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973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990"/>
              <a:buFont typeface="Arial"/>
              <a:buNone/>
            </a:pPr>
            <a:r>
              <a:rPr lang="en" sz="1700">
                <a:latin typeface="Playfair Display ExtraBold"/>
                <a:ea typeface="Playfair Display ExtraBold"/>
                <a:cs typeface="Playfair Display ExtraBold"/>
                <a:sym typeface="Playfair Display ExtraBold"/>
              </a:rPr>
              <a:t>Validation performance using a mixture of </a:t>
            </a:r>
            <a:r>
              <a:rPr lang="en" sz="1700" u="sng">
                <a:latin typeface="Playfair Display ExtraBold"/>
                <a:ea typeface="Playfair Display ExtraBold"/>
                <a:cs typeface="Playfair Display ExtraBold"/>
                <a:sym typeface="Playfair Display ExtraBold"/>
              </a:rPr>
              <a:t>batch - normalization, dropout  </a:t>
            </a:r>
            <a:endParaRPr sz="1700" u="sng">
              <a:latin typeface="Playfair Display ExtraBold"/>
              <a:ea typeface="Playfair Display ExtraBold"/>
              <a:cs typeface="Playfair Display ExtraBold"/>
              <a:sym typeface="Playfair Display ExtraBold"/>
            </a:endParaRPr>
          </a:p>
          <a:p>
            <a:pPr marL="0" marR="0" lvl="0" indent="0" algn="l" rtl="0">
              <a:lnSpc>
                <a:spcPct val="115000"/>
              </a:lnSpc>
              <a:spcBef>
                <a:spcPts val="0"/>
              </a:spcBef>
              <a:spcAft>
                <a:spcPts val="0"/>
              </a:spcAft>
              <a:buClr>
                <a:schemeClr val="dk1"/>
              </a:buClr>
              <a:buSzPts val="990"/>
              <a:buFont typeface="Arial"/>
              <a:buNone/>
            </a:pPr>
            <a:r>
              <a:rPr lang="en" sz="1700" u="sng">
                <a:latin typeface="Playfair Display ExtraBold"/>
                <a:ea typeface="Playfair Display ExtraBold"/>
                <a:cs typeface="Playfair Display ExtraBold"/>
                <a:sym typeface="Playfair Display ExtraBold"/>
              </a:rPr>
              <a:t>regularization  and  L2  regularization</a:t>
            </a:r>
            <a:endParaRPr sz="1700" u="sng">
              <a:latin typeface="Playfair Display ExtraBold"/>
              <a:ea typeface="Playfair Display ExtraBold"/>
              <a:cs typeface="Playfair Display ExtraBold"/>
              <a:sym typeface="Playfair Display ExtraBold"/>
            </a:endParaRPr>
          </a:p>
        </p:txBody>
      </p:sp>
      <p:graphicFrame>
        <p:nvGraphicFramePr>
          <p:cNvPr id="123" name="Google Shape;123;p22"/>
          <p:cNvGraphicFramePr/>
          <p:nvPr/>
        </p:nvGraphicFramePr>
        <p:xfrm>
          <a:off x="840688" y="1383125"/>
          <a:ext cx="3000000" cy="3000000"/>
        </p:xfrm>
        <a:graphic>
          <a:graphicData uri="http://schemas.openxmlformats.org/drawingml/2006/table">
            <a:tbl>
              <a:tblPr>
                <a:noFill/>
                <a:tableStyleId>{4339513C-E19B-43E3-A7BC-59416DCA0BC1}</a:tableStyleId>
              </a:tblPr>
              <a:tblGrid>
                <a:gridCol w="1792175">
                  <a:extLst>
                    <a:ext uri="{9D8B030D-6E8A-4147-A177-3AD203B41FA5}">
                      <a16:colId xmlns:a16="http://schemas.microsoft.com/office/drawing/2014/main" val="20000"/>
                    </a:ext>
                  </a:extLst>
                </a:gridCol>
                <a:gridCol w="950950">
                  <a:extLst>
                    <a:ext uri="{9D8B030D-6E8A-4147-A177-3AD203B41FA5}">
                      <a16:colId xmlns:a16="http://schemas.microsoft.com/office/drawing/2014/main" val="20001"/>
                    </a:ext>
                  </a:extLst>
                </a:gridCol>
                <a:gridCol w="1664375">
                  <a:extLst>
                    <a:ext uri="{9D8B030D-6E8A-4147-A177-3AD203B41FA5}">
                      <a16:colId xmlns:a16="http://schemas.microsoft.com/office/drawing/2014/main" val="20002"/>
                    </a:ext>
                  </a:extLst>
                </a:gridCol>
                <a:gridCol w="876400">
                  <a:extLst>
                    <a:ext uri="{9D8B030D-6E8A-4147-A177-3AD203B41FA5}">
                      <a16:colId xmlns:a16="http://schemas.microsoft.com/office/drawing/2014/main" val="20003"/>
                    </a:ext>
                  </a:extLst>
                </a:gridCol>
                <a:gridCol w="972225">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L2 Regularization</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Dropout</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Momentum</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Epsilon</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Axis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MAE</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Default TF-Batch</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0.3525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0.5536</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0.202</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Playfair Display Medium"/>
                          <a:ea typeface="Playfair Display Medium"/>
                          <a:cs typeface="Playfair Display Medium"/>
                          <a:sym typeface="Playfair Display Medium"/>
                        </a:rPr>
                        <a:t>Default TF-Batch</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0.1059</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0.4373</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4" name="Google Shape;124;p22"/>
          <p:cNvSpPr/>
          <p:nvPr/>
        </p:nvSpPr>
        <p:spPr>
          <a:xfrm>
            <a:off x="8205000" y="3088475"/>
            <a:ext cx="627300" cy="2757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500"/>
                                        <p:tgtEl>
                                          <p:spTgt spid="1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Early Stopping</a:t>
            </a:r>
            <a:endParaRPr>
              <a:latin typeface="Playfair Display ExtraBold"/>
              <a:ea typeface="Playfair Display ExtraBold"/>
              <a:cs typeface="Playfair Display ExtraBold"/>
              <a:sym typeface="Playfair Display ExtraBold"/>
            </a:endParaRPr>
          </a:p>
        </p:txBody>
      </p:sp>
      <p:sp>
        <p:nvSpPr>
          <p:cNvPr id="130" name="Google Shape;130;p23"/>
          <p:cNvSpPr txBox="1">
            <a:spLocks noGrp="1"/>
          </p:cNvSpPr>
          <p:nvPr>
            <p:ph type="body" idx="1"/>
          </p:nvPr>
        </p:nvSpPr>
        <p:spPr>
          <a:xfrm>
            <a:off x="311700" y="1152475"/>
            <a:ext cx="2619600" cy="248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Playfair Display Medium"/>
              <a:buChar char="●"/>
            </a:pPr>
            <a:r>
              <a:rPr lang="en">
                <a:solidFill>
                  <a:schemeClr val="dk1"/>
                </a:solidFill>
                <a:latin typeface="Playfair Display Medium"/>
                <a:ea typeface="Playfair Display Medium"/>
                <a:cs typeface="Playfair Display Medium"/>
                <a:sym typeface="Playfair Display Medium"/>
              </a:rPr>
              <a:t>Reduced number of epochs to 15 from 50</a:t>
            </a:r>
            <a:endParaRPr>
              <a:solidFill>
                <a:schemeClr val="dk1"/>
              </a:solidFill>
              <a:latin typeface="Playfair Display Medium"/>
              <a:ea typeface="Playfair Display Medium"/>
              <a:cs typeface="Playfair Display Medium"/>
              <a:sym typeface="Playfair Display Medium"/>
            </a:endParaRPr>
          </a:p>
          <a:p>
            <a:pPr marL="457200" lvl="0" indent="-342900" algn="l" rtl="0">
              <a:spcBef>
                <a:spcPts val="0"/>
              </a:spcBef>
              <a:spcAft>
                <a:spcPts val="0"/>
              </a:spcAft>
              <a:buClr>
                <a:schemeClr val="dk1"/>
              </a:buClr>
              <a:buSzPts val="1800"/>
              <a:buChar char="●"/>
            </a:pPr>
            <a:r>
              <a:rPr lang="en">
                <a:solidFill>
                  <a:schemeClr val="dk1"/>
                </a:solidFill>
                <a:latin typeface="Playfair Display Medium"/>
                <a:ea typeface="Playfair Display Medium"/>
                <a:cs typeface="Playfair Display Medium"/>
                <a:sym typeface="Playfair Display Medium"/>
              </a:rPr>
              <a:t>Proved immensely useful while using validation se</a:t>
            </a:r>
            <a:r>
              <a:rPr lang="en">
                <a:solidFill>
                  <a:schemeClr val="dk1"/>
                </a:solidFill>
              </a:rPr>
              <a:t>t</a:t>
            </a:r>
            <a:endParaRPr>
              <a:solidFill>
                <a:schemeClr val="dk1"/>
              </a:solidFill>
            </a:endParaRPr>
          </a:p>
        </p:txBody>
      </p:sp>
      <p:pic>
        <p:nvPicPr>
          <p:cNvPr id="131" name="Google Shape;131;p23"/>
          <p:cNvPicPr preferRelativeResize="0"/>
          <p:nvPr/>
        </p:nvPicPr>
        <p:blipFill>
          <a:blip r:embed="rId3">
            <a:alphaModFix/>
          </a:blip>
          <a:stretch>
            <a:fillRect/>
          </a:stretch>
        </p:blipFill>
        <p:spPr>
          <a:xfrm>
            <a:off x="2931300" y="698788"/>
            <a:ext cx="5901101" cy="3745925"/>
          </a:xfrm>
          <a:prstGeom prst="rect">
            <a:avLst/>
          </a:prstGeom>
          <a:noFill/>
          <a:ln w="28575" cap="flat" cmpd="sng">
            <a:solidFill>
              <a:schemeClr val="dk2"/>
            </a:solidFill>
            <a:prstDash val="solid"/>
            <a:round/>
            <a:headEnd type="none" w="sm" len="sm"/>
            <a:tailEnd type="none" w="sm" len="sm"/>
          </a:ln>
        </p:spPr>
      </p:pic>
      <p:sp>
        <p:nvSpPr>
          <p:cNvPr id="132" name="Google Shape;132;p23"/>
          <p:cNvSpPr/>
          <p:nvPr/>
        </p:nvSpPr>
        <p:spPr>
          <a:xfrm>
            <a:off x="5289850" y="2733850"/>
            <a:ext cx="955800" cy="5727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txBox="1"/>
          <p:nvPr/>
        </p:nvSpPr>
        <p:spPr>
          <a:xfrm>
            <a:off x="5167375" y="2712400"/>
            <a:ext cx="156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Validation set saturation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Best Model</a:t>
            </a:r>
            <a:endParaRPr>
              <a:latin typeface="Playfair Display ExtraBold"/>
              <a:ea typeface="Playfair Display ExtraBold"/>
              <a:cs typeface="Playfair Display ExtraBold"/>
              <a:sym typeface="Playfair Display ExtraBold"/>
            </a:endParaRPr>
          </a:p>
        </p:txBody>
      </p:sp>
      <p:sp>
        <p:nvSpPr>
          <p:cNvPr id="139" name="Google Shape;13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Playfair Display"/>
                <a:ea typeface="Playfair Display"/>
                <a:cs typeface="Playfair Display"/>
                <a:sym typeface="Playfair Display"/>
              </a:rPr>
              <a:t>Identified He as the best model for our problem statement</a:t>
            </a:r>
            <a:endParaRPr>
              <a:solidFill>
                <a:schemeClr val="dk1"/>
              </a:solidFill>
              <a:latin typeface="Playfair Display"/>
              <a:ea typeface="Playfair Display"/>
              <a:cs typeface="Playfair Display"/>
              <a:sym typeface="Playfair Display"/>
            </a:endParaRPr>
          </a:p>
          <a:p>
            <a:pPr marL="0" lvl="0" indent="0" algn="l" rtl="0">
              <a:spcBef>
                <a:spcPts val="1200"/>
              </a:spcBef>
              <a:spcAft>
                <a:spcPts val="0"/>
              </a:spcAft>
              <a:buNone/>
            </a:pPr>
            <a:endParaRPr>
              <a:solidFill>
                <a:schemeClr val="dk1"/>
              </a:solidFill>
              <a:latin typeface="Playfair Display"/>
              <a:ea typeface="Playfair Display"/>
              <a:cs typeface="Playfair Display"/>
              <a:sym typeface="Playfair Display"/>
            </a:endParaRPr>
          </a:p>
          <a:p>
            <a:pPr marL="0" lvl="0" indent="0" algn="l" rtl="0">
              <a:spcBef>
                <a:spcPts val="1200"/>
              </a:spcBef>
              <a:spcAft>
                <a:spcPts val="1200"/>
              </a:spcAft>
              <a:buNone/>
            </a:pPr>
            <a:endParaRPr>
              <a:solidFill>
                <a:schemeClr val="dk1"/>
              </a:solidFill>
              <a:latin typeface="Playfair Display"/>
              <a:ea typeface="Playfair Display"/>
              <a:cs typeface="Playfair Display"/>
              <a:sym typeface="Playfair Display"/>
            </a:endParaRPr>
          </a:p>
        </p:txBody>
      </p:sp>
      <p:graphicFrame>
        <p:nvGraphicFramePr>
          <p:cNvPr id="140" name="Google Shape;140;p24"/>
          <p:cNvGraphicFramePr/>
          <p:nvPr/>
        </p:nvGraphicFramePr>
        <p:xfrm>
          <a:off x="952500" y="2175538"/>
          <a:ext cx="3000000" cy="3000000"/>
        </p:xfrm>
        <a:graphic>
          <a:graphicData uri="http://schemas.openxmlformats.org/drawingml/2006/table">
            <a:tbl>
              <a:tblPr>
                <a:noFill/>
                <a:tableStyleId>{4339513C-E19B-43E3-A7BC-59416DCA0BC1}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latin typeface="Playfair Display"/>
                          <a:ea typeface="Playfair Display"/>
                          <a:cs typeface="Playfair Display"/>
                          <a:sym typeface="Playfair Display"/>
                        </a:rPr>
                        <a:t>Model</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Playfair Display"/>
                          <a:ea typeface="Playfair Display"/>
                          <a:cs typeface="Playfair Display"/>
                          <a:sym typeface="Playfair Display"/>
                        </a:rPr>
                        <a:t>Training</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Playfair Display"/>
                          <a:ea typeface="Playfair Display"/>
                          <a:cs typeface="Playfair Display"/>
                          <a:sym typeface="Playfair Display"/>
                        </a:rPr>
                        <a:t>Validation</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Playfair Display"/>
                          <a:ea typeface="Playfair Display"/>
                          <a:cs typeface="Playfair Display"/>
                          <a:sym typeface="Playfair Display"/>
                        </a:rPr>
                        <a:t>Test</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Playfair Display Medium"/>
                          <a:ea typeface="Playfair Display Medium"/>
                          <a:cs typeface="Playfair Display Medium"/>
                          <a:sym typeface="Playfair Display Medium"/>
                        </a:rPr>
                        <a:t>He</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latin typeface="Playfair Display Medium"/>
                          <a:ea typeface="Playfair Display Medium"/>
                          <a:cs typeface="Playfair Display Medium"/>
                          <a:sym typeface="Playfair Display Medium"/>
                        </a:rPr>
                        <a:t>98.8 %</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latin typeface="Playfair Display Medium"/>
                          <a:ea typeface="Playfair Display Medium"/>
                          <a:cs typeface="Playfair Display Medium"/>
                          <a:sym typeface="Playfair Display Medium"/>
                        </a:rPr>
                        <a:t>98 %</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latin typeface="Playfair Display Medium"/>
                          <a:ea typeface="Playfair Display Medium"/>
                          <a:cs typeface="Playfair Display Medium"/>
                          <a:sym typeface="Playfair Display Medium"/>
                        </a:rPr>
                        <a:t>98.3 %</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Conclusion</a:t>
            </a:r>
            <a:endParaRPr>
              <a:latin typeface="Playfair Display ExtraBold"/>
              <a:ea typeface="Playfair Display ExtraBold"/>
              <a:cs typeface="Playfair Display ExtraBold"/>
              <a:sym typeface="Playfair Display ExtraBold"/>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Playfair Display Medium"/>
              <a:buChar char="●"/>
            </a:pPr>
            <a:r>
              <a:rPr lang="en">
                <a:solidFill>
                  <a:srgbClr val="000000"/>
                </a:solidFill>
                <a:latin typeface="Playfair Display Medium"/>
                <a:ea typeface="Playfair Display Medium"/>
                <a:cs typeface="Playfair Display Medium"/>
                <a:sym typeface="Playfair Display Medium"/>
              </a:rPr>
              <a:t>Used gradient descent optimization techniques to increase the speed and accuracy of model</a:t>
            </a:r>
            <a:endParaRPr>
              <a:solidFill>
                <a:srgbClr val="000000"/>
              </a:solidFill>
              <a:latin typeface="Playfair Display Medium"/>
              <a:ea typeface="Playfair Display Medium"/>
              <a:cs typeface="Playfair Display Medium"/>
              <a:sym typeface="Playfair Display Medium"/>
            </a:endParaRPr>
          </a:p>
          <a:p>
            <a:pPr marL="457200" lvl="0" indent="-342900" algn="l" rtl="0">
              <a:spcBef>
                <a:spcPts val="0"/>
              </a:spcBef>
              <a:spcAft>
                <a:spcPts val="0"/>
              </a:spcAft>
              <a:buClr>
                <a:srgbClr val="000000"/>
              </a:buClr>
              <a:buSzPts val="1800"/>
              <a:buFont typeface="Playfair Display Medium"/>
              <a:buChar char="●"/>
            </a:pPr>
            <a:r>
              <a:rPr lang="en">
                <a:solidFill>
                  <a:srgbClr val="000000"/>
                </a:solidFill>
                <a:latin typeface="Playfair Display Medium"/>
                <a:ea typeface="Playfair Display Medium"/>
                <a:cs typeface="Playfair Display Medium"/>
                <a:sym typeface="Playfair Display Medium"/>
              </a:rPr>
              <a:t>Optimized ____ parameters in order to improve the performance</a:t>
            </a:r>
            <a:endParaRPr>
              <a:solidFill>
                <a:srgbClr val="000000"/>
              </a:solidFill>
              <a:latin typeface="Playfair Display Medium"/>
              <a:ea typeface="Playfair Display Medium"/>
              <a:cs typeface="Playfair Display Medium"/>
              <a:sym typeface="Playfair Display Medium"/>
            </a:endParaRPr>
          </a:p>
          <a:p>
            <a:pPr marL="457200" lvl="0" indent="-342900" algn="l" rtl="0">
              <a:spcBef>
                <a:spcPts val="0"/>
              </a:spcBef>
              <a:spcAft>
                <a:spcPts val="0"/>
              </a:spcAft>
              <a:buClr>
                <a:srgbClr val="000000"/>
              </a:buClr>
              <a:buSzPts val="1800"/>
              <a:buFont typeface="Playfair Display Medium"/>
              <a:buChar char="●"/>
            </a:pPr>
            <a:r>
              <a:rPr lang="en">
                <a:solidFill>
                  <a:srgbClr val="000000"/>
                </a:solidFill>
                <a:latin typeface="Playfair Display Medium"/>
                <a:ea typeface="Playfair Display Medium"/>
                <a:cs typeface="Playfair Display Medium"/>
                <a:sym typeface="Playfair Display Medium"/>
              </a:rPr>
              <a:t>Incorporated early stopping to reduce the number of epochs to 15, from 50</a:t>
            </a:r>
            <a:endParaRPr>
              <a:solidFill>
                <a:srgbClr val="000000"/>
              </a:solidFill>
              <a:latin typeface="Playfair Display Medium"/>
              <a:ea typeface="Playfair Display Medium"/>
              <a:cs typeface="Playfair Display Medium"/>
              <a:sym typeface="Playfair Display Medium"/>
            </a:endParaRPr>
          </a:p>
          <a:p>
            <a:pPr marL="457200" lvl="0" indent="-342900" algn="l" rtl="0">
              <a:spcBef>
                <a:spcPts val="0"/>
              </a:spcBef>
              <a:spcAft>
                <a:spcPts val="0"/>
              </a:spcAft>
              <a:buClr>
                <a:srgbClr val="000000"/>
              </a:buClr>
              <a:buSzPts val="1800"/>
              <a:buFont typeface="Playfair Display Medium"/>
              <a:buChar char="●"/>
            </a:pPr>
            <a:r>
              <a:rPr lang="en">
                <a:solidFill>
                  <a:srgbClr val="000000"/>
                </a:solidFill>
                <a:latin typeface="Playfair Display Medium"/>
                <a:ea typeface="Playfair Display Medium"/>
                <a:cs typeface="Playfair Display Medium"/>
                <a:sym typeface="Playfair Display Medium"/>
              </a:rPr>
              <a:t>He Model was able to classify the pear images with 98.8% accuracy</a:t>
            </a:r>
            <a:endParaRPr>
              <a:solidFill>
                <a:srgbClr val="000000"/>
              </a:solidFill>
              <a:latin typeface="Playfair Display Medium"/>
              <a:ea typeface="Playfair Display Medium"/>
              <a:cs typeface="Playfair Display Medium"/>
              <a:sym typeface="Playfair Displ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3" name="Google Shape;153;p26"/>
          <p:cNvPicPr preferRelativeResize="0"/>
          <p:nvPr/>
        </p:nvPicPr>
        <p:blipFill>
          <a:blip r:embed="rId3">
            <a:alphaModFix/>
          </a:blip>
          <a:stretch>
            <a:fillRect/>
          </a:stretch>
        </p:blipFill>
        <p:spPr>
          <a:xfrm>
            <a:off x="4060" y="0"/>
            <a:ext cx="9135880" cy="5143500"/>
          </a:xfrm>
          <a:prstGeom prst="rect">
            <a:avLst/>
          </a:prstGeom>
          <a:noFill/>
          <a:ln>
            <a:noFill/>
          </a:ln>
        </p:spPr>
      </p:pic>
      <p:sp>
        <p:nvSpPr>
          <p:cNvPr id="154" name="Google Shape;154;p26"/>
          <p:cNvSpPr txBox="1"/>
          <p:nvPr/>
        </p:nvSpPr>
        <p:spPr>
          <a:xfrm>
            <a:off x="1633900" y="354300"/>
            <a:ext cx="413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6AA84F"/>
                </a:solidFill>
              </a:rPr>
              <a:t>Thank you Peary much !!!</a:t>
            </a:r>
            <a:endParaRPr sz="2400">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Introduction</a:t>
            </a:r>
            <a:endParaRPr>
              <a:latin typeface="Playfair Display ExtraBold"/>
              <a:ea typeface="Playfair Display ExtraBold"/>
              <a:cs typeface="Playfair Display ExtraBold"/>
              <a:sym typeface="Playfair Display ExtraBold"/>
            </a:endParaRPr>
          </a:p>
        </p:txBody>
      </p:sp>
      <p:sp>
        <p:nvSpPr>
          <p:cNvPr id="62" name="Google Shape;62;p14"/>
          <p:cNvSpPr txBox="1">
            <a:spLocks noGrp="1"/>
          </p:cNvSpPr>
          <p:nvPr>
            <p:ph type="body" idx="1"/>
          </p:nvPr>
        </p:nvSpPr>
        <p:spPr>
          <a:xfrm>
            <a:off x="4427325" y="923875"/>
            <a:ext cx="4404600" cy="3416400"/>
          </a:xfrm>
          <a:prstGeom prst="rect">
            <a:avLst/>
          </a:prstGeom>
        </p:spPr>
        <p:txBody>
          <a:bodyPr spcFirstLastPara="1" wrap="square" lIns="91425" tIns="91425" rIns="91425" bIns="91425" anchor="t" anchorCtr="0">
            <a:normAutofit fontScale="77500" lnSpcReduction="10000"/>
          </a:bodyPr>
          <a:lstStyle/>
          <a:p>
            <a:pPr marL="457200" lvl="0" indent="-327025" algn="l" rtl="0">
              <a:spcBef>
                <a:spcPts val="0"/>
              </a:spcBef>
              <a:spcAft>
                <a:spcPts val="0"/>
              </a:spcAft>
              <a:buClr>
                <a:schemeClr val="dk1"/>
              </a:buClr>
              <a:buSzPct val="100000"/>
              <a:buFont typeface="Playfair Display Medium"/>
              <a:buChar char="●"/>
            </a:pPr>
            <a:r>
              <a:rPr lang="en" sz="2000">
                <a:solidFill>
                  <a:schemeClr val="dk1"/>
                </a:solidFill>
                <a:latin typeface="Playfair Display Medium"/>
                <a:ea typeface="Playfair Display Medium"/>
                <a:cs typeface="Playfair Display Medium"/>
                <a:sym typeface="Playfair Display Medium"/>
              </a:rPr>
              <a:t>California - top producer for pears</a:t>
            </a:r>
            <a:endParaRPr sz="2000">
              <a:solidFill>
                <a:schemeClr val="dk1"/>
              </a:solidFill>
              <a:latin typeface="Playfair Display Medium"/>
              <a:ea typeface="Playfair Display Medium"/>
              <a:cs typeface="Playfair Display Medium"/>
              <a:sym typeface="Playfair Display Medium"/>
            </a:endParaRPr>
          </a:p>
          <a:p>
            <a:pPr marL="457200" lvl="0" indent="-327025" algn="l" rtl="0">
              <a:spcBef>
                <a:spcPts val="0"/>
              </a:spcBef>
              <a:spcAft>
                <a:spcPts val="0"/>
              </a:spcAft>
              <a:buClr>
                <a:schemeClr val="dk1"/>
              </a:buClr>
              <a:buSzPct val="100000"/>
              <a:buFont typeface="Playfair Display Medium"/>
              <a:buChar char="●"/>
            </a:pPr>
            <a:r>
              <a:rPr lang="en" sz="2000">
                <a:solidFill>
                  <a:schemeClr val="dk1"/>
                </a:solidFill>
                <a:latin typeface="Playfair Display Medium"/>
                <a:ea typeface="Playfair Display Medium"/>
                <a:cs typeface="Playfair Display Medium"/>
                <a:sym typeface="Playfair Display Medium"/>
              </a:rPr>
              <a:t>Fruit picking - manual and mundane </a:t>
            </a:r>
            <a:endParaRPr sz="2000">
              <a:solidFill>
                <a:schemeClr val="dk1"/>
              </a:solidFill>
              <a:latin typeface="Playfair Display Medium"/>
              <a:ea typeface="Playfair Display Medium"/>
              <a:cs typeface="Playfair Display Medium"/>
              <a:sym typeface="Playfair Display Medium"/>
            </a:endParaRPr>
          </a:p>
          <a:p>
            <a:pPr marL="457200" lvl="0" indent="-327025" algn="l" rtl="0">
              <a:spcBef>
                <a:spcPts val="0"/>
              </a:spcBef>
              <a:spcAft>
                <a:spcPts val="0"/>
              </a:spcAft>
              <a:buClr>
                <a:schemeClr val="dk1"/>
              </a:buClr>
              <a:buSzPct val="100000"/>
              <a:buFont typeface="Playfair Display Medium"/>
              <a:buChar char="●"/>
            </a:pPr>
            <a:r>
              <a:rPr lang="en" sz="2000">
                <a:solidFill>
                  <a:schemeClr val="dk1"/>
                </a:solidFill>
                <a:latin typeface="Playfair Display Medium"/>
                <a:ea typeface="Playfair Display Medium"/>
                <a:cs typeface="Playfair Display Medium"/>
                <a:sym typeface="Playfair Display Medium"/>
              </a:rPr>
              <a:t>AI based fruit picking - Reduced cost, Time saving</a:t>
            </a:r>
            <a:endParaRPr sz="2000">
              <a:solidFill>
                <a:schemeClr val="dk1"/>
              </a:solidFill>
              <a:latin typeface="Playfair Display Medium"/>
              <a:ea typeface="Playfair Display Medium"/>
              <a:cs typeface="Playfair Display Medium"/>
              <a:sym typeface="Playfair Display Medium"/>
            </a:endParaRPr>
          </a:p>
          <a:p>
            <a:pPr marL="914400" lvl="1" indent="-323017" algn="l" rtl="0">
              <a:spcBef>
                <a:spcPts val="0"/>
              </a:spcBef>
              <a:spcAft>
                <a:spcPts val="0"/>
              </a:spcAft>
              <a:buClr>
                <a:schemeClr val="dk1"/>
              </a:buClr>
              <a:buSzPct val="100000"/>
              <a:buFont typeface="Playfair Display Medium"/>
              <a:buChar char="○"/>
            </a:pPr>
            <a:r>
              <a:rPr lang="en" sz="1918">
                <a:solidFill>
                  <a:schemeClr val="dk1"/>
                </a:solidFill>
                <a:latin typeface="Playfair Display Medium"/>
                <a:ea typeface="Playfair Display Medium"/>
                <a:cs typeface="Playfair Display Medium"/>
                <a:sym typeface="Playfair Display Medium"/>
              </a:rPr>
              <a:t>Cheaper investment over long time</a:t>
            </a:r>
            <a:endParaRPr sz="1918">
              <a:solidFill>
                <a:schemeClr val="dk1"/>
              </a:solidFill>
              <a:latin typeface="Playfair Display Medium"/>
              <a:ea typeface="Playfair Display Medium"/>
              <a:cs typeface="Playfair Display Medium"/>
              <a:sym typeface="Playfair Display Medium"/>
            </a:endParaRPr>
          </a:p>
          <a:p>
            <a:pPr marL="914400" lvl="1" indent="-323017" algn="l" rtl="0">
              <a:spcBef>
                <a:spcPts val="0"/>
              </a:spcBef>
              <a:spcAft>
                <a:spcPts val="0"/>
              </a:spcAft>
              <a:buClr>
                <a:schemeClr val="dk1"/>
              </a:buClr>
              <a:buSzPct val="100000"/>
              <a:buFont typeface="Playfair Display Medium"/>
              <a:buChar char="○"/>
            </a:pPr>
            <a:r>
              <a:rPr lang="en" sz="1918">
                <a:solidFill>
                  <a:schemeClr val="dk1"/>
                </a:solidFill>
                <a:latin typeface="Playfair Display Medium"/>
                <a:ea typeface="Playfair Display Medium"/>
                <a:cs typeface="Playfair Display Medium"/>
                <a:sym typeface="Playfair Display Medium"/>
              </a:rPr>
              <a:t>Reduces human exposure to hazardous situations</a:t>
            </a:r>
            <a:endParaRPr sz="1918">
              <a:solidFill>
                <a:schemeClr val="dk1"/>
              </a:solidFill>
              <a:latin typeface="Playfair Display Medium"/>
              <a:ea typeface="Playfair Display Medium"/>
              <a:cs typeface="Playfair Display Medium"/>
              <a:sym typeface="Playfair Display Medium"/>
            </a:endParaRPr>
          </a:p>
          <a:p>
            <a:pPr marL="914400" lvl="1" indent="-323017" algn="l" rtl="0">
              <a:spcBef>
                <a:spcPts val="0"/>
              </a:spcBef>
              <a:spcAft>
                <a:spcPts val="0"/>
              </a:spcAft>
              <a:buClr>
                <a:schemeClr val="dk1"/>
              </a:buClr>
              <a:buSzPct val="100000"/>
              <a:buFont typeface="Playfair Display Medium"/>
              <a:buChar char="○"/>
            </a:pPr>
            <a:r>
              <a:rPr lang="en" sz="1918">
                <a:solidFill>
                  <a:schemeClr val="dk1"/>
                </a:solidFill>
                <a:latin typeface="Playfair Display Medium"/>
                <a:ea typeface="Playfair Display Medium"/>
                <a:cs typeface="Playfair Display Medium"/>
                <a:sym typeface="Playfair Display Medium"/>
              </a:rPr>
              <a:t>Workers shortage due to pandemic</a:t>
            </a:r>
            <a:endParaRPr sz="1918">
              <a:solidFill>
                <a:schemeClr val="dk1"/>
              </a:solidFill>
              <a:latin typeface="Playfair Display Medium"/>
              <a:ea typeface="Playfair Display Medium"/>
              <a:cs typeface="Playfair Display Medium"/>
              <a:sym typeface="Playfair Display Medium"/>
            </a:endParaRPr>
          </a:p>
          <a:p>
            <a:pPr marL="457200" lvl="0" indent="0" algn="l" rtl="0">
              <a:spcBef>
                <a:spcPts val="1200"/>
              </a:spcBef>
              <a:spcAft>
                <a:spcPts val="0"/>
              </a:spcAft>
              <a:buNone/>
            </a:pPr>
            <a:endParaRPr>
              <a:latin typeface="Playfair Display"/>
              <a:ea typeface="Playfair Display"/>
              <a:cs typeface="Playfair Display"/>
              <a:sym typeface="Playfair Display"/>
            </a:endParaRPr>
          </a:p>
          <a:p>
            <a:pPr marL="457200" lvl="0" indent="0" algn="l" rtl="0">
              <a:spcBef>
                <a:spcPts val="1200"/>
              </a:spcBef>
              <a:spcAft>
                <a:spcPts val="0"/>
              </a:spcAft>
              <a:buNone/>
            </a:pPr>
            <a:endParaRPr>
              <a:latin typeface="Playfair Display"/>
              <a:ea typeface="Playfair Display"/>
              <a:cs typeface="Playfair Display"/>
              <a:sym typeface="Playfair Display"/>
            </a:endParaRPr>
          </a:p>
          <a:p>
            <a:pPr marL="457200" lvl="0" indent="0" algn="l" rtl="0">
              <a:spcBef>
                <a:spcPts val="1200"/>
              </a:spcBef>
              <a:spcAft>
                <a:spcPts val="1200"/>
              </a:spcAft>
              <a:buNone/>
            </a:pP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pic>
        <p:nvPicPr>
          <p:cNvPr id="63" name="Google Shape;63;p14"/>
          <p:cNvPicPr preferRelativeResize="0"/>
          <p:nvPr/>
        </p:nvPicPr>
        <p:blipFill>
          <a:blip r:embed="rId3">
            <a:alphaModFix/>
          </a:blip>
          <a:stretch>
            <a:fillRect/>
          </a:stretch>
        </p:blipFill>
        <p:spPr>
          <a:xfrm>
            <a:off x="440450" y="1017725"/>
            <a:ext cx="3803376" cy="2316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Use Case</a:t>
            </a:r>
            <a:endParaRPr>
              <a:latin typeface="Playfair Display ExtraBold"/>
              <a:ea typeface="Playfair Display ExtraBold"/>
              <a:cs typeface="Playfair Display ExtraBold"/>
              <a:sym typeface="Playfair Display ExtraBold"/>
            </a:endParaRPr>
          </a:p>
        </p:txBody>
      </p:sp>
      <p:sp>
        <p:nvSpPr>
          <p:cNvPr id="69" name="Google Shape;69;p15"/>
          <p:cNvSpPr txBox="1">
            <a:spLocks noGrp="1"/>
          </p:cNvSpPr>
          <p:nvPr>
            <p:ph type="body" idx="1"/>
          </p:nvPr>
        </p:nvSpPr>
        <p:spPr>
          <a:xfrm>
            <a:off x="4640200" y="856025"/>
            <a:ext cx="4192200" cy="36123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chemeClr val="dk1"/>
              </a:buClr>
              <a:buSzPts val="1600"/>
              <a:buFont typeface="Playfair Display Medium"/>
              <a:buChar char="●"/>
            </a:pPr>
            <a:r>
              <a:rPr lang="en" sz="1600">
                <a:solidFill>
                  <a:schemeClr val="dk1"/>
                </a:solidFill>
                <a:latin typeface="Playfair Display Medium"/>
                <a:ea typeface="Playfair Display Medium"/>
                <a:cs typeface="Playfair Display Medium"/>
                <a:sym typeface="Playfair Display Medium"/>
              </a:rPr>
              <a:t>Identify large firm and distributor that distribute pears across the country.</a:t>
            </a:r>
            <a:endParaRPr sz="1600">
              <a:solidFill>
                <a:schemeClr val="dk1"/>
              </a:solidFill>
              <a:latin typeface="Playfair Display Medium"/>
              <a:ea typeface="Playfair Display Medium"/>
              <a:cs typeface="Playfair Display Medium"/>
              <a:sym typeface="Playfair Display Medium"/>
            </a:endParaRPr>
          </a:p>
          <a:p>
            <a:pPr marL="457200" lvl="0" indent="-330200" algn="just" rtl="0">
              <a:spcBef>
                <a:spcPts val="0"/>
              </a:spcBef>
              <a:spcAft>
                <a:spcPts val="0"/>
              </a:spcAft>
              <a:buClr>
                <a:schemeClr val="dk1"/>
              </a:buClr>
              <a:buSzPts val="1600"/>
              <a:buFont typeface="Playfair Display Medium"/>
              <a:buChar char="●"/>
            </a:pPr>
            <a:r>
              <a:rPr lang="en" sz="1600">
                <a:solidFill>
                  <a:schemeClr val="dk1"/>
                </a:solidFill>
                <a:latin typeface="Playfair Display Medium"/>
                <a:ea typeface="Playfair Display Medium"/>
                <a:cs typeface="Playfair Display Medium"/>
                <a:sym typeface="Playfair Display Medium"/>
              </a:rPr>
              <a:t>Pear farms can’t be diversified, has to be grown in single large areas.</a:t>
            </a:r>
            <a:endParaRPr sz="1600">
              <a:solidFill>
                <a:schemeClr val="dk1"/>
              </a:solidFill>
              <a:latin typeface="Playfair Display Medium"/>
              <a:ea typeface="Playfair Display Medium"/>
              <a:cs typeface="Playfair Display Medium"/>
              <a:sym typeface="Playfair Display Medium"/>
            </a:endParaRPr>
          </a:p>
          <a:p>
            <a:pPr marL="457200" lvl="0" indent="-330200" algn="just" rtl="0">
              <a:spcBef>
                <a:spcPts val="0"/>
              </a:spcBef>
              <a:spcAft>
                <a:spcPts val="0"/>
              </a:spcAft>
              <a:buClr>
                <a:schemeClr val="dk1"/>
              </a:buClr>
              <a:buSzPts val="1600"/>
              <a:buFont typeface="Playfair Display Medium"/>
              <a:buChar char="●"/>
            </a:pPr>
            <a:r>
              <a:rPr lang="en" sz="1600">
                <a:solidFill>
                  <a:schemeClr val="dk1"/>
                </a:solidFill>
                <a:latin typeface="Playfair Display Medium"/>
                <a:ea typeface="Playfair Display Medium"/>
                <a:cs typeface="Playfair Display Medium"/>
                <a:sym typeface="Playfair Display Medium"/>
              </a:rPr>
              <a:t>Challenge for AI - green pears ,difficult to distinguish.</a:t>
            </a:r>
            <a:endParaRPr sz="1600">
              <a:solidFill>
                <a:schemeClr val="dk1"/>
              </a:solidFill>
              <a:latin typeface="Playfair Display Medium"/>
              <a:ea typeface="Playfair Display Medium"/>
              <a:cs typeface="Playfair Display Medium"/>
              <a:sym typeface="Playfair Display Medium"/>
            </a:endParaRPr>
          </a:p>
          <a:p>
            <a:pPr marL="457200" lvl="0" indent="-330200" algn="just" rtl="0">
              <a:spcBef>
                <a:spcPts val="0"/>
              </a:spcBef>
              <a:spcAft>
                <a:spcPts val="0"/>
              </a:spcAft>
              <a:buClr>
                <a:schemeClr val="dk1"/>
              </a:buClr>
              <a:buSzPts val="1600"/>
              <a:buFont typeface="Playfair Display Medium"/>
              <a:buChar char="●"/>
            </a:pPr>
            <a:r>
              <a:rPr lang="en" sz="1600">
                <a:solidFill>
                  <a:schemeClr val="dk1"/>
                </a:solidFill>
                <a:latin typeface="Playfair Display Medium"/>
                <a:ea typeface="Playfair Display Medium"/>
                <a:cs typeface="Playfair Display Medium"/>
                <a:sym typeface="Playfair Display Medium"/>
              </a:rPr>
              <a:t>Developed a Neural network based solution to tackle this problem.</a:t>
            </a:r>
            <a:endParaRPr sz="1600">
              <a:solidFill>
                <a:schemeClr val="dk1"/>
              </a:solidFill>
              <a:latin typeface="Playfair Display Medium"/>
              <a:ea typeface="Playfair Display Medium"/>
              <a:cs typeface="Playfair Display Medium"/>
              <a:sym typeface="Playfair Display Medium"/>
            </a:endParaRPr>
          </a:p>
        </p:txBody>
      </p:sp>
      <p:pic>
        <p:nvPicPr>
          <p:cNvPr id="70" name="Google Shape;70;p15"/>
          <p:cNvPicPr preferRelativeResize="0"/>
          <p:nvPr/>
        </p:nvPicPr>
        <p:blipFill rotWithShape="1">
          <a:blip r:embed="rId3">
            <a:alphaModFix/>
          </a:blip>
          <a:srcRect b="4076"/>
          <a:stretch/>
        </p:blipFill>
        <p:spPr>
          <a:xfrm>
            <a:off x="425250" y="996425"/>
            <a:ext cx="4192050" cy="215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25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Dataset</a:t>
            </a:r>
            <a:r>
              <a:rPr lang="en"/>
              <a:t> </a:t>
            </a:r>
            <a:endParaRPr/>
          </a:p>
        </p:txBody>
      </p:sp>
      <p:sp>
        <p:nvSpPr>
          <p:cNvPr id="76" name="Google Shape;76;p16"/>
          <p:cNvSpPr txBox="1">
            <a:spLocks noGrp="1"/>
          </p:cNvSpPr>
          <p:nvPr>
            <p:ph type="body" idx="1"/>
          </p:nvPr>
        </p:nvSpPr>
        <p:spPr>
          <a:xfrm>
            <a:off x="599700" y="798600"/>
            <a:ext cx="8175000" cy="402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latin typeface="Playfair Display Medium"/>
                <a:ea typeface="Playfair Display Medium"/>
                <a:cs typeface="Playfair Display Medium"/>
                <a:sym typeface="Playfair Display Medium"/>
              </a:rPr>
              <a:t>2088 images as subset from a large dataset. The ratio of pear to not pear in dataset is 1:2</a:t>
            </a:r>
            <a:endParaRPr sz="1500">
              <a:latin typeface="Playfair Display Medium"/>
              <a:ea typeface="Playfair Display Medium"/>
              <a:cs typeface="Playfair Display Medium"/>
              <a:sym typeface="Playfair Display Medium"/>
            </a:endParaRPr>
          </a:p>
          <a:p>
            <a:pPr marL="0" lvl="0" indent="0" algn="l" rtl="0">
              <a:spcBef>
                <a:spcPts val="1200"/>
              </a:spcBef>
              <a:spcAft>
                <a:spcPts val="0"/>
              </a:spcAft>
              <a:buNone/>
            </a:pPr>
            <a:endParaRPr sz="1500">
              <a:latin typeface="Playfair Display Medium"/>
              <a:ea typeface="Playfair Display Medium"/>
              <a:cs typeface="Playfair Display Medium"/>
              <a:sym typeface="Playfair Display Medium"/>
            </a:endParaRPr>
          </a:p>
          <a:p>
            <a:pPr marL="0" lvl="0" indent="0" algn="l" rtl="0">
              <a:spcBef>
                <a:spcPts val="1200"/>
              </a:spcBef>
              <a:spcAft>
                <a:spcPts val="0"/>
              </a:spcAft>
              <a:buNone/>
            </a:pPr>
            <a:endParaRPr sz="1500">
              <a:solidFill>
                <a:schemeClr val="dk1"/>
              </a:solidFill>
              <a:latin typeface="Playfair Display Medium"/>
              <a:ea typeface="Playfair Display Medium"/>
              <a:cs typeface="Playfair Display Medium"/>
              <a:sym typeface="Playfair Display Medium"/>
            </a:endParaRPr>
          </a:p>
          <a:p>
            <a:pPr marL="0" lvl="0" indent="0" algn="l" rtl="0">
              <a:spcBef>
                <a:spcPts val="1200"/>
              </a:spcBef>
              <a:spcAft>
                <a:spcPts val="0"/>
              </a:spcAft>
              <a:buNone/>
            </a:pPr>
            <a:endParaRPr sz="1500">
              <a:solidFill>
                <a:schemeClr val="dk1"/>
              </a:solidFill>
              <a:latin typeface="Playfair Display Medium"/>
              <a:ea typeface="Playfair Display Medium"/>
              <a:cs typeface="Playfair Display Medium"/>
              <a:sym typeface="Playfair Display Medium"/>
            </a:endParaRPr>
          </a:p>
          <a:p>
            <a:pPr marL="0" lvl="0" indent="0" algn="l" rtl="0">
              <a:spcBef>
                <a:spcPts val="1200"/>
              </a:spcBef>
              <a:spcAft>
                <a:spcPts val="0"/>
              </a:spcAft>
              <a:buNone/>
            </a:pPr>
            <a:r>
              <a:rPr lang="en" sz="1500">
                <a:solidFill>
                  <a:schemeClr val="dk1"/>
                </a:solidFill>
                <a:latin typeface="Playfair Display Medium"/>
                <a:ea typeface="Playfair Display Medium"/>
                <a:cs typeface="Playfair Display Medium"/>
                <a:sym typeface="Playfair Display Medium"/>
              </a:rPr>
              <a:t>Train Test split - 60% for training, 20% for testing and 20% for validation</a:t>
            </a:r>
            <a:endParaRPr sz="1500">
              <a:solidFill>
                <a:schemeClr val="dk1"/>
              </a:solidFill>
              <a:latin typeface="Playfair Display Medium"/>
              <a:ea typeface="Playfair Display Medium"/>
              <a:cs typeface="Playfair Display Medium"/>
              <a:sym typeface="Playfair Display Medium"/>
            </a:endParaRPr>
          </a:p>
          <a:p>
            <a:pPr marL="0" lvl="0" indent="0" algn="l" rtl="0">
              <a:spcBef>
                <a:spcPts val="1200"/>
              </a:spcBef>
              <a:spcAft>
                <a:spcPts val="0"/>
              </a:spcAft>
              <a:buNone/>
            </a:pPr>
            <a:r>
              <a:rPr lang="en" sz="1500">
                <a:latin typeface="Playfair Display Medium"/>
                <a:ea typeface="Playfair Display Medium"/>
                <a:cs typeface="Playfair Display Medium"/>
                <a:sym typeface="Playfair Display Medium"/>
              </a:rPr>
              <a:t> </a:t>
            </a:r>
            <a:endParaRPr sz="1500">
              <a:latin typeface="Playfair Display Medium"/>
              <a:ea typeface="Playfair Display Medium"/>
              <a:cs typeface="Playfair Display Medium"/>
              <a:sym typeface="Playfair Display Medium"/>
            </a:endParaRPr>
          </a:p>
          <a:p>
            <a:pPr marL="0" lvl="0" indent="0" algn="l" rtl="0">
              <a:spcBef>
                <a:spcPts val="1200"/>
              </a:spcBef>
              <a:spcAft>
                <a:spcPts val="1200"/>
              </a:spcAft>
              <a:buNone/>
            </a:pPr>
            <a:endParaRPr sz="1500">
              <a:latin typeface="Playfair Display Medium"/>
              <a:ea typeface="Playfair Display Medium"/>
              <a:cs typeface="Playfair Display Medium"/>
              <a:sym typeface="Playfair Display Medium"/>
            </a:endParaRPr>
          </a:p>
        </p:txBody>
      </p:sp>
      <p:graphicFrame>
        <p:nvGraphicFramePr>
          <p:cNvPr id="77" name="Google Shape;77;p16"/>
          <p:cNvGraphicFramePr/>
          <p:nvPr/>
        </p:nvGraphicFramePr>
        <p:xfrm>
          <a:off x="2900182" y="1187242"/>
          <a:ext cx="3000000" cy="3000000"/>
        </p:xfrm>
        <a:graphic>
          <a:graphicData uri="http://schemas.openxmlformats.org/drawingml/2006/table">
            <a:tbl>
              <a:tblPr>
                <a:noFill/>
                <a:tableStyleId>{4339513C-E19B-43E3-A7BC-59416DCA0BC1}</a:tableStyleId>
              </a:tblPr>
              <a:tblGrid>
                <a:gridCol w="2101225">
                  <a:extLst>
                    <a:ext uri="{9D8B030D-6E8A-4147-A177-3AD203B41FA5}">
                      <a16:colId xmlns:a16="http://schemas.microsoft.com/office/drawing/2014/main" val="20000"/>
                    </a:ext>
                  </a:extLst>
                </a:gridCol>
                <a:gridCol w="1994175">
                  <a:extLst>
                    <a:ext uri="{9D8B030D-6E8A-4147-A177-3AD203B41FA5}">
                      <a16:colId xmlns:a16="http://schemas.microsoft.com/office/drawing/2014/main" val="20001"/>
                    </a:ext>
                  </a:extLst>
                </a:gridCol>
              </a:tblGrid>
              <a:tr h="422125">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Class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No of Observations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2125">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Pear</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696</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2125">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Not Pear (Other Fruits)</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1392</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78" name="Google Shape;78;p16"/>
          <p:cNvGraphicFramePr/>
          <p:nvPr/>
        </p:nvGraphicFramePr>
        <p:xfrm>
          <a:off x="2900175" y="2906650"/>
          <a:ext cx="3000000" cy="3000000"/>
        </p:xfrm>
        <a:graphic>
          <a:graphicData uri="http://schemas.openxmlformats.org/drawingml/2006/table">
            <a:tbl>
              <a:tblPr>
                <a:noFill/>
                <a:tableStyleId>{4339513C-E19B-43E3-A7BC-59416DCA0BC1}</a:tableStyleId>
              </a:tblPr>
              <a:tblGrid>
                <a:gridCol w="2101225">
                  <a:extLst>
                    <a:ext uri="{9D8B030D-6E8A-4147-A177-3AD203B41FA5}">
                      <a16:colId xmlns:a16="http://schemas.microsoft.com/office/drawing/2014/main" val="20000"/>
                    </a:ext>
                  </a:extLst>
                </a:gridCol>
                <a:gridCol w="1994175">
                  <a:extLst>
                    <a:ext uri="{9D8B030D-6E8A-4147-A177-3AD203B41FA5}">
                      <a16:colId xmlns:a16="http://schemas.microsoft.com/office/drawing/2014/main" val="20001"/>
                    </a:ext>
                  </a:extLst>
                </a:gridCol>
              </a:tblGrid>
              <a:tr h="332300">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Dataset</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No of Observations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35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Training</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1254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535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Testing</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417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35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Validation</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417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Logistic Regression</a:t>
            </a:r>
            <a:endParaRPr>
              <a:latin typeface="Playfair Display ExtraBold"/>
              <a:ea typeface="Playfair Display ExtraBold"/>
              <a:cs typeface="Playfair Display ExtraBold"/>
              <a:sym typeface="Playfair Display ExtraBold"/>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chemeClr val="dk1"/>
                </a:solidFill>
                <a:latin typeface="Playfair Display Medium"/>
                <a:ea typeface="Playfair Display Medium"/>
                <a:cs typeface="Playfair Display Medium"/>
                <a:sym typeface="Playfair Display Medium"/>
              </a:rPr>
              <a:t>Using train data we have used logistic regression and have achieved a test accuracy of 97.96%. </a:t>
            </a:r>
            <a:endParaRPr/>
          </a:p>
        </p:txBody>
      </p:sp>
      <p:graphicFrame>
        <p:nvGraphicFramePr>
          <p:cNvPr id="85" name="Google Shape;85;p17"/>
          <p:cNvGraphicFramePr/>
          <p:nvPr/>
        </p:nvGraphicFramePr>
        <p:xfrm>
          <a:off x="1482650" y="1870075"/>
          <a:ext cx="3000000" cy="3000000"/>
        </p:xfrm>
        <a:graphic>
          <a:graphicData uri="http://schemas.openxmlformats.org/drawingml/2006/table">
            <a:tbl>
              <a:tblPr>
                <a:noFill/>
                <a:tableStyleId>{4339513C-E19B-43E3-A7BC-59416DCA0BC1}</a:tableStyleId>
              </a:tblPr>
              <a:tblGrid>
                <a:gridCol w="2413000">
                  <a:extLst>
                    <a:ext uri="{9D8B030D-6E8A-4147-A177-3AD203B41FA5}">
                      <a16:colId xmlns:a16="http://schemas.microsoft.com/office/drawing/2014/main" val="20000"/>
                    </a:ext>
                  </a:extLst>
                </a:gridCol>
                <a:gridCol w="1622400">
                  <a:extLst>
                    <a:ext uri="{9D8B030D-6E8A-4147-A177-3AD203B41FA5}">
                      <a16:colId xmlns:a16="http://schemas.microsoft.com/office/drawing/2014/main" val="20001"/>
                    </a:ext>
                  </a:extLst>
                </a:gridCol>
                <a:gridCol w="1259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Metric</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Training</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Test</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Playfair Display Medium"/>
                          <a:ea typeface="Playfair Display Medium"/>
                          <a:cs typeface="Playfair Display Medium"/>
                          <a:sym typeface="Playfair Display Medium"/>
                        </a:rPr>
                        <a:t>Accuracy</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99%</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97.96%</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Optimization  algorithms &amp; Weight Initialization</a:t>
            </a:r>
            <a:endParaRPr>
              <a:latin typeface="Playfair Display ExtraBold"/>
              <a:ea typeface="Playfair Display ExtraBold"/>
              <a:cs typeface="Playfair Display ExtraBold"/>
              <a:sym typeface="Playfair Display ExtraBold"/>
            </a:endParaRPr>
          </a:p>
          <a:p>
            <a:pPr marL="0" lvl="0" indent="0" algn="l" rtl="0">
              <a:spcBef>
                <a:spcPts val="0"/>
              </a:spcBef>
              <a:spcAft>
                <a:spcPts val="0"/>
              </a:spcAft>
              <a:buClr>
                <a:schemeClr val="dk1"/>
              </a:buClr>
              <a:buSzPct val="39285"/>
              <a:buFont typeface="Arial"/>
              <a:buNone/>
            </a:pP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r>
              <a:rPr lang="en" sz="1500">
                <a:solidFill>
                  <a:schemeClr val="dk1"/>
                </a:solidFill>
                <a:latin typeface="Playfair Display Medium"/>
                <a:ea typeface="Playfair Display Medium"/>
                <a:cs typeface="Playfair Display Medium"/>
                <a:sym typeface="Playfair Display Medium"/>
              </a:rPr>
              <a:t>‘He’ weight initialization has the best validation fit</a:t>
            </a:r>
            <a:endParaRPr sz="1500">
              <a:solidFill>
                <a:schemeClr val="dk1"/>
              </a:solidFill>
              <a:latin typeface="Playfair Display Medium"/>
              <a:ea typeface="Playfair Display Medium"/>
              <a:cs typeface="Playfair Display Medium"/>
              <a:sym typeface="Playfair Display Medium"/>
            </a:endParaRPr>
          </a:p>
        </p:txBody>
      </p:sp>
      <p:graphicFrame>
        <p:nvGraphicFramePr>
          <p:cNvPr id="92" name="Google Shape;92;p18"/>
          <p:cNvGraphicFramePr/>
          <p:nvPr/>
        </p:nvGraphicFramePr>
        <p:xfrm>
          <a:off x="2896425" y="1270388"/>
          <a:ext cx="3000000" cy="3000000"/>
        </p:xfrm>
        <a:graphic>
          <a:graphicData uri="http://schemas.openxmlformats.org/drawingml/2006/table">
            <a:tbl>
              <a:tblPr>
                <a:noFill/>
                <a:tableStyleId>{4339513C-E19B-43E3-A7BC-59416DCA0BC1}</a:tableStyleId>
              </a:tblPr>
              <a:tblGrid>
                <a:gridCol w="2413000">
                  <a:extLst>
                    <a:ext uri="{9D8B030D-6E8A-4147-A177-3AD203B41FA5}">
                      <a16:colId xmlns:a16="http://schemas.microsoft.com/office/drawing/2014/main" val="20000"/>
                    </a:ext>
                  </a:extLst>
                </a:gridCol>
                <a:gridCol w="1622400">
                  <a:extLst>
                    <a:ext uri="{9D8B030D-6E8A-4147-A177-3AD203B41FA5}">
                      <a16:colId xmlns:a16="http://schemas.microsoft.com/office/drawing/2014/main" val="20001"/>
                    </a:ext>
                  </a:extLst>
                </a:gridCol>
                <a:gridCol w="1259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Algorithms</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Training</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Validation</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Momentum</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99.92</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Playfair Display Medium"/>
                          <a:ea typeface="Playfair Display Medium"/>
                          <a:cs typeface="Playfair Display Medium"/>
                          <a:sym typeface="Playfair Display Medium"/>
                        </a:rPr>
                        <a:t>98.8</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Gradient Descent</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99.92</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98.8</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93" name="Google Shape;93;p18"/>
          <p:cNvGraphicFramePr/>
          <p:nvPr/>
        </p:nvGraphicFramePr>
        <p:xfrm>
          <a:off x="2896425" y="3110625"/>
          <a:ext cx="3000000" cy="3000000"/>
        </p:xfrm>
        <a:graphic>
          <a:graphicData uri="http://schemas.openxmlformats.org/drawingml/2006/table">
            <a:tbl>
              <a:tblPr>
                <a:noFill/>
                <a:tableStyleId>{4339513C-E19B-43E3-A7BC-59416DCA0BC1}</a:tableStyleId>
              </a:tblPr>
              <a:tblGrid>
                <a:gridCol w="2413000">
                  <a:extLst>
                    <a:ext uri="{9D8B030D-6E8A-4147-A177-3AD203B41FA5}">
                      <a16:colId xmlns:a16="http://schemas.microsoft.com/office/drawing/2014/main" val="20000"/>
                    </a:ext>
                  </a:extLst>
                </a:gridCol>
                <a:gridCol w="1622400">
                  <a:extLst>
                    <a:ext uri="{9D8B030D-6E8A-4147-A177-3AD203B41FA5}">
                      <a16:colId xmlns:a16="http://schemas.microsoft.com/office/drawing/2014/main" val="20001"/>
                    </a:ext>
                  </a:extLst>
                </a:gridCol>
                <a:gridCol w="1259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Weight Initialization</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Training</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Validation</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He</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99.68</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99.28</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Random</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66.67</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66.67</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L2 &amp; Dropout Regularization</a:t>
            </a:r>
            <a:endParaRPr/>
          </a:p>
        </p:txBody>
      </p:sp>
      <p:graphicFrame>
        <p:nvGraphicFramePr>
          <p:cNvPr id="99" name="Google Shape;99;p19"/>
          <p:cNvGraphicFramePr/>
          <p:nvPr/>
        </p:nvGraphicFramePr>
        <p:xfrm>
          <a:off x="4871475" y="1787238"/>
          <a:ext cx="3000000" cy="3000000"/>
        </p:xfrm>
        <a:graphic>
          <a:graphicData uri="http://schemas.openxmlformats.org/drawingml/2006/table">
            <a:tbl>
              <a:tblPr>
                <a:noFill/>
                <a:tableStyleId>{4339513C-E19B-43E3-A7BC-59416DCA0BC1}</a:tableStyleId>
              </a:tblPr>
              <a:tblGrid>
                <a:gridCol w="2050250">
                  <a:extLst>
                    <a:ext uri="{9D8B030D-6E8A-4147-A177-3AD203B41FA5}">
                      <a16:colId xmlns:a16="http://schemas.microsoft.com/office/drawing/2014/main" val="20000"/>
                    </a:ext>
                  </a:extLst>
                </a:gridCol>
                <a:gridCol w="17526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Dropout Rate</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Accuracy</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0.1</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98.50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0.2</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96.80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0.4</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95.40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0.5</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94.70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0.8</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66.70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0" name="Google Shape;100;p19"/>
          <p:cNvGraphicFramePr/>
          <p:nvPr/>
        </p:nvGraphicFramePr>
        <p:xfrm>
          <a:off x="490075" y="1787238"/>
          <a:ext cx="3000000" cy="3000000"/>
        </p:xfrm>
        <a:graphic>
          <a:graphicData uri="http://schemas.openxmlformats.org/drawingml/2006/table">
            <a:tbl>
              <a:tblPr>
                <a:noFill/>
                <a:tableStyleId>{4339513C-E19B-43E3-A7BC-59416DCA0BC1}</a:tableStyleId>
              </a:tblPr>
              <a:tblGrid>
                <a:gridCol w="2143275">
                  <a:extLst>
                    <a:ext uri="{9D8B030D-6E8A-4147-A177-3AD203B41FA5}">
                      <a16:colId xmlns:a16="http://schemas.microsoft.com/office/drawing/2014/main" val="20000"/>
                    </a:ext>
                  </a:extLst>
                </a:gridCol>
                <a:gridCol w="17805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Penalty Rate</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Playfair Display"/>
                          <a:ea typeface="Playfair Display"/>
                          <a:cs typeface="Playfair Display"/>
                          <a:sym typeface="Playfair Display"/>
                        </a:rPr>
                        <a:t>Accuracy %</a:t>
                      </a:r>
                      <a:endParaRPr b="1">
                        <a:solidFill>
                          <a:schemeClr val="dk1"/>
                        </a:solidFill>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0.001</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95</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0.01</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93.5</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0.1</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91.1</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10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66.6</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100</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33.5</a:t>
                      </a:r>
                      <a:endParaRPr>
                        <a:solidFill>
                          <a:schemeClr val="dk1"/>
                        </a:solidFill>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1" name="Google Shape;101;p19"/>
          <p:cNvSpPr txBox="1">
            <a:spLocks noGrp="1"/>
          </p:cNvSpPr>
          <p:nvPr>
            <p:ph type="title"/>
          </p:nvPr>
        </p:nvSpPr>
        <p:spPr>
          <a:xfrm>
            <a:off x="427850" y="1116775"/>
            <a:ext cx="3986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 sz="1400">
                <a:latin typeface="Playfair Display Medium"/>
                <a:ea typeface="Playfair Display Medium"/>
                <a:cs typeface="Playfair Display Medium"/>
                <a:sym typeface="Playfair Display Medium"/>
              </a:rPr>
              <a:t>Decreasing the power of lambda would make the model simpler, this would reduce accuracy.</a:t>
            </a:r>
            <a:endParaRPr>
              <a:latin typeface="Playfair Display Medium"/>
              <a:ea typeface="Playfair Display Medium"/>
              <a:cs typeface="Playfair Display Medium"/>
              <a:sym typeface="Playfair Display Medium"/>
            </a:endParaRPr>
          </a:p>
        </p:txBody>
      </p:sp>
      <p:sp>
        <p:nvSpPr>
          <p:cNvPr id="102" name="Google Shape;102;p19"/>
          <p:cNvSpPr txBox="1">
            <a:spLocks noGrp="1"/>
          </p:cNvSpPr>
          <p:nvPr>
            <p:ph type="title"/>
          </p:nvPr>
        </p:nvSpPr>
        <p:spPr>
          <a:xfrm>
            <a:off x="4779863" y="1116138"/>
            <a:ext cx="3986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 sz="1400">
                <a:latin typeface="Playfair Display Medium"/>
                <a:ea typeface="Playfair Display Medium"/>
                <a:cs typeface="Playfair Display Medium"/>
                <a:sym typeface="Playfair Display Medium"/>
              </a:rPr>
              <a:t>Increasing dropout value beyond threshold would not fit the model properly</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388500" y="435900"/>
            <a:ext cx="41202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sz="1600" b="1">
                <a:solidFill>
                  <a:schemeClr val="dk1"/>
                </a:solidFill>
                <a:latin typeface="Playfair Display"/>
                <a:ea typeface="Playfair Display"/>
                <a:cs typeface="Playfair Display"/>
                <a:sym typeface="Playfair Display"/>
              </a:rPr>
              <a:t>Validation performance could be improved by changing both </a:t>
            </a:r>
            <a:r>
              <a:rPr lang="en" sz="1600" b="1" u="sng">
                <a:solidFill>
                  <a:schemeClr val="dk1"/>
                </a:solidFill>
                <a:latin typeface="Playfair Display"/>
                <a:ea typeface="Playfair Display"/>
                <a:cs typeface="Playfair Display"/>
                <a:sym typeface="Playfair Display"/>
              </a:rPr>
              <a:t>dropout and L2 regularization </a:t>
            </a:r>
            <a:r>
              <a:rPr lang="en" sz="1600" b="1">
                <a:solidFill>
                  <a:schemeClr val="dk1"/>
                </a:solidFill>
                <a:latin typeface="Playfair Display"/>
                <a:ea typeface="Playfair Display"/>
                <a:cs typeface="Playfair Display"/>
                <a:sym typeface="Playfair Display"/>
              </a:rPr>
              <a:t>values.</a:t>
            </a:r>
            <a:endParaRPr sz="1600" b="1">
              <a:latin typeface="Playfair Display"/>
              <a:ea typeface="Playfair Display"/>
              <a:cs typeface="Playfair Display"/>
              <a:sym typeface="Playfair Display"/>
            </a:endParaRPr>
          </a:p>
        </p:txBody>
      </p:sp>
      <p:graphicFrame>
        <p:nvGraphicFramePr>
          <p:cNvPr id="108" name="Google Shape;108;p20"/>
          <p:cNvGraphicFramePr/>
          <p:nvPr/>
        </p:nvGraphicFramePr>
        <p:xfrm>
          <a:off x="89563" y="1679075"/>
          <a:ext cx="3000000" cy="3000000"/>
        </p:xfrm>
        <a:graphic>
          <a:graphicData uri="http://schemas.openxmlformats.org/drawingml/2006/table">
            <a:tbl>
              <a:tblPr>
                <a:noFill/>
                <a:tableStyleId>{4339513C-E19B-43E3-A7BC-59416DCA0BC1}</a:tableStyleId>
              </a:tblPr>
              <a:tblGrid>
                <a:gridCol w="1237700">
                  <a:extLst>
                    <a:ext uri="{9D8B030D-6E8A-4147-A177-3AD203B41FA5}">
                      <a16:colId xmlns:a16="http://schemas.microsoft.com/office/drawing/2014/main" val="20000"/>
                    </a:ext>
                  </a:extLst>
                </a:gridCol>
                <a:gridCol w="1318025">
                  <a:extLst>
                    <a:ext uri="{9D8B030D-6E8A-4147-A177-3AD203B41FA5}">
                      <a16:colId xmlns:a16="http://schemas.microsoft.com/office/drawing/2014/main" val="20001"/>
                    </a:ext>
                  </a:extLst>
                </a:gridCol>
                <a:gridCol w="1863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Penalty Rate</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Dropout Rate</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Validation Accuracy</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100</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0.8</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66.7%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10</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66.7%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65.5%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93.3%</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98.8%</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9" name="Google Shape;109;p20"/>
          <p:cNvGraphicFramePr/>
          <p:nvPr/>
        </p:nvGraphicFramePr>
        <p:xfrm>
          <a:off x="4680763" y="1632575"/>
          <a:ext cx="3000000" cy="3000000"/>
        </p:xfrm>
        <a:graphic>
          <a:graphicData uri="http://schemas.openxmlformats.org/drawingml/2006/table">
            <a:tbl>
              <a:tblPr>
                <a:noFill/>
                <a:tableStyleId>{4339513C-E19B-43E3-A7BC-59416DCA0BC1}</a:tableStyleId>
              </a:tblPr>
              <a:tblGrid>
                <a:gridCol w="1478925">
                  <a:extLst>
                    <a:ext uri="{9D8B030D-6E8A-4147-A177-3AD203B41FA5}">
                      <a16:colId xmlns:a16="http://schemas.microsoft.com/office/drawing/2014/main" val="20000"/>
                    </a:ext>
                  </a:extLst>
                </a:gridCol>
                <a:gridCol w="971175">
                  <a:extLst>
                    <a:ext uri="{9D8B030D-6E8A-4147-A177-3AD203B41FA5}">
                      <a16:colId xmlns:a16="http://schemas.microsoft.com/office/drawing/2014/main" val="20001"/>
                    </a:ext>
                  </a:extLst>
                </a:gridCol>
                <a:gridCol w="1135150">
                  <a:extLst>
                    <a:ext uri="{9D8B030D-6E8A-4147-A177-3AD203B41FA5}">
                      <a16:colId xmlns:a16="http://schemas.microsoft.com/office/drawing/2014/main" val="20002"/>
                    </a:ext>
                  </a:extLst>
                </a:gridCol>
                <a:gridCol w="74747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Momentum</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Epsilon</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Axis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Mae</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Default TF-Batch</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0.0548</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0.95</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0.005</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-1</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0.0264</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0.9</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0.01</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1</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0.0277</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0.95</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0.0005</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1</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0.1472</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0.97</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300">
                          <a:solidFill>
                            <a:schemeClr val="dk1"/>
                          </a:solidFill>
                          <a:latin typeface="Playfair Display Medium"/>
                          <a:ea typeface="Playfair Display Medium"/>
                          <a:cs typeface="Playfair Display Medium"/>
                          <a:sym typeface="Playfair Display Medium"/>
                        </a:rPr>
                        <a:t>0.0005</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-1</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layfair Display Medium"/>
                          <a:ea typeface="Playfair Display Medium"/>
                          <a:cs typeface="Playfair Display Medium"/>
                          <a:sym typeface="Playfair Display Medium"/>
                        </a:rPr>
                        <a:t>0.0152</a:t>
                      </a:r>
                      <a:endParaRPr sz="13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200">
                          <a:latin typeface="Playfair Display Medium"/>
                          <a:ea typeface="Playfair Display Medium"/>
                          <a:cs typeface="Playfair Display Medium"/>
                          <a:sym typeface="Playfair Display Medium"/>
                        </a:rPr>
                        <a:t>Mean = 0.0</a:t>
                      </a:r>
                      <a:endParaRPr sz="12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Medium"/>
                          <a:ea typeface="Playfair Display Medium"/>
                          <a:cs typeface="Playfair Display Medium"/>
                          <a:sym typeface="Playfair Display Medium"/>
                        </a:rPr>
                        <a:t>STD = 0.05</a:t>
                      </a:r>
                      <a:endParaRPr sz="12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Medium"/>
                          <a:ea typeface="Playfair Display Medium"/>
                          <a:cs typeface="Playfair Display Medium"/>
                          <a:sym typeface="Playfair Display Medium"/>
                        </a:rPr>
                        <a:t>Gamma = 0.9</a:t>
                      </a:r>
                      <a:endParaRPr sz="12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10" name="Google Shape;110;p20"/>
          <p:cNvSpPr txBox="1"/>
          <p:nvPr/>
        </p:nvSpPr>
        <p:spPr>
          <a:xfrm>
            <a:off x="5032500" y="435900"/>
            <a:ext cx="35001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dk1"/>
                </a:solidFill>
                <a:latin typeface="Playfair Display"/>
                <a:ea typeface="Playfair Display"/>
                <a:cs typeface="Playfair Display"/>
                <a:sym typeface="Playfair Display"/>
              </a:rPr>
              <a:t>Validation performance could be improved by changing the value of </a:t>
            </a:r>
            <a:r>
              <a:rPr lang="en" sz="1600" b="1" u="sng">
                <a:solidFill>
                  <a:schemeClr val="dk1"/>
                </a:solidFill>
                <a:latin typeface="Playfair Display"/>
                <a:ea typeface="Playfair Display"/>
                <a:cs typeface="Playfair Display"/>
                <a:sym typeface="Playfair Display"/>
              </a:rPr>
              <a:t>batch normalizations</a:t>
            </a:r>
            <a:r>
              <a:rPr lang="en" sz="1600" b="1">
                <a:solidFill>
                  <a:schemeClr val="dk1"/>
                </a:solidFill>
                <a:latin typeface="Playfair Display"/>
                <a:ea typeface="Playfair Display"/>
                <a:cs typeface="Playfair Display"/>
                <a:sym typeface="Playfair Display"/>
              </a:rPr>
              <a:t>. </a:t>
            </a:r>
            <a:endParaRPr sz="1600" b="1">
              <a:solidFill>
                <a:schemeClr val="dk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21"/>
          <p:cNvGraphicFramePr/>
          <p:nvPr/>
        </p:nvGraphicFramePr>
        <p:xfrm>
          <a:off x="1126413" y="1383125"/>
          <a:ext cx="3000000" cy="3000000"/>
        </p:xfrm>
        <a:graphic>
          <a:graphicData uri="http://schemas.openxmlformats.org/drawingml/2006/table">
            <a:tbl>
              <a:tblPr>
                <a:noFill/>
                <a:tableStyleId>{4339513C-E19B-43E3-A7BC-59416DCA0BC1}</a:tableStyleId>
              </a:tblPr>
              <a:tblGrid>
                <a:gridCol w="1434850">
                  <a:extLst>
                    <a:ext uri="{9D8B030D-6E8A-4147-A177-3AD203B41FA5}">
                      <a16:colId xmlns:a16="http://schemas.microsoft.com/office/drawing/2014/main" val="20000"/>
                    </a:ext>
                  </a:extLst>
                </a:gridCol>
                <a:gridCol w="2020025">
                  <a:extLst>
                    <a:ext uri="{9D8B030D-6E8A-4147-A177-3AD203B41FA5}">
                      <a16:colId xmlns:a16="http://schemas.microsoft.com/office/drawing/2014/main" val="20001"/>
                    </a:ext>
                  </a:extLst>
                </a:gridCol>
                <a:gridCol w="1035225">
                  <a:extLst>
                    <a:ext uri="{9D8B030D-6E8A-4147-A177-3AD203B41FA5}">
                      <a16:colId xmlns:a16="http://schemas.microsoft.com/office/drawing/2014/main" val="20002"/>
                    </a:ext>
                  </a:extLst>
                </a:gridCol>
                <a:gridCol w="968850">
                  <a:extLst>
                    <a:ext uri="{9D8B030D-6E8A-4147-A177-3AD203B41FA5}">
                      <a16:colId xmlns:a16="http://schemas.microsoft.com/office/drawing/2014/main" val="20003"/>
                    </a:ext>
                  </a:extLst>
                </a:gridCol>
                <a:gridCol w="134825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Dropout</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Momentum</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Epsilon</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Axis</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MAE</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Default TF-Batch</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0.0483</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0.027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0.4</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layfair Display"/>
                          <a:ea typeface="Playfair Display"/>
                          <a:cs typeface="Playfair Display"/>
                          <a:sym typeface="Playfair Display"/>
                        </a:rPr>
                        <a:t>0.0251</a:t>
                      </a:r>
                      <a:endParaRPr b="1">
                        <a:latin typeface="Playfair Display"/>
                        <a:ea typeface="Playfair Display"/>
                        <a:cs typeface="Playfair Display"/>
                        <a:sym typeface="Playfair Displ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0.3</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0.0291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0.2</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0.95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0.0005</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0.0337</a:t>
                      </a:r>
                      <a:endParaRPr>
                        <a:latin typeface="Playfair Display Medium"/>
                        <a:ea typeface="Playfair Display Medium"/>
                        <a:cs typeface="Playfair Display Medium"/>
                        <a:sym typeface="Playfair Display Mediu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6" name="Google Shape;116;p21"/>
          <p:cNvSpPr txBox="1">
            <a:spLocks noGrp="1"/>
          </p:cNvSpPr>
          <p:nvPr>
            <p:ph type="title"/>
          </p:nvPr>
        </p:nvSpPr>
        <p:spPr>
          <a:xfrm>
            <a:off x="311700" y="445025"/>
            <a:ext cx="8520600" cy="973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990"/>
              <a:buFont typeface="Arial"/>
              <a:buNone/>
            </a:pPr>
            <a:r>
              <a:rPr lang="en" sz="1715">
                <a:latin typeface="Playfair Display ExtraBold"/>
                <a:ea typeface="Playfair Display ExtraBold"/>
                <a:cs typeface="Playfair Display ExtraBold"/>
                <a:sym typeface="Playfair Display ExtraBold"/>
              </a:rPr>
              <a:t>Validation performance using a mixture of </a:t>
            </a:r>
            <a:r>
              <a:rPr lang="en" sz="1715" u="sng">
                <a:latin typeface="Playfair Display ExtraBold"/>
                <a:ea typeface="Playfair Display ExtraBold"/>
                <a:cs typeface="Playfair Display ExtraBold"/>
                <a:sym typeface="Playfair Display ExtraBold"/>
              </a:rPr>
              <a:t>batch-normalization  and  </a:t>
            </a:r>
            <a:endParaRPr sz="1715" u="sng">
              <a:latin typeface="Playfair Display ExtraBold"/>
              <a:ea typeface="Playfair Display ExtraBold"/>
              <a:cs typeface="Playfair Display ExtraBold"/>
              <a:sym typeface="Playfair Display ExtraBold"/>
            </a:endParaRPr>
          </a:p>
          <a:p>
            <a:pPr marL="0" marR="0" lvl="0" indent="0" algn="l" rtl="0">
              <a:lnSpc>
                <a:spcPct val="115000"/>
              </a:lnSpc>
              <a:spcBef>
                <a:spcPts val="0"/>
              </a:spcBef>
              <a:spcAft>
                <a:spcPts val="0"/>
              </a:spcAft>
              <a:buClr>
                <a:schemeClr val="dk1"/>
              </a:buClr>
              <a:buSzPts val="990"/>
              <a:buFont typeface="Arial"/>
              <a:buNone/>
            </a:pPr>
            <a:r>
              <a:rPr lang="en" sz="1715" u="sng">
                <a:latin typeface="Playfair Display ExtraBold"/>
                <a:ea typeface="Playfair Display ExtraBold"/>
                <a:cs typeface="Playfair Display ExtraBold"/>
                <a:sym typeface="Playfair Display ExtraBold"/>
              </a:rPr>
              <a:t>dropout  regularization</a:t>
            </a:r>
            <a:endParaRPr sz="3020" u="sng">
              <a:latin typeface="Playfair Display ExtraBold"/>
              <a:ea typeface="Playfair Display ExtraBold"/>
              <a:cs typeface="Playfair Display ExtraBold"/>
              <a:sym typeface="Playfair Display ExtraBold"/>
            </a:endParaRPr>
          </a:p>
          <a:p>
            <a:pPr marL="0" marR="0" lvl="0" indent="0" algn="l" rtl="0">
              <a:lnSpc>
                <a:spcPct val="115000"/>
              </a:lnSpc>
              <a:spcBef>
                <a:spcPts val="0"/>
              </a:spcBef>
              <a:spcAft>
                <a:spcPts val="0"/>
              </a:spcAft>
              <a:buClr>
                <a:schemeClr val="dk1"/>
              </a:buClr>
              <a:buSzPts val="990"/>
              <a:buFont typeface="Arial"/>
              <a:buNone/>
            </a:pPr>
            <a:endParaRPr sz="1715">
              <a:latin typeface="Playfair Display ExtraBold"/>
              <a:ea typeface="Playfair Display ExtraBold"/>
              <a:cs typeface="Playfair Display ExtraBold"/>
              <a:sym typeface="Playfair Display ExtraBold"/>
            </a:endParaRPr>
          </a:p>
        </p:txBody>
      </p:sp>
      <p:sp>
        <p:nvSpPr>
          <p:cNvPr id="117" name="Google Shape;117;p21"/>
          <p:cNvSpPr/>
          <p:nvPr/>
        </p:nvSpPr>
        <p:spPr>
          <a:xfrm>
            <a:off x="8082650" y="2735025"/>
            <a:ext cx="408300" cy="153000"/>
          </a:xfrm>
          <a:prstGeom prst="lef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(16:9)</PresentationFormat>
  <Paragraphs>237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Playfair Display Medium</vt:lpstr>
      <vt:lpstr>Arial</vt:lpstr>
      <vt:lpstr>Playfair Display ExtraBold</vt:lpstr>
      <vt:lpstr>Playfair Display</vt:lpstr>
      <vt:lpstr>Simple Light</vt:lpstr>
      <vt:lpstr>Deep Learning Project</vt:lpstr>
      <vt:lpstr>Introduction</vt:lpstr>
      <vt:lpstr>Use Case</vt:lpstr>
      <vt:lpstr>Dataset </vt:lpstr>
      <vt:lpstr>Logistic Regression</vt:lpstr>
      <vt:lpstr>Optimization  algorithms &amp; Weight Initialization </vt:lpstr>
      <vt:lpstr>L2 &amp; Dropout Regularization</vt:lpstr>
      <vt:lpstr>PowerPoint Presentation</vt:lpstr>
      <vt:lpstr>Validation performance using a mixture of batch-normalization  and   dropout  regularization </vt:lpstr>
      <vt:lpstr>Validation performance using a mixture of batch - normalization, dropout   regularization  and  L2  regularization</vt:lpstr>
      <vt:lpstr>Early Stopping</vt:lpstr>
      <vt:lpstr>Best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harini s</dc:creator>
  <cp:lastModifiedBy>Harinishri</cp:lastModifiedBy>
  <cp:revision>1</cp:revision>
  <dcterms:modified xsi:type="dcterms:W3CDTF">2024-05-15T22:07:32Z</dcterms:modified>
</cp:coreProperties>
</file>