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 lvl="0">
      <a:defRPr kern="0"/>
    </a:defPPr>
    <a:lvl1pPr lvl="0">
      <a:defRPr/>
    </a:lvl1pPr>
    <a:lvl2pPr lvl="1">
      <a:defRPr/>
    </a:lvl2pPr>
    <a:lvl3pPr lvl="2">
      <a:defRPr/>
    </a:lvl3pPr>
    <a:lvl4pPr lvl="3">
      <a:defRPr/>
    </a:lvl4pPr>
    <a:lvl5pPr lvl="4">
      <a:defRPr/>
    </a:lvl5pPr>
    <a:lvl6pPr lvl="5">
      <a:defRPr/>
    </a:lvl6pPr>
    <a:lvl7pPr lvl="6">
      <a:defRPr/>
    </a:lvl7pPr>
    <a:lvl8pPr lvl="7">
      <a:defRPr/>
    </a:lvl8pPr>
    <a:lvl9pPr lvl="8">
      <a:defRPr/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000000"/>
          </p15:clr>
        </p15:guide>
        <p15:guide id="2" pos="216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1" Type="http://schemas.openxmlformats.org/officeDocument/2006/relationships/slideLayout" Target="../slideLayouts/slideLayout4.xml"/><Relationship Id="rId30" Type="http://schemas.openxmlformats.org/officeDocument/2006/relationships/image" Target="../media/image31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jpeg"/><Relationship Id="rId8" Type="http://schemas.openxmlformats.org/officeDocument/2006/relationships/image" Target="../media/image55.jpeg"/><Relationship Id="rId7" Type="http://schemas.openxmlformats.org/officeDocument/2006/relationships/image" Target="../media/image54.jpeg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Relationship Id="rId3" Type="http://schemas.openxmlformats.org/officeDocument/2006/relationships/image" Target="../media/image50.jpe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68.jpeg"/><Relationship Id="rId20" Type="http://schemas.openxmlformats.org/officeDocument/2006/relationships/image" Target="../media/image67.jpeg"/><Relationship Id="rId2" Type="http://schemas.openxmlformats.org/officeDocument/2006/relationships/image" Target="../media/image49.jpeg"/><Relationship Id="rId19" Type="http://schemas.openxmlformats.org/officeDocument/2006/relationships/image" Target="../media/image66.jpeg"/><Relationship Id="rId18" Type="http://schemas.openxmlformats.org/officeDocument/2006/relationships/image" Target="../media/image65.jpeg"/><Relationship Id="rId17" Type="http://schemas.openxmlformats.org/officeDocument/2006/relationships/image" Target="../media/image64.jpeg"/><Relationship Id="rId16" Type="http://schemas.openxmlformats.org/officeDocument/2006/relationships/image" Target="../media/image63.jpeg"/><Relationship Id="rId15" Type="http://schemas.openxmlformats.org/officeDocument/2006/relationships/image" Target="../media/image62.jpeg"/><Relationship Id="rId14" Type="http://schemas.openxmlformats.org/officeDocument/2006/relationships/image" Target="../media/image61.jpeg"/><Relationship Id="rId13" Type="http://schemas.openxmlformats.org/officeDocument/2006/relationships/image" Target="../media/image60.jpeg"/><Relationship Id="rId12" Type="http://schemas.openxmlformats.org/officeDocument/2006/relationships/image" Target="../media/image59.jpeg"/><Relationship Id="rId11" Type="http://schemas.openxmlformats.org/officeDocument/2006/relationships/image" Target="../media/image58.jpeg"/><Relationship Id="rId10" Type="http://schemas.openxmlformats.org/officeDocument/2006/relationships/image" Target="../media/image57.jpeg"/><Relationship Id="rId1" Type="http://schemas.openxmlformats.org/officeDocument/2006/relationships/image" Target="../media/image4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7.png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jpeg"/><Relationship Id="rId2" Type="http://schemas.openxmlformats.org/officeDocument/2006/relationships/image" Target="../media/image37.png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76" name="Google Shape;76;p1"/>
            <p:cNvSpPr/>
            <p:nvPr/>
          </p:nvSpPr>
          <p:spPr>
            <a:xfrm>
              <a:off x="1325880" y="18288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2421255" y="15525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1"/>
          <p:cNvSpPr/>
          <p:nvPr/>
        </p:nvSpPr>
        <p:spPr>
          <a:xfrm>
            <a:off x="4267200" y="1676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>
            <p:ph type="title"/>
          </p:nvPr>
        </p:nvSpPr>
        <p:spPr>
          <a:xfrm>
            <a:off x="2633281" y="3326218"/>
            <a:ext cx="6762000" cy="216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1651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Name : </a:t>
            </a:r>
            <a:r>
              <a:rPr lang="en-US" sz="2800" b="0" i="0"/>
              <a:t>Harini sri S</a:t>
            </a:r>
            <a:endParaRPr sz="2800" b="0" i="0"/>
          </a:p>
          <a:p>
            <a:pPr marL="12700" marR="1651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Register No : </a:t>
            </a:r>
            <a:r>
              <a:rPr lang="en-US" sz="2800" b="0" i="0"/>
              <a:t>312211027</a:t>
            </a:r>
            <a:endParaRPr lang="en-US" sz="2800" b="0" i="0"/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: IIIrd B.com General (Commerce) College : </a:t>
            </a:r>
            <a:r>
              <a:rPr lang="en-US" sz="2800" b="0" i="0"/>
              <a:t>DR.MGR JANAKI </a:t>
            </a:r>
            <a:r>
              <a:rPr lang="en-US" sz="2800" b="0" i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800" b="0" i="0"/>
              <a:t>COLLEGE OF ARTS AND SCIENCE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82" name="Google Shape;82;p1"/>
          <p:cNvGrpSpPr/>
          <p:nvPr/>
        </p:nvGrpSpPr>
        <p:grpSpPr>
          <a:xfrm>
            <a:off x="991870" y="441324"/>
            <a:ext cx="12908584" cy="10990981"/>
            <a:chOff x="991870" y="441324"/>
            <a:chExt cx="12908584" cy="10990981"/>
          </a:xfrm>
        </p:grpSpPr>
        <p:pic>
          <p:nvPicPr>
            <p:cNvPr id="83" name="Google Shape;83;p1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991870" y="448945"/>
              <a:ext cx="306705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40815" y="546735"/>
              <a:ext cx="389890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753235" y="546735"/>
              <a:ext cx="251459" cy="347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037079" y="448945"/>
              <a:ext cx="126364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"/>
            <p:cNvPicPr preferRelativeResize="0"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186304" y="546735"/>
              <a:ext cx="217137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"/>
            <p:cNvPicPr preferRelativeResize="0"/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2426360" y="553720"/>
              <a:ext cx="244868" cy="340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"/>
            <p:cNvPicPr preferRelativeResize="0"/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2695575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"/>
            <p:cNvPicPr preferRelativeResize="0"/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921000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3260090" y="448945"/>
              <a:ext cx="339089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364371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3884295" y="468630"/>
              <a:ext cx="154939" cy="320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406662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4399940" y="441960"/>
              <a:ext cx="357416" cy="343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4780915" y="546735"/>
              <a:ext cx="249555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506865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17"/>
            <a:srcRect/>
            <a:stretch>
              <a:fillRect/>
            </a:stretch>
          </p:blipFill>
          <p:spPr>
            <a:xfrm>
              <a:off x="5309870" y="448945"/>
              <a:ext cx="380149" cy="445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18"/>
            <a:srcRect/>
            <a:stretch>
              <a:fillRect/>
            </a:stretch>
          </p:blipFill>
          <p:spPr>
            <a:xfrm>
              <a:off x="5715051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19"/>
            <a:srcRect/>
            <a:stretch>
              <a:fillRect/>
            </a:stretch>
          </p:blipFill>
          <p:spPr>
            <a:xfrm>
              <a:off x="5901690" y="441324"/>
              <a:ext cx="126364" cy="344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6053506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21"/>
            <a:srcRect/>
            <a:stretch>
              <a:fillRect/>
            </a:stretch>
          </p:blipFill>
          <p:spPr>
            <a:xfrm>
              <a:off x="6373495" y="553720"/>
              <a:ext cx="249554" cy="238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22"/>
            <a:srcRect/>
            <a:stretch>
              <a:fillRect/>
            </a:stretch>
          </p:blipFill>
          <p:spPr>
            <a:xfrm>
              <a:off x="6660567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23"/>
            <a:srcRect/>
            <a:stretch>
              <a:fillRect/>
            </a:stretch>
          </p:blipFill>
          <p:spPr>
            <a:xfrm>
              <a:off x="6847205" y="441324"/>
              <a:ext cx="126365" cy="344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24"/>
            <a:srcRect/>
            <a:stretch>
              <a:fillRect/>
            </a:stretch>
          </p:blipFill>
          <p:spPr>
            <a:xfrm>
              <a:off x="6996430" y="546735"/>
              <a:ext cx="249554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25"/>
            <a:srcRect/>
            <a:stretch>
              <a:fillRect/>
            </a:stretch>
          </p:blipFill>
          <p:spPr>
            <a:xfrm>
              <a:off x="7280275" y="548005"/>
              <a:ext cx="226059" cy="346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26"/>
            <a:srcRect/>
            <a:stretch>
              <a:fillRect/>
            </a:stretch>
          </p:blipFill>
          <p:spPr>
            <a:xfrm>
              <a:off x="7651750" y="448945"/>
              <a:ext cx="306704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27"/>
            <a:srcRect/>
            <a:stretch>
              <a:fillRect/>
            </a:stretch>
          </p:blipFill>
          <p:spPr>
            <a:xfrm>
              <a:off x="7992694" y="553720"/>
              <a:ext cx="233972" cy="23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28"/>
            <a:srcRect/>
            <a:stretch>
              <a:fillRect/>
            </a:stretch>
          </p:blipFill>
          <p:spPr>
            <a:xfrm>
              <a:off x="8254365" y="546735"/>
              <a:ext cx="194309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"/>
            <p:cNvPicPr preferRelativeResize="0"/>
            <p:nvPr/>
          </p:nvPicPr>
          <p:blipFill rotWithShape="1">
            <a:blip r:embed="rId29"/>
            <a:srcRect/>
            <a:stretch>
              <a:fillRect/>
            </a:stretch>
          </p:blipFill>
          <p:spPr>
            <a:xfrm>
              <a:off x="8480425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"/>
            <p:cNvPicPr preferRelativeResize="0"/>
            <p:nvPr/>
          </p:nvPicPr>
          <p:blipFill rotWithShape="1">
            <a:blip r:embed="rId30"/>
            <a:srcRect/>
            <a:stretch>
              <a:fillRect/>
            </a:stretch>
          </p:blipFill>
          <p:spPr>
            <a:xfrm>
              <a:off x="8696325" y="448945"/>
              <a:ext cx="126365" cy="33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"/>
            <p:cNvSpPr/>
            <p:nvPr/>
          </p:nvSpPr>
          <p:spPr>
            <a:xfrm>
              <a:off x="1709725" y="10095243"/>
              <a:ext cx="12190730" cy="1337062"/>
            </a:xfrm>
            <a:custGeom>
              <a:avLst/>
              <a:gdLst/>
              <a:ahLst/>
              <a:cxnLst/>
              <a:rect l="l" t="t" r="r" b="b"/>
              <a:pathLst>
                <a:path w="12190730" h="6856730" extrusionOk="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3" name="Google Shape;113;p1"/>
          <p:cNvSpPr txBox="1"/>
          <p:nvPr>
            <p:ph type="sldNum" idx="7"/>
          </p:nvPr>
        </p:nvSpPr>
        <p:spPr>
          <a:xfrm>
            <a:off x="11277218" y="6470477"/>
            <a:ext cx="2388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1"/>
          <p:cNvSpPr txBox="1"/>
          <p:nvPr/>
        </p:nvSpPr>
        <p:spPr>
          <a:xfrm>
            <a:off x="-81664" y="5454021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48920"/>
            <a:ext cx="41694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MODELLING</a:t>
            </a:r>
            <a:endParaRPr sz="5400"/>
          </a:p>
        </p:txBody>
      </p:sp>
      <p:sp>
        <p:nvSpPr>
          <p:cNvPr id="5" name="object 5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97559" y="1468754"/>
            <a:ext cx="816610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Collection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Attrition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Dataset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Preparation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Clearing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Blanks,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Filtering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Removing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Blank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Dataset.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IFS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formula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attain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Job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Satisfaction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(1,2,3,4)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(Satisfied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Dissatisfied)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48387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Summarize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Employee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Attrition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Gender,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Satisfaction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Level,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Attrition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(Yes/No)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Job.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Visualization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Pie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represent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turnover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satisfaction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level.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Report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358140"/>
            <a:ext cx="20504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65" dirty="0">
                <a:latin typeface="Times New Roman" panose="02020603050405020304"/>
                <a:cs typeface="Times New Roman" panose="02020603050405020304"/>
              </a:rPr>
              <a:t>RESULTS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5920" y="2052637"/>
            <a:ext cx="4311650" cy="4219575"/>
            <a:chOff x="375920" y="2052637"/>
            <a:chExt cx="4311650" cy="4219575"/>
          </a:xfrm>
        </p:grpSpPr>
        <p:sp>
          <p:nvSpPr>
            <p:cNvPr id="5" name="object 5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gdLst/>
              <a:ahLst/>
              <a:cxn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gdLst/>
              <a:ahLst/>
              <a:cxn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gdLst/>
              <a:ahLst/>
              <a:cxn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019005" y="3032760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14%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5438" y="3661181"/>
            <a:ext cx="16764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6%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6166" y="5763247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48%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3744" y="3600106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32%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27442" y="2128519"/>
            <a:ext cx="2933065" cy="51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6205"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t>No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675640" algn="l"/>
                <a:tab pos="1666875" algn="l"/>
                <a:tab pos="2525395" algn="l"/>
              </a:tabLst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Satisfied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Satisfied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30" name="object 30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gdLst/>
              <a:ahLst/>
              <a:cxn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gdLst/>
              <a:ahLst/>
              <a:cxn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gdLst/>
              <a:ahLst/>
              <a:cxn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gdLst/>
              <a:ahLst/>
              <a:cxn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gdLst/>
              <a:ahLst/>
              <a:cxn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gdLst/>
              <a:ahLst/>
              <a:cxn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633084" y="4416425"/>
            <a:ext cx="19939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600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400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900" spc="-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3084" y="413385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800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5300" y="38512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1000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5300" y="35687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1200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5300" y="328612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1400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5300" y="300355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1600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5300" y="27209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1800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5300" y="24384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2000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69430" y="5407926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Dissatisfied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6901" y="5407926"/>
            <a:ext cx="867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Dissatisfied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7256" y="5407926"/>
            <a:ext cx="734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Satisfied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9685" y="5407926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Satisfied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7169" y="3941444"/>
            <a:ext cx="183515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Yes</a:t>
            </a:r>
            <a:r>
              <a:rPr sz="900" spc="5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No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237" y="2433637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401954" y="1118869"/>
            <a:ext cx="9664700" cy="95885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PIE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VISUALIZATION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4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VISUALIZATION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conclusion,</a:t>
            </a:r>
            <a:r>
              <a:rPr spc="-45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highlights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importance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60" dirty="0"/>
              <a:t> </a:t>
            </a:r>
            <a:r>
              <a:rPr dirty="0"/>
              <a:t>turnover</a:t>
            </a:r>
            <a:r>
              <a:rPr spc="-65" dirty="0"/>
              <a:t> </a:t>
            </a:r>
            <a:r>
              <a:rPr dirty="0"/>
              <a:t>through</a:t>
            </a:r>
            <a:r>
              <a:rPr spc="-65" dirty="0"/>
              <a:t> </a:t>
            </a:r>
            <a:r>
              <a:rPr dirty="0"/>
              <a:t>job</a:t>
            </a:r>
            <a:r>
              <a:rPr spc="-60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uncover</a:t>
            </a:r>
            <a:r>
              <a:rPr spc="-55" dirty="0"/>
              <a:t> </a:t>
            </a:r>
            <a:r>
              <a:rPr dirty="0"/>
              <a:t>underlying</a:t>
            </a:r>
            <a:r>
              <a:rPr spc="-55" dirty="0"/>
              <a:t> </a:t>
            </a:r>
            <a:r>
              <a:rPr dirty="0"/>
              <a:t>factors</a:t>
            </a:r>
            <a:r>
              <a:rPr spc="-5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contribute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4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identifying</a:t>
            </a:r>
            <a:r>
              <a:rPr spc="-40" dirty="0"/>
              <a:t> </a:t>
            </a:r>
            <a:r>
              <a:rPr dirty="0"/>
              <a:t>patterns</a:t>
            </a:r>
            <a:r>
              <a:rPr spc="-4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4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4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gain</a:t>
            </a:r>
            <a:r>
              <a:rPr spc="-45" dirty="0"/>
              <a:t> </a:t>
            </a:r>
            <a:r>
              <a:rPr dirty="0"/>
              <a:t>valuable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45" dirty="0"/>
              <a:t> </a:t>
            </a:r>
            <a:r>
              <a:rPr dirty="0"/>
              <a:t>into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root</a:t>
            </a:r>
            <a:r>
              <a:rPr spc="-40" dirty="0"/>
              <a:t> </a:t>
            </a:r>
            <a:r>
              <a:rPr spc="-10" dirty="0"/>
              <a:t>causes</a:t>
            </a:r>
            <a:r>
              <a:rPr spc="70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turnover.</a:t>
            </a:r>
            <a:r>
              <a:rPr spc="-60" dirty="0"/>
              <a:t> </a:t>
            </a:r>
            <a:r>
              <a:rPr dirty="0"/>
              <a:t>Implementing</a:t>
            </a:r>
            <a:r>
              <a:rPr spc="-6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60" dirty="0"/>
              <a:t> </a:t>
            </a:r>
            <a:r>
              <a:rPr dirty="0"/>
              <a:t>strategies</a:t>
            </a:r>
            <a:r>
              <a:rPr spc="-65" dirty="0"/>
              <a:t> </a:t>
            </a:r>
            <a:r>
              <a:rPr dirty="0"/>
              <a:t>based</a:t>
            </a:r>
            <a:r>
              <a:rPr spc="-6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3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enhance</a:t>
            </a:r>
            <a:r>
              <a:rPr spc="-35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satisfaction,</a:t>
            </a:r>
            <a:r>
              <a:rPr spc="-35" dirty="0"/>
              <a:t> </a:t>
            </a:r>
            <a:r>
              <a:rPr dirty="0"/>
              <a:t>improve</a:t>
            </a:r>
            <a:r>
              <a:rPr spc="-40" dirty="0"/>
              <a:t> </a:t>
            </a:r>
            <a:r>
              <a:rPr spc="-10" dirty="0"/>
              <a:t>employee </a:t>
            </a:r>
            <a:r>
              <a:rPr dirty="0"/>
              <a:t>retention,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ultimately</a:t>
            </a:r>
            <a:r>
              <a:rPr spc="-50" dirty="0"/>
              <a:t> </a:t>
            </a:r>
            <a:r>
              <a:rPr dirty="0"/>
              <a:t>reduce</a:t>
            </a:r>
            <a:r>
              <a:rPr spc="-50" dirty="0"/>
              <a:t> </a:t>
            </a:r>
            <a:r>
              <a:rPr dirty="0"/>
              <a:t>turnover</a:t>
            </a:r>
            <a:r>
              <a:rPr spc="-55" dirty="0"/>
              <a:t> </a:t>
            </a:r>
            <a:r>
              <a:rPr dirty="0"/>
              <a:t>rates,</a:t>
            </a:r>
            <a:r>
              <a:rPr spc="-50" dirty="0"/>
              <a:t> </a:t>
            </a:r>
            <a:r>
              <a:rPr dirty="0"/>
              <a:t>fostering</a:t>
            </a:r>
            <a:r>
              <a:rPr spc="-50" dirty="0"/>
              <a:t> a </a:t>
            </a:r>
            <a:r>
              <a:rPr dirty="0"/>
              <a:t>more</a:t>
            </a:r>
            <a:r>
              <a:rPr spc="-55" dirty="0"/>
              <a:t> </a:t>
            </a:r>
            <a:r>
              <a:rPr dirty="0"/>
              <a:t>stable,</a:t>
            </a:r>
            <a:r>
              <a:rPr spc="-50" dirty="0"/>
              <a:t> </a:t>
            </a:r>
            <a:r>
              <a:rPr dirty="0"/>
              <a:t>productive,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engaged</a:t>
            </a:r>
            <a:r>
              <a:rPr spc="-50" dirty="0"/>
              <a:t> </a:t>
            </a:r>
            <a:r>
              <a:rPr dirty="0"/>
              <a:t>workforce</a:t>
            </a:r>
            <a:r>
              <a:rPr spc="-5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spc="-10" dirty="0"/>
              <a:t>supports </a:t>
            </a:r>
            <a:r>
              <a:rPr spc="-20" dirty="0"/>
              <a:t>long-</a:t>
            </a:r>
            <a:r>
              <a:rPr dirty="0"/>
              <a:t>term</a:t>
            </a:r>
            <a:r>
              <a:rPr spc="10" dirty="0"/>
              <a:t> </a:t>
            </a:r>
            <a:r>
              <a:rPr spc="-10" dirty="0"/>
              <a:t>success.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3983" y="1013460"/>
            <a:ext cx="780491" cy="4038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64639" y="1004569"/>
            <a:ext cx="1950085" cy="421640"/>
            <a:chOff x="1564639" y="1004569"/>
            <a:chExt cx="1950085" cy="4216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4639" y="1004569"/>
              <a:ext cx="1128598" cy="421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5536" y="1004569"/>
              <a:ext cx="399298" cy="421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0824" y="1013459"/>
              <a:ext cx="373900" cy="4038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5174" y="1013460"/>
            <a:ext cx="1733003" cy="4038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i="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"Analyzing</a:t>
            </a:r>
            <a:r>
              <a:rPr sz="4400" i="0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4400" i="0" spc="-26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Attrition </a:t>
            </a:r>
            <a:r>
              <a:rPr sz="4400" i="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4400" i="0" spc="-13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4400" i="0" spc="-13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Satisfaction</a:t>
            </a:r>
            <a:r>
              <a:rPr sz="4400" i="0" spc="-13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Feedback" </a:t>
            </a:r>
            <a:r>
              <a:rPr sz="4400" i="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4400" i="0" spc="-9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i="0" spc="-2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Excel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459" y="676275"/>
            <a:ext cx="549440" cy="5676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2946" y="676275"/>
            <a:ext cx="2815018" cy="5803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7000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3200" spc="-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16230" indent="-307975">
              <a:lnSpc>
                <a:spcPct val="100000"/>
              </a:lnSpc>
              <a:buSzPct val="97000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3200" spc="-6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16230" indent="-307975">
              <a:lnSpc>
                <a:spcPct val="100000"/>
              </a:lnSpc>
              <a:buSzPct val="97000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32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16230" indent="-307975">
              <a:lnSpc>
                <a:spcPct val="100000"/>
              </a:lnSpc>
              <a:buSzPct val="97000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3200" spc="-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3200" spc="-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200" spc="-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Proposition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 marR="1407160" indent="-4445">
              <a:lnSpc>
                <a:spcPct val="100000"/>
              </a:lnSpc>
              <a:buSzPct val="97000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3200" spc="-9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Description 6.Modelling</a:t>
            </a:r>
            <a:r>
              <a:rPr sz="3200" spc="-17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 marR="1010920">
              <a:lnSpc>
                <a:spcPct val="100000"/>
              </a:lnSpc>
            </a:pPr>
            <a:r>
              <a:rPr sz="3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7.Results</a:t>
            </a:r>
            <a:r>
              <a:rPr sz="3200" spc="-6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200" spc="-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Discussion 8.Conclusion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80" dirty="0"/>
              <a:t> </a:t>
            </a:r>
            <a:r>
              <a:rPr sz="4250" spc="-70" dirty="0"/>
              <a:t>STATEMENT</a:t>
            </a:r>
            <a:endParaRPr sz="42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7550" y="2769869"/>
            <a:ext cx="7823834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00" spc="55" dirty="0">
                <a:latin typeface="Times New Roman" panose="02020603050405020304"/>
                <a:cs typeface="Times New Roman" panose="02020603050405020304"/>
              </a:rPr>
              <a:t>Analyse</a:t>
            </a:r>
            <a:r>
              <a:rPr sz="28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55" dirty="0">
                <a:latin typeface="Times New Roman" panose="02020603050405020304"/>
                <a:cs typeface="Times New Roman" panose="02020603050405020304"/>
              </a:rPr>
              <a:t>Attrition</a:t>
            </a:r>
            <a:r>
              <a:rPr sz="28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55" dirty="0">
                <a:latin typeface="Times New Roman" panose="02020603050405020304"/>
                <a:cs typeface="Times New Roman" panose="02020603050405020304"/>
              </a:rPr>
              <a:t>i.e.,</a:t>
            </a:r>
            <a:r>
              <a:rPr sz="28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6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8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60" dirty="0">
                <a:latin typeface="Times New Roman" panose="02020603050405020304"/>
                <a:cs typeface="Times New Roman" panose="02020603050405020304"/>
              </a:rPr>
              <a:t>turnover</a:t>
            </a:r>
            <a:r>
              <a:rPr sz="28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examining</a:t>
            </a:r>
            <a:r>
              <a:rPr sz="28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8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satisfaction</a:t>
            </a:r>
            <a:r>
              <a:rPr sz="28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8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reviewing</a:t>
            </a:r>
            <a:r>
              <a:rPr sz="28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4365" y="2301239"/>
            <a:ext cx="8141970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1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2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600" spc="-1005" baseline="37000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600" spc="-540" baseline="37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10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90" dirty="0">
                <a:latin typeface="Times New Roman" panose="02020603050405020304"/>
                <a:cs typeface="Times New Roman" panose="02020603050405020304"/>
              </a:rPr>
              <a:t>aims</a:t>
            </a:r>
            <a:r>
              <a:rPr sz="28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5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105" dirty="0">
                <a:latin typeface="Times New Roman" panose="02020603050405020304"/>
                <a:cs typeface="Times New Roman" panose="02020603050405020304"/>
              </a:rPr>
              <a:t>examine</a:t>
            </a:r>
            <a:r>
              <a:rPr sz="28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10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8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110" dirty="0">
                <a:latin typeface="Times New Roman" panose="02020603050405020304"/>
                <a:cs typeface="Times New Roman" panose="02020603050405020304"/>
              </a:rPr>
              <a:t>attrition</a:t>
            </a:r>
            <a:r>
              <a:rPr sz="28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analyzing</a:t>
            </a:r>
            <a:r>
              <a:rPr sz="28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8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satisfaction</a:t>
            </a:r>
            <a:r>
              <a:rPr sz="28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28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8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feedback.</a:t>
            </a:r>
            <a:r>
              <a:rPr sz="28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goal</a:t>
            </a:r>
            <a:r>
              <a:rPr sz="28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5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8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50" dirty="0">
                <a:latin typeface="Times New Roman" panose="02020603050405020304"/>
                <a:cs typeface="Times New Roman" panose="02020603050405020304"/>
              </a:rPr>
              <a:t>patterns</a:t>
            </a:r>
            <a:r>
              <a:rPr sz="28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turnover,</a:t>
            </a:r>
            <a:r>
              <a:rPr sz="28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50" dirty="0"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28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55" dirty="0">
                <a:latin typeface="Times New Roman" panose="02020603050405020304"/>
                <a:cs typeface="Times New Roman" panose="02020603050405020304"/>
              </a:rPr>
              <a:t>factors</a:t>
            </a:r>
            <a:r>
              <a:rPr sz="28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60" dirty="0">
                <a:latin typeface="Times New Roman" panose="02020603050405020304"/>
                <a:cs typeface="Times New Roman" panose="02020603050405020304"/>
              </a:rPr>
              <a:t>influencing</a:t>
            </a:r>
            <a:r>
              <a:rPr sz="28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8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65" dirty="0">
                <a:latin typeface="Times New Roman" panose="02020603050405020304"/>
                <a:cs typeface="Times New Roman" panose="02020603050405020304"/>
              </a:rPr>
              <a:t>satisfaction.</a:t>
            </a:r>
            <a:r>
              <a:rPr sz="28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55" dirty="0">
                <a:latin typeface="Times New Roman" panose="02020603050405020304"/>
                <a:cs typeface="Times New Roman" panose="02020603050405020304"/>
              </a:rPr>
              <a:t>findings</a:t>
            </a:r>
            <a:r>
              <a:rPr sz="28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3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800" spc="235" dirty="0">
                <a:latin typeface="Times New Roman" panose="02020603050405020304"/>
                <a:cs typeface="Times New Roman" panose="02020603050405020304"/>
              </a:rPr>
              <a:t>assist</a:t>
            </a:r>
            <a:r>
              <a:rPr sz="2800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13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45" dirty="0">
                <a:latin typeface="Times New Roman" panose="02020603050405020304"/>
                <a:cs typeface="Times New Roman" panose="02020603050405020304"/>
              </a:rPr>
              <a:t>developing</a:t>
            </a:r>
            <a:r>
              <a:rPr sz="2800" spc="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54" dirty="0">
                <a:latin typeface="Times New Roman" panose="02020603050405020304"/>
                <a:cs typeface="Times New Roman" panose="02020603050405020304"/>
              </a:rPr>
              <a:t>strategies</a:t>
            </a:r>
            <a:r>
              <a:rPr sz="2800" spc="5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1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5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35" dirty="0">
                <a:latin typeface="Times New Roman" panose="02020603050405020304"/>
                <a:cs typeface="Times New Roman" panose="02020603050405020304"/>
              </a:rPr>
              <a:t>improve</a:t>
            </a:r>
            <a:r>
              <a:rPr sz="2800" spc="5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155" dirty="0">
                <a:latin typeface="Times New Roman" panose="02020603050405020304"/>
                <a:cs typeface="Times New Roman" panose="02020603050405020304"/>
              </a:rPr>
              <a:t>job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satisfaction,</a:t>
            </a:r>
            <a:r>
              <a:rPr sz="28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28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turnover</a:t>
            </a:r>
            <a:r>
              <a:rPr sz="28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rates,</a:t>
            </a:r>
            <a:r>
              <a:rPr sz="28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promote</a:t>
            </a:r>
            <a:r>
              <a:rPr sz="28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stable,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motivated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workforce.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014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WHO</a:t>
            </a:r>
            <a:r>
              <a:rPr sz="4000" spc="-215" dirty="0"/>
              <a:t> </a:t>
            </a:r>
            <a:r>
              <a:rPr sz="4000" dirty="0"/>
              <a:t>ARE</a:t>
            </a:r>
            <a:r>
              <a:rPr sz="4000" spc="-60" dirty="0"/>
              <a:t> </a:t>
            </a:r>
            <a:r>
              <a:rPr sz="4000" dirty="0"/>
              <a:t>THE</a:t>
            </a:r>
            <a:r>
              <a:rPr sz="4000" spc="-40" dirty="0"/>
              <a:t> </a:t>
            </a:r>
            <a:r>
              <a:rPr sz="4000" dirty="0"/>
              <a:t>END</a:t>
            </a:r>
            <a:r>
              <a:rPr sz="4000" spc="-55" dirty="0"/>
              <a:t> </a:t>
            </a:r>
            <a:r>
              <a:rPr sz="4000" spc="-10" dirty="0"/>
              <a:t>USERS?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MANAGING</a:t>
            </a:r>
            <a:r>
              <a:rPr sz="28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DIRECTOR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Examine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Turnover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00785" indent="-342265">
              <a:lnSpc>
                <a:spcPct val="100000"/>
              </a:lnSpc>
              <a:buFont typeface="Wingdings" panose="05000000000000000000"/>
              <a:buChar char=""/>
              <a:tabLst>
                <a:tab pos="120078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(HR)</a:t>
            </a:r>
            <a:r>
              <a:rPr sz="28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Teams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00785" indent="-342265">
              <a:lnSpc>
                <a:spcPct val="100000"/>
              </a:lnSpc>
              <a:buFont typeface="Wingdings" panose="05000000000000000000"/>
              <a:buChar char=""/>
              <a:tabLst>
                <a:tab pos="120078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Executives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00785" indent="-342265">
              <a:lnSpc>
                <a:spcPct val="100000"/>
              </a:lnSpc>
              <a:buFont typeface="Wingdings" panose="05000000000000000000"/>
              <a:buChar char=""/>
              <a:tabLst>
                <a:tab pos="1200785" algn="l"/>
              </a:tabLst>
            </a:pP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Leaders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Supervisors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00785" indent="-342265">
              <a:lnSpc>
                <a:spcPct val="100000"/>
              </a:lnSpc>
              <a:buFont typeface="Wingdings" panose="05000000000000000000"/>
              <a:buChar char=""/>
              <a:tabLst>
                <a:tab pos="1200785" algn="l"/>
              </a:tabLst>
            </a:pP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Analysts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OUR</a:t>
            </a:r>
            <a:r>
              <a:rPr sz="3600" spc="-80" dirty="0"/>
              <a:t> </a:t>
            </a:r>
            <a:r>
              <a:rPr sz="3600" spc="-25" dirty="0"/>
              <a:t>SOLUTION</a:t>
            </a:r>
            <a:r>
              <a:rPr sz="3600" spc="-35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</a:t>
            </a:r>
            <a:r>
              <a:rPr sz="3600" spc="10" dirty="0"/>
              <a:t> </a:t>
            </a:r>
            <a:r>
              <a:rPr sz="3600" spc="-55" dirty="0"/>
              <a:t>VALUE</a:t>
            </a:r>
            <a:r>
              <a:rPr sz="3600" spc="-105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0745" y="2304415"/>
            <a:ext cx="648081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1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Conditonal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Formatting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Highlight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Blanks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cells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colour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cell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2705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Sort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Blank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Missing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Values.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Summary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Turnover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Company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satisfaction.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Formulas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IFS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(To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Job)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Graphs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(Bar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Pie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Chart)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REPORT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Attrition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Dataset</a:t>
            </a:r>
            <a:r>
              <a:rPr sz="5400" spc="-120" dirty="0"/>
              <a:t> </a:t>
            </a:r>
            <a:r>
              <a:rPr sz="5400" spc="-10" dirty="0"/>
              <a:t>Description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04825" y="1751965"/>
            <a:ext cx="593979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Attrition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Kaggle.com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35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Features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&lt;int&gt;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70865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Attrition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&lt;fct&gt;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(Yes/No)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&lt;fct&gt;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(Male/Female)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&lt;int&gt;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Satisfaction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&lt;int&gt;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Numerical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&lt;fct&gt;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rating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&lt;int&gt;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sz="24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Years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&lt;int&gt;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Overtime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&lt;fct&gt;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(Yes/No)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25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5" dirty="0"/>
              <a:t> </a:t>
            </a:r>
            <a:r>
              <a:rPr sz="4250" dirty="0"/>
              <a:t>"WOW"</a:t>
            </a:r>
            <a:r>
              <a:rPr sz="4250" spc="60" dirty="0"/>
              <a:t> </a:t>
            </a:r>
            <a:r>
              <a:rPr sz="4250" dirty="0"/>
              <a:t>IN</a:t>
            </a:r>
            <a:r>
              <a:rPr sz="4250" spc="-30" dirty="0"/>
              <a:t> </a:t>
            </a:r>
            <a:r>
              <a:rPr sz="4250" dirty="0"/>
              <a:t>OUR</a:t>
            </a:r>
            <a:r>
              <a:rPr sz="4250" spc="-30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2644139" y="2580005"/>
            <a:ext cx="544068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Formula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IFS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Analysing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Satisfaction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3341</Words>
  <Application>WPS Presentation</Application>
  <PresentationFormat/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Trebuchet MS</vt:lpstr>
      <vt:lpstr>Arial</vt:lpstr>
      <vt:lpstr>Arial MT</vt:lpstr>
      <vt:lpstr>Wingdings</vt:lpstr>
      <vt:lpstr>Calibri</vt:lpstr>
      <vt:lpstr>Microsoft YaHei</vt:lpstr>
      <vt:lpstr>Arial Unicode MS</vt:lpstr>
      <vt:lpstr>Office Theme</vt:lpstr>
      <vt:lpstr>Department : IIIrd B.com General (Commerce) College : DR.MGR JANAKI  COLLEGE OF ARTS AND SCIENCE</vt:lpstr>
      <vt:lpstr>"Analyzing Employee Attrition through Job Satisfaction Feedback" using Excel</vt:lpstr>
      <vt:lpstr>PowerPoint 演示文稿</vt:lpstr>
      <vt:lpstr>PROBLEM 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: Harini sri S Register No : 312211027Department : IIIrd B.com General (Commerce) College : DR.MGR JANAKI  COLLEGE OF ARTS AND SCIENCE</dc:title>
  <dc:creator/>
  <cp:lastModifiedBy>KavithaS</cp:lastModifiedBy>
  <cp:revision>1</cp:revision>
  <dcterms:created xsi:type="dcterms:W3CDTF">2024-08-31T08:35:28Z</dcterms:created>
  <dcterms:modified xsi:type="dcterms:W3CDTF">2024-08-31T08:35:28Z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2645B3DAE1C2417998C0847DF52FBD09_12</vt:lpwstr>
  </property>
  <property fmtid="{D5CDD505-2E9C-101B-9397-08002B2CF9AE}" pid="3" name="KSOProductBuildVer">
    <vt:lpwstr>1033-12.2.0.17562</vt:lpwstr>
  </property>
</Properties>
</file>