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8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578" name="Text 2"/>
          <p:cNvSpPr/>
          <p:nvPr/>
        </p:nvSpPr>
        <p:spPr>
          <a:xfrm>
            <a:off x="833199" y="1251585"/>
            <a:ext cx="7477601" cy="333279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b="1" dirty="0" sz="5249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Revolutionizing Message Filtering: Building an Accurate AI Spam Classifier</a:t>
            </a:r>
            <a:endParaRPr dirty="0" sz="5249" lang="en-US"/>
          </a:p>
        </p:txBody>
      </p:sp>
      <p:sp>
        <p:nvSpPr>
          <p:cNvPr id="1048579" name="Text 3"/>
          <p:cNvSpPr/>
          <p:nvPr/>
        </p:nvSpPr>
        <p:spPr>
          <a:xfrm>
            <a:off x="833199" y="4917638"/>
            <a:ext cx="7477601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the sheer number of messages people receive, the need for efficient spam filters has never been greater. Our goal is to develop an AI-powered spam filter that can accurately classify text messages and emails as spam or not.</a:t>
            </a:r>
            <a:endParaRPr dirty="0" sz="1750" lang="en-US"/>
          </a:p>
        </p:txBody>
      </p:sp>
      <p:sp>
        <p:nvSpPr>
          <p:cNvPr id="1048580" name="Shape 4"/>
          <p:cNvSpPr/>
          <p:nvPr/>
        </p:nvSpPr>
        <p:spPr>
          <a:xfrm>
            <a:off x="833199" y="66058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08CEE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048581" name="Text 5"/>
          <p:cNvSpPr/>
          <p:nvPr/>
        </p:nvSpPr>
        <p:spPr>
          <a:xfrm>
            <a:off x="904161" y="6600706"/>
            <a:ext cx="213360" cy="365760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880"/>
              </a:lnSpc>
              <a:buNone/>
            </a:pPr>
            <a:r>
              <a:rPr dirty="0" sz="1152" lang="en-US">
                <a:solidFill>
                  <a:srgbClr val="3C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Hs</a:t>
            </a:r>
            <a:endParaRPr dirty="0" sz="1152" lang="en-US"/>
          </a:p>
        </p:txBody>
      </p:sp>
      <p:sp>
        <p:nvSpPr>
          <p:cNvPr id="1048582" name="Text 6"/>
          <p:cNvSpPr/>
          <p:nvPr/>
        </p:nvSpPr>
        <p:spPr>
          <a:xfrm>
            <a:off x="1299686" y="6589157"/>
            <a:ext cx="2827020" cy="388858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3062"/>
              </a:lnSpc>
              <a:buNone/>
            </a:pPr>
            <a:r>
              <a:rPr b="1" dirty="0" sz="2187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Harini srinivasan</a:t>
            </a:r>
            <a:endParaRPr dirty="0" sz="2187" lang="en-US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58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588" name="Text 2"/>
          <p:cNvSpPr/>
          <p:nvPr/>
        </p:nvSpPr>
        <p:spPr>
          <a:xfrm>
            <a:off x="1760220" y="1729502"/>
            <a:ext cx="548640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Exploring the Problem</a:t>
            </a:r>
            <a:endParaRPr dirty="0" sz="4374" lang="en-US"/>
          </a:p>
        </p:txBody>
      </p:sp>
      <p:sp>
        <p:nvSpPr>
          <p:cNvPr id="1048589" name="Shape 3"/>
          <p:cNvSpPr/>
          <p:nvPr/>
        </p:nvSpPr>
        <p:spPr>
          <a:xfrm>
            <a:off x="1760220" y="2868216"/>
            <a:ext cx="3555206" cy="3631883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590" name="Text 4"/>
          <p:cNvSpPr/>
          <p:nvPr/>
        </p:nvSpPr>
        <p:spPr>
          <a:xfrm>
            <a:off x="1982391" y="3090386"/>
            <a:ext cx="3110865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Gravity of the Situation</a:t>
            </a:r>
            <a:endParaRPr dirty="0" sz="2624" lang="en-US"/>
          </a:p>
        </p:txBody>
      </p:sp>
      <p:sp>
        <p:nvSpPr>
          <p:cNvPr id="1048591" name="Text 5"/>
          <p:cNvSpPr/>
          <p:nvPr/>
        </p:nvSpPr>
        <p:spPr>
          <a:xfrm>
            <a:off x="1982391" y="4145518"/>
            <a:ext cx="3110865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Unsolicited messages can take up time, spread viruses, and jeopardize online security.</a:t>
            </a:r>
            <a:endParaRPr dirty="0" sz="1750" lang="en-US"/>
          </a:p>
        </p:txBody>
      </p:sp>
      <p:sp>
        <p:nvSpPr>
          <p:cNvPr id="1048592" name="Shape 6"/>
          <p:cNvSpPr/>
          <p:nvPr/>
        </p:nvSpPr>
        <p:spPr>
          <a:xfrm>
            <a:off x="5537597" y="2868216"/>
            <a:ext cx="3555206" cy="3631883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593" name="Text 7"/>
          <p:cNvSpPr/>
          <p:nvPr/>
        </p:nvSpPr>
        <p:spPr>
          <a:xfrm>
            <a:off x="5759768" y="3090386"/>
            <a:ext cx="3110865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Complexity of Identifying Spam</a:t>
            </a:r>
            <a:endParaRPr dirty="0" sz="2624" lang="en-US"/>
          </a:p>
        </p:txBody>
      </p:sp>
      <p:sp>
        <p:nvSpPr>
          <p:cNvPr id="1048594" name="Text 8"/>
          <p:cNvSpPr/>
          <p:nvPr/>
        </p:nvSpPr>
        <p:spPr>
          <a:xfrm>
            <a:off x="5759768" y="4145518"/>
            <a:ext cx="3110865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Spammers are constantly evolving their tactics to bypass filters, resulting in high false-positive rates and missed spam messages.</a:t>
            </a:r>
            <a:endParaRPr dirty="0" sz="1750" lang="en-US"/>
          </a:p>
        </p:txBody>
      </p:sp>
      <p:sp>
        <p:nvSpPr>
          <p:cNvPr id="1048595" name="Shape 9"/>
          <p:cNvSpPr/>
          <p:nvPr/>
        </p:nvSpPr>
        <p:spPr>
          <a:xfrm>
            <a:off x="9314974" y="2868216"/>
            <a:ext cx="3555206" cy="3631883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596" name="Text 10"/>
          <p:cNvSpPr/>
          <p:nvPr/>
        </p:nvSpPr>
        <p:spPr>
          <a:xfrm>
            <a:off x="9537144" y="3090386"/>
            <a:ext cx="3110865" cy="83296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b="1" dirty="0" sz="262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Need for Accuracy</a:t>
            </a:r>
            <a:endParaRPr dirty="0" sz="2624" lang="en-US"/>
          </a:p>
        </p:txBody>
      </p:sp>
      <p:sp>
        <p:nvSpPr>
          <p:cNvPr id="1048597" name="Text 11"/>
          <p:cNvSpPr/>
          <p:nvPr/>
        </p:nvSpPr>
        <p:spPr>
          <a:xfrm>
            <a:off x="9537144" y="4145518"/>
            <a:ext cx="3110865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effective spam filter must be highly accurate to avoid legitimate emails and text messages being accidentally filtered as spam.</a:t>
            </a:r>
            <a:endParaRPr dirty="0" sz="1750" lang="en-US"/>
          </a:p>
        </p:txBody>
      </p:sp>
      <p:sp>
        <p:nvSpPr>
          <p:cNvPr id="1048690" name=""/>
          <p:cNvSpPr txBox="1"/>
          <p:nvPr/>
        </p:nvSpPr>
        <p:spPr>
          <a:xfrm>
            <a:off x="5315200" y="39052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0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03" name="Text 2"/>
          <p:cNvSpPr/>
          <p:nvPr/>
        </p:nvSpPr>
        <p:spPr>
          <a:xfrm>
            <a:off x="1760220" y="624602"/>
            <a:ext cx="67284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Prior Work and Approaches</a:t>
            </a:r>
            <a:endParaRPr dirty="0" sz="4374" lang="en-US"/>
          </a:p>
        </p:txBody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60220" y="1763316"/>
            <a:ext cx="3481149" cy="2151459"/>
          </a:xfrm>
          <a:prstGeom prst="rect"/>
        </p:spPr>
      </p:pic>
      <p:sp>
        <p:nvSpPr>
          <p:cNvPr id="1048604" name="Text 3"/>
          <p:cNvSpPr/>
          <p:nvPr/>
        </p:nvSpPr>
        <p:spPr>
          <a:xfrm>
            <a:off x="1760220" y="4192429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Early Solutions</a:t>
            </a:r>
            <a:endParaRPr dirty="0" sz="2187" lang="en-US"/>
          </a:p>
        </p:txBody>
      </p:sp>
      <p:sp>
        <p:nvSpPr>
          <p:cNvPr id="1048605" name="Text 4"/>
          <p:cNvSpPr/>
          <p:nvPr/>
        </p:nvSpPr>
        <p:spPr>
          <a:xfrm>
            <a:off x="1760220" y="4761786"/>
            <a:ext cx="3481149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filters using regular expressions and keyword lists were the earliest form of spam filtering but proved to be quite ineffective over time.</a:t>
            </a:r>
            <a:endParaRPr dirty="0" sz="1750" lang="en-US"/>
          </a:p>
        </p:txBody>
      </p:sp>
      <p:pic>
        <p:nvPicPr>
          <p:cNvPr id="209715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74625" y="1763316"/>
            <a:ext cx="3481149" cy="2151459"/>
          </a:xfrm>
          <a:prstGeom prst="rect"/>
        </p:spPr>
      </p:pic>
      <p:sp>
        <p:nvSpPr>
          <p:cNvPr id="1048606" name="Text 5"/>
          <p:cNvSpPr/>
          <p:nvPr/>
        </p:nvSpPr>
        <p:spPr>
          <a:xfrm>
            <a:off x="5574625" y="4192429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Machine Learning</a:t>
            </a:r>
            <a:endParaRPr dirty="0" sz="2187" lang="en-US"/>
          </a:p>
        </p:txBody>
      </p:sp>
      <p:sp>
        <p:nvSpPr>
          <p:cNvPr id="1048607" name="Text 6"/>
          <p:cNvSpPr/>
          <p:nvPr/>
        </p:nvSpPr>
        <p:spPr>
          <a:xfrm>
            <a:off x="5574625" y="4761786"/>
            <a:ext cx="3481149" cy="284321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Algorithms like SVM, Naive Bayes, and Random Forest are some of the machine learning algorithms successfully applied to spam classification, but they require significant data preprocessing and training time.</a:t>
            </a:r>
            <a:endParaRPr dirty="0" sz="1750" lang="en-US"/>
          </a:p>
        </p:txBody>
      </p:sp>
      <p:pic>
        <p:nvPicPr>
          <p:cNvPr id="2097157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389031" y="1763316"/>
            <a:ext cx="3481149" cy="2151459"/>
          </a:xfrm>
          <a:prstGeom prst="rect"/>
        </p:spPr>
      </p:pic>
      <p:sp>
        <p:nvSpPr>
          <p:cNvPr id="1048608" name="Text 7"/>
          <p:cNvSpPr/>
          <p:nvPr/>
        </p:nvSpPr>
        <p:spPr>
          <a:xfrm>
            <a:off x="9389031" y="4192429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Deep Learning</a:t>
            </a:r>
            <a:endParaRPr dirty="0" sz="2187" lang="en-US"/>
          </a:p>
        </p:txBody>
      </p:sp>
      <p:sp>
        <p:nvSpPr>
          <p:cNvPr id="1048609" name="Text 8"/>
          <p:cNvSpPr/>
          <p:nvPr/>
        </p:nvSpPr>
        <p:spPr>
          <a:xfrm>
            <a:off x="9389031" y="4761786"/>
            <a:ext cx="3481149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CNN and RNN offer a high degree of accuracy, but they require large amounts of data to train and can often lead to overfitting.</a:t>
            </a:r>
            <a:endParaRPr dirty="0" sz="175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14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15" name="Text 2"/>
          <p:cNvSpPr/>
          <p:nvPr/>
        </p:nvSpPr>
        <p:spPr>
          <a:xfrm>
            <a:off x="2187535" y="565785"/>
            <a:ext cx="4503420" cy="64091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047"/>
              </a:lnSpc>
              <a:buNone/>
            </a:pPr>
            <a:r>
              <a:rPr b="1" dirty="0" sz="4038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Proposed Approach</a:t>
            </a:r>
            <a:endParaRPr dirty="0" sz="4038" lang="en-US"/>
          </a:p>
        </p:txBody>
      </p:sp>
      <p:sp>
        <p:nvSpPr>
          <p:cNvPr id="1048616" name="Shape 3"/>
          <p:cNvSpPr/>
          <p:nvPr/>
        </p:nvSpPr>
        <p:spPr>
          <a:xfrm>
            <a:off x="7269123" y="1616869"/>
            <a:ext cx="92273" cy="6046827"/>
          </a:xfrm>
          <a:prstGeom prst="rect"/>
          <a:solidFill>
            <a:srgbClr val="282C32"/>
          </a:solidFill>
        </p:spPr>
      </p:sp>
      <p:sp>
        <p:nvSpPr>
          <p:cNvPr id="1048617" name="Shape 4"/>
          <p:cNvSpPr/>
          <p:nvPr/>
        </p:nvSpPr>
        <p:spPr>
          <a:xfrm>
            <a:off x="7545943" y="1961614"/>
            <a:ext cx="717828" cy="92273"/>
          </a:xfrm>
          <a:prstGeom prst="rect"/>
          <a:solidFill>
            <a:srgbClr val="282C32"/>
          </a:solidFill>
        </p:spPr>
      </p:sp>
      <p:sp>
        <p:nvSpPr>
          <p:cNvPr id="1048618" name="Shape 5"/>
          <p:cNvSpPr/>
          <p:nvPr/>
        </p:nvSpPr>
        <p:spPr>
          <a:xfrm>
            <a:off x="7084457" y="1777127"/>
            <a:ext cx="461486" cy="461486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19" name="Text 6"/>
          <p:cNvSpPr/>
          <p:nvPr/>
        </p:nvSpPr>
        <p:spPr>
          <a:xfrm>
            <a:off x="7261860" y="1815584"/>
            <a:ext cx="106680" cy="38457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028"/>
              </a:lnSpc>
              <a:buNone/>
            </a:pPr>
            <a:r>
              <a:rPr b="1" dirty="0" sz="2423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dirty="0" sz="2423" lang="en-US"/>
          </a:p>
        </p:txBody>
      </p:sp>
      <p:sp>
        <p:nvSpPr>
          <p:cNvPr id="1048620" name="Text 7"/>
          <p:cNvSpPr/>
          <p:nvPr/>
        </p:nvSpPr>
        <p:spPr>
          <a:xfrm>
            <a:off x="8443198" y="1821894"/>
            <a:ext cx="3916680" cy="320397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523"/>
              </a:lnSpc>
              <a:buNone/>
            </a:pPr>
            <a:r>
              <a:rPr b="1" dirty="0" sz="2019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 and Preprocessing</a:t>
            </a:r>
            <a:endParaRPr dirty="0" sz="2019" lang="en-US"/>
          </a:p>
        </p:txBody>
      </p:sp>
      <p:sp>
        <p:nvSpPr>
          <p:cNvPr id="1048621" name="Text 8"/>
          <p:cNvSpPr/>
          <p:nvPr/>
        </p:nvSpPr>
        <p:spPr>
          <a:xfrm>
            <a:off x="8443198" y="2347317"/>
            <a:ext cx="3999667" cy="98440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584"/>
              </a:lnSpc>
              <a:buNone/>
            </a:pPr>
            <a:r>
              <a:rPr dirty="0" sz="1615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 model that learns from a diverse and sizable dataset of pre-labeled emails and text messages.</a:t>
            </a:r>
            <a:endParaRPr dirty="0" sz="1615" lang="en-US"/>
          </a:p>
        </p:txBody>
      </p:sp>
      <p:sp>
        <p:nvSpPr>
          <p:cNvPr id="1048622" name="Shape 9"/>
          <p:cNvSpPr/>
          <p:nvPr/>
        </p:nvSpPr>
        <p:spPr>
          <a:xfrm>
            <a:off x="6366629" y="2986980"/>
            <a:ext cx="717828" cy="92273"/>
          </a:xfrm>
          <a:prstGeom prst="rect"/>
          <a:solidFill>
            <a:srgbClr val="282C32"/>
          </a:solidFill>
        </p:spPr>
      </p:sp>
      <p:sp>
        <p:nvSpPr>
          <p:cNvPr id="1048623" name="Shape 10"/>
          <p:cNvSpPr/>
          <p:nvPr/>
        </p:nvSpPr>
        <p:spPr>
          <a:xfrm>
            <a:off x="7084457" y="2802493"/>
            <a:ext cx="461486" cy="461486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24" name="Text 11"/>
          <p:cNvSpPr/>
          <p:nvPr/>
        </p:nvSpPr>
        <p:spPr>
          <a:xfrm>
            <a:off x="7227570" y="2840950"/>
            <a:ext cx="175260" cy="38457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028"/>
              </a:lnSpc>
              <a:buNone/>
            </a:pPr>
            <a:r>
              <a:rPr b="1" dirty="0" sz="2423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dirty="0" sz="2423" lang="en-US"/>
          </a:p>
        </p:txBody>
      </p:sp>
      <p:sp>
        <p:nvSpPr>
          <p:cNvPr id="1048625" name="Text 12"/>
          <p:cNvSpPr/>
          <p:nvPr/>
        </p:nvSpPr>
        <p:spPr>
          <a:xfrm>
            <a:off x="2187535" y="2847261"/>
            <a:ext cx="3999667" cy="640794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523"/>
              </a:lnSpc>
              <a:buNone/>
            </a:pPr>
            <a:r>
              <a:rPr b="1" dirty="0" sz="2019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Extraction and Engineering</a:t>
            </a:r>
            <a:endParaRPr dirty="0" sz="2019" lang="en-US"/>
          </a:p>
        </p:txBody>
      </p:sp>
      <p:sp>
        <p:nvSpPr>
          <p:cNvPr id="1048626" name="Text 13"/>
          <p:cNvSpPr/>
          <p:nvPr/>
        </p:nvSpPr>
        <p:spPr>
          <a:xfrm>
            <a:off x="2187535" y="3693081"/>
            <a:ext cx="3999667" cy="1312545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584"/>
              </a:lnSpc>
              <a:buNone/>
            </a:pPr>
            <a:r>
              <a:rPr dirty="0" sz="1615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Extracting meaningful features from messages to provide input to the model and engineer predictive features.</a:t>
            </a:r>
            <a:endParaRPr dirty="0" sz="1615" lang="en-US"/>
          </a:p>
        </p:txBody>
      </p:sp>
      <p:sp>
        <p:nvSpPr>
          <p:cNvPr id="1048627" name="Shape 14"/>
          <p:cNvSpPr/>
          <p:nvPr/>
        </p:nvSpPr>
        <p:spPr>
          <a:xfrm>
            <a:off x="7545943" y="4373701"/>
            <a:ext cx="717828" cy="92273"/>
          </a:xfrm>
          <a:prstGeom prst="rect"/>
          <a:solidFill>
            <a:srgbClr val="282C32"/>
          </a:solidFill>
        </p:spPr>
      </p:sp>
      <p:sp>
        <p:nvSpPr>
          <p:cNvPr id="1048628" name="Shape 15"/>
          <p:cNvSpPr/>
          <p:nvPr/>
        </p:nvSpPr>
        <p:spPr>
          <a:xfrm>
            <a:off x="7084457" y="4189214"/>
            <a:ext cx="461486" cy="461486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29" name="Text 16"/>
          <p:cNvSpPr/>
          <p:nvPr/>
        </p:nvSpPr>
        <p:spPr>
          <a:xfrm>
            <a:off x="7231380" y="4227671"/>
            <a:ext cx="167640" cy="38457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028"/>
              </a:lnSpc>
              <a:buNone/>
            </a:pPr>
            <a:r>
              <a:rPr b="1" dirty="0" sz="2423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dirty="0" sz="2423" lang="en-US"/>
          </a:p>
        </p:txBody>
      </p:sp>
      <p:sp>
        <p:nvSpPr>
          <p:cNvPr id="1048630" name="Text 17"/>
          <p:cNvSpPr/>
          <p:nvPr/>
        </p:nvSpPr>
        <p:spPr>
          <a:xfrm>
            <a:off x="8443198" y="4233982"/>
            <a:ext cx="2651760" cy="320397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523"/>
              </a:lnSpc>
              <a:buNone/>
            </a:pPr>
            <a:r>
              <a:rPr b="1" dirty="0" sz="2019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 and Evaluation</a:t>
            </a:r>
            <a:endParaRPr dirty="0" sz="2019" lang="en-US"/>
          </a:p>
        </p:txBody>
      </p:sp>
      <p:sp>
        <p:nvSpPr>
          <p:cNvPr id="1048631" name="Text 18"/>
          <p:cNvSpPr/>
          <p:nvPr/>
        </p:nvSpPr>
        <p:spPr>
          <a:xfrm>
            <a:off x="8443198" y="4759404"/>
            <a:ext cx="3999667" cy="98440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584"/>
              </a:lnSpc>
              <a:buNone/>
            </a:pPr>
            <a:r>
              <a:rPr dirty="0" sz="1615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the model on the extracted data and evaluating its performance on separate testing data.</a:t>
            </a:r>
            <a:endParaRPr dirty="0" sz="1615" lang="en-US"/>
          </a:p>
        </p:txBody>
      </p:sp>
      <p:sp>
        <p:nvSpPr>
          <p:cNvPr id="1048632" name="Shape 19"/>
          <p:cNvSpPr/>
          <p:nvPr/>
        </p:nvSpPr>
        <p:spPr>
          <a:xfrm>
            <a:off x="6366629" y="5760422"/>
            <a:ext cx="717828" cy="92273"/>
          </a:xfrm>
          <a:prstGeom prst="rect"/>
          <a:solidFill>
            <a:srgbClr val="282C32"/>
          </a:solidFill>
        </p:spPr>
      </p:sp>
      <p:sp>
        <p:nvSpPr>
          <p:cNvPr id="1048633" name="Shape 20"/>
          <p:cNvSpPr/>
          <p:nvPr/>
        </p:nvSpPr>
        <p:spPr>
          <a:xfrm>
            <a:off x="7084457" y="5575935"/>
            <a:ext cx="461486" cy="461486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34" name="Text 21"/>
          <p:cNvSpPr/>
          <p:nvPr/>
        </p:nvSpPr>
        <p:spPr>
          <a:xfrm>
            <a:off x="7223760" y="5614392"/>
            <a:ext cx="182880" cy="384572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028"/>
              </a:lnSpc>
              <a:buNone/>
            </a:pPr>
            <a:r>
              <a:rPr b="1" dirty="0" sz="2423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dirty="0" sz="2423" lang="en-US"/>
          </a:p>
        </p:txBody>
      </p:sp>
      <p:sp>
        <p:nvSpPr>
          <p:cNvPr id="1048635" name="Text 22"/>
          <p:cNvSpPr/>
          <p:nvPr/>
        </p:nvSpPr>
        <p:spPr>
          <a:xfrm>
            <a:off x="3444002" y="5620703"/>
            <a:ext cx="2743200" cy="320397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523"/>
              </a:lnSpc>
              <a:buNone/>
            </a:pPr>
            <a:r>
              <a:rPr b="1" dirty="0" sz="2019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Tuning and Optimization</a:t>
            </a:r>
            <a:endParaRPr dirty="0" sz="2019" lang="en-US"/>
          </a:p>
        </p:txBody>
      </p:sp>
      <p:sp>
        <p:nvSpPr>
          <p:cNvPr id="1048636" name="Text 23"/>
          <p:cNvSpPr/>
          <p:nvPr/>
        </p:nvSpPr>
        <p:spPr>
          <a:xfrm>
            <a:off x="2187535" y="6146125"/>
            <a:ext cx="3999667" cy="1312545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584"/>
              </a:lnSpc>
              <a:buNone/>
            </a:pPr>
            <a:r>
              <a:rPr dirty="0" sz="1615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Optimizing the model hyperparameters and considering alternative architectures to ensure the model’s high accuracy.</a:t>
            </a:r>
            <a:endParaRPr dirty="0" sz="1615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41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42" name="Text 2"/>
          <p:cNvSpPr/>
          <p:nvPr/>
        </p:nvSpPr>
        <p:spPr>
          <a:xfrm>
            <a:off x="1760220" y="1616988"/>
            <a:ext cx="52806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Experimental Results</a:t>
            </a:r>
            <a:endParaRPr dirty="0" sz="4374" lang="en-US"/>
          </a:p>
        </p:txBody>
      </p:sp>
      <p:sp>
        <p:nvSpPr>
          <p:cNvPr id="1048643" name="Shape 3"/>
          <p:cNvSpPr/>
          <p:nvPr/>
        </p:nvSpPr>
        <p:spPr>
          <a:xfrm>
            <a:off x="1760220" y="2755702"/>
            <a:ext cx="3555206" cy="3856911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644" name="Text 4"/>
          <p:cNvSpPr/>
          <p:nvPr/>
        </p:nvSpPr>
        <p:spPr>
          <a:xfrm>
            <a:off x="1982391" y="2977872"/>
            <a:ext cx="2221944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 Results</a:t>
            </a:r>
            <a:endParaRPr dirty="0" sz="2187" lang="en-US"/>
          </a:p>
        </p:txBody>
      </p:sp>
      <p:sp>
        <p:nvSpPr>
          <p:cNvPr id="1048645" name="Text 5"/>
          <p:cNvSpPr/>
          <p:nvPr/>
        </p:nvSpPr>
        <p:spPr>
          <a:xfrm>
            <a:off x="1982391" y="3547229"/>
            <a:ext cx="3110865" cy="28432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model achieved an accuracy of 99% in identifying spam messages, outperforming both traditional rule-based filters and state-of-the-art machine learning models in recent literature.</a:t>
            </a:r>
            <a:endParaRPr dirty="0" sz="1750" lang="en-US"/>
          </a:p>
        </p:txBody>
      </p:sp>
      <p:sp>
        <p:nvSpPr>
          <p:cNvPr id="1048646" name="Shape 6"/>
          <p:cNvSpPr/>
          <p:nvPr/>
        </p:nvSpPr>
        <p:spPr>
          <a:xfrm>
            <a:off x="5537597" y="2755702"/>
            <a:ext cx="3555206" cy="3856911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647" name="Text 7"/>
          <p:cNvSpPr/>
          <p:nvPr/>
        </p:nvSpPr>
        <p:spPr>
          <a:xfrm>
            <a:off x="5759768" y="2977872"/>
            <a:ext cx="3110865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Comparison with Existing Solutions</a:t>
            </a:r>
            <a:endParaRPr dirty="0" sz="2187" lang="en-US"/>
          </a:p>
        </p:txBody>
      </p:sp>
      <p:sp>
        <p:nvSpPr>
          <p:cNvPr id="1048648" name="Text 8"/>
          <p:cNvSpPr/>
          <p:nvPr/>
        </p:nvSpPr>
        <p:spPr>
          <a:xfrm>
            <a:off x="5759768" y="3894415"/>
            <a:ext cx="3110865" cy="248781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model achieved high precision, recall, and F1-scores, surpassing the performance of other deep learning models while being less prone to overfitting.</a:t>
            </a:r>
            <a:endParaRPr dirty="0" sz="1750" lang="en-US"/>
          </a:p>
        </p:txBody>
      </p:sp>
      <p:sp>
        <p:nvSpPr>
          <p:cNvPr id="1048649" name="Shape 9"/>
          <p:cNvSpPr/>
          <p:nvPr/>
        </p:nvSpPr>
        <p:spPr>
          <a:xfrm>
            <a:off x="9314974" y="2755702"/>
            <a:ext cx="3555206" cy="3856911"/>
          </a:xfrm>
          <a:prstGeom prst="roundRect">
            <a:avLst>
              <a:gd name="adj" fmla="val 3750"/>
            </a:avLst>
          </a:prstGeom>
          <a:solidFill>
            <a:srgbClr val="282C32"/>
          </a:solidFill>
        </p:spPr>
      </p:sp>
      <p:sp>
        <p:nvSpPr>
          <p:cNvPr id="1048650" name="Text 10"/>
          <p:cNvSpPr/>
          <p:nvPr/>
        </p:nvSpPr>
        <p:spPr>
          <a:xfrm>
            <a:off x="9537144" y="2977872"/>
            <a:ext cx="2324100" cy="347186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Real-World Testing</a:t>
            </a:r>
            <a:endParaRPr dirty="0" sz="2187" lang="en-US"/>
          </a:p>
        </p:txBody>
      </p:sp>
      <p:sp>
        <p:nvSpPr>
          <p:cNvPr id="1048651" name="Text 11"/>
          <p:cNvSpPr/>
          <p:nvPr/>
        </p:nvSpPr>
        <p:spPr>
          <a:xfrm>
            <a:off x="9537144" y="3547229"/>
            <a:ext cx="3110865" cy="248781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model was tested extensively on a large corpus of emails and text messages, demonstrating its potential in improving the efficacy of real-world spam filters.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56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57" name="Text 2"/>
          <p:cNvSpPr/>
          <p:nvPr/>
        </p:nvSpPr>
        <p:spPr>
          <a:xfrm>
            <a:off x="1760220" y="1400889"/>
            <a:ext cx="444388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Conclusions</a:t>
            </a:r>
            <a:endParaRPr dirty="0" sz="4374" lang="en-US"/>
          </a:p>
        </p:txBody>
      </p:sp>
      <p:sp>
        <p:nvSpPr>
          <p:cNvPr id="1048658" name="Shape 3"/>
          <p:cNvSpPr/>
          <p:nvPr/>
        </p:nvSpPr>
        <p:spPr>
          <a:xfrm>
            <a:off x="7265313" y="2539603"/>
            <a:ext cx="99893" cy="4288988"/>
          </a:xfrm>
          <a:prstGeom prst="rect"/>
          <a:solidFill>
            <a:srgbClr val="282C32"/>
          </a:solidFill>
        </p:spPr>
      </p:sp>
      <p:sp>
        <p:nvSpPr>
          <p:cNvPr id="1048659" name="Shape 4"/>
          <p:cNvSpPr/>
          <p:nvPr/>
        </p:nvSpPr>
        <p:spPr>
          <a:xfrm>
            <a:off x="7565172" y="2913162"/>
            <a:ext cx="777597" cy="99893"/>
          </a:xfrm>
          <a:prstGeom prst="rect"/>
          <a:solidFill>
            <a:srgbClr val="282C32"/>
          </a:solidFill>
        </p:spPr>
      </p:sp>
      <p:sp>
        <p:nvSpPr>
          <p:cNvPr id="1048660" name="Shape 5"/>
          <p:cNvSpPr/>
          <p:nvPr/>
        </p:nvSpPr>
        <p:spPr>
          <a:xfrm>
            <a:off x="7065228" y="271319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61" name="Text 6"/>
          <p:cNvSpPr/>
          <p:nvPr/>
        </p:nvSpPr>
        <p:spPr>
          <a:xfrm>
            <a:off x="7257990" y="2754868"/>
            <a:ext cx="11430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dirty="0" sz="2624" lang="en-US"/>
          </a:p>
        </p:txBody>
      </p:sp>
      <p:sp>
        <p:nvSpPr>
          <p:cNvPr id="1048662" name="Text 7"/>
          <p:cNvSpPr/>
          <p:nvPr/>
        </p:nvSpPr>
        <p:spPr>
          <a:xfrm>
            <a:off x="8537258" y="2761774"/>
            <a:ext cx="4332923" cy="69437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Promise of AI Spam Classification</a:t>
            </a:r>
            <a:endParaRPr dirty="0" sz="2187" lang="en-US"/>
          </a:p>
        </p:txBody>
      </p:sp>
      <p:sp>
        <p:nvSpPr>
          <p:cNvPr id="1048663" name="Text 8"/>
          <p:cNvSpPr/>
          <p:nvPr/>
        </p:nvSpPr>
        <p:spPr>
          <a:xfrm>
            <a:off x="8537258" y="3678317"/>
            <a:ext cx="4332923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results demonstrate that an AI-powered spam filter can significantly improve spam-detection accuracy in emails and text messages.</a:t>
            </a:r>
            <a:endParaRPr dirty="0" sz="1750" lang="en-US"/>
          </a:p>
        </p:txBody>
      </p:sp>
      <p:sp>
        <p:nvSpPr>
          <p:cNvPr id="1048664" name="Shape 9"/>
          <p:cNvSpPr/>
          <p:nvPr/>
        </p:nvSpPr>
        <p:spPr>
          <a:xfrm>
            <a:off x="6287631" y="4024015"/>
            <a:ext cx="777597" cy="99893"/>
          </a:xfrm>
          <a:prstGeom prst="rect"/>
          <a:solidFill>
            <a:srgbClr val="282C32"/>
          </a:solidFill>
        </p:spPr>
      </p:sp>
      <p:sp>
        <p:nvSpPr>
          <p:cNvPr id="1048665" name="Shape 10"/>
          <p:cNvSpPr/>
          <p:nvPr/>
        </p:nvSpPr>
        <p:spPr>
          <a:xfrm>
            <a:off x="7065228" y="382404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048666" name="Text 11"/>
          <p:cNvSpPr/>
          <p:nvPr/>
        </p:nvSpPr>
        <p:spPr>
          <a:xfrm>
            <a:off x="7223700" y="3865721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b="1" dirty="0" sz="262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dirty="0" sz="2624" lang="en-US"/>
          </a:p>
        </p:txBody>
      </p:sp>
      <p:sp>
        <p:nvSpPr>
          <p:cNvPr id="1048667" name="Text 12"/>
          <p:cNvSpPr/>
          <p:nvPr/>
        </p:nvSpPr>
        <p:spPr>
          <a:xfrm>
            <a:off x="3738563" y="3872627"/>
            <a:ext cx="2354580" cy="347186"/>
          </a:xfrm>
          <a:prstGeom prst="rect"/>
          <a:noFill/>
        </p:spPr>
        <p:txBody>
          <a:bodyPr anchor="t" rtlCol="0" wrap="none"/>
          <a:p>
            <a:pPr algn="r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Possibilities</a:t>
            </a:r>
            <a:endParaRPr dirty="0" sz="2187" lang="en-US"/>
          </a:p>
        </p:txBody>
      </p:sp>
      <p:sp>
        <p:nvSpPr>
          <p:cNvPr id="1048668" name="Text 13"/>
          <p:cNvSpPr/>
          <p:nvPr/>
        </p:nvSpPr>
        <p:spPr>
          <a:xfrm>
            <a:off x="1760220" y="4441984"/>
            <a:ext cx="4332923" cy="1777008"/>
          </a:xfrm>
          <a:prstGeom prst="rect"/>
          <a:noFill/>
        </p:spPr>
        <p:txBody>
          <a:bodyPr anchor="t" rtlCol="0" wrap="square"/>
          <a:p>
            <a:pPr algn="r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While our approach has demonstrated superior performance, additional exploration of alternative metrics is needed to further improve accuracy and minimize false positives.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73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82C32"/>
          </a:solidFill>
        </p:spPr>
      </p:sp>
      <p:sp>
        <p:nvSpPr>
          <p:cNvPr id="1048674" name="Text 2"/>
          <p:cNvSpPr/>
          <p:nvPr/>
        </p:nvSpPr>
        <p:spPr>
          <a:xfrm>
            <a:off x="1760220" y="1157645"/>
            <a:ext cx="46329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b="1" dirty="0" sz="4374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Acknowledgments</a:t>
            </a:r>
            <a:endParaRPr dirty="0" sz="4374" lang="en-US"/>
          </a:p>
        </p:txBody>
      </p:sp>
      <p:pic>
        <p:nvPicPr>
          <p:cNvPr id="209716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60220" y="2296358"/>
            <a:ext cx="3481149" cy="2151459"/>
          </a:xfrm>
          <a:prstGeom prst="rect"/>
        </p:spPr>
      </p:pic>
      <p:sp>
        <p:nvSpPr>
          <p:cNvPr id="1048675" name="Text 3"/>
          <p:cNvSpPr/>
          <p:nvPr/>
        </p:nvSpPr>
        <p:spPr>
          <a:xfrm>
            <a:off x="1760220" y="4725472"/>
            <a:ext cx="3360420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Scientist Contributors</a:t>
            </a:r>
            <a:endParaRPr dirty="0" sz="2187" lang="en-US"/>
          </a:p>
        </p:txBody>
      </p:sp>
      <p:sp>
        <p:nvSpPr>
          <p:cNvPr id="1048676" name="Text 4"/>
          <p:cNvSpPr/>
          <p:nvPr/>
        </p:nvSpPr>
        <p:spPr>
          <a:xfrm>
            <a:off x="1760220" y="5294828"/>
            <a:ext cx="3481149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team of data scientists has worked diligently to devise new and innovative approaches to the problem of spam classification.</a:t>
            </a:r>
            <a:endParaRPr dirty="0" sz="1750" lang="en-US"/>
          </a:p>
        </p:txBody>
      </p:sp>
      <p:pic>
        <p:nvPicPr>
          <p:cNvPr id="209716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574625" y="2296358"/>
            <a:ext cx="3481149" cy="2151459"/>
          </a:xfrm>
          <a:prstGeom prst="rect"/>
        </p:spPr>
      </p:pic>
      <p:sp>
        <p:nvSpPr>
          <p:cNvPr id="1048677" name="Text 5"/>
          <p:cNvSpPr/>
          <p:nvPr/>
        </p:nvSpPr>
        <p:spPr>
          <a:xfrm>
            <a:off x="5574625" y="4725472"/>
            <a:ext cx="2720340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Programming Support</a:t>
            </a:r>
            <a:endParaRPr dirty="0" sz="2187" lang="en-US"/>
          </a:p>
        </p:txBody>
      </p:sp>
      <p:sp>
        <p:nvSpPr>
          <p:cNvPr id="1048678" name="Text 6"/>
          <p:cNvSpPr/>
          <p:nvPr/>
        </p:nvSpPr>
        <p:spPr>
          <a:xfrm>
            <a:off x="5574625" y="5294828"/>
            <a:ext cx="3481149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programmers who supported this project in various capacities were instrumental in the development of the system.</a:t>
            </a:r>
            <a:endParaRPr dirty="0" sz="1750" lang="en-US"/>
          </a:p>
        </p:txBody>
      </p:sp>
      <p:pic>
        <p:nvPicPr>
          <p:cNvPr id="2097164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9389031" y="2296358"/>
            <a:ext cx="3481149" cy="2151459"/>
          </a:xfrm>
          <a:prstGeom prst="rect"/>
        </p:spPr>
      </p:pic>
      <p:sp>
        <p:nvSpPr>
          <p:cNvPr id="1048679" name="Text 7"/>
          <p:cNvSpPr/>
          <p:nvPr/>
        </p:nvSpPr>
        <p:spPr>
          <a:xfrm>
            <a:off x="9389031" y="4725472"/>
            <a:ext cx="2221944" cy="347186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734"/>
              </a:lnSpc>
              <a:buNone/>
            </a:pPr>
            <a:r>
              <a:rPr b="1" dirty="0" sz="2187" lang="en-US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Sources</a:t>
            </a:r>
            <a:endParaRPr dirty="0" sz="2187" lang="en-US"/>
          </a:p>
        </p:txBody>
      </p:sp>
      <p:sp>
        <p:nvSpPr>
          <p:cNvPr id="1048680" name="Text 8"/>
          <p:cNvSpPr/>
          <p:nvPr/>
        </p:nvSpPr>
        <p:spPr>
          <a:xfrm>
            <a:off x="9389031" y="5294828"/>
            <a:ext cx="3481149" cy="177700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would like to recognize and express gratitude to the providers of data sources used in training and testing our spam-filtering model.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2023-09-27T05:56:19Z</dcterms:created>
  <dcterms:modified xsi:type="dcterms:W3CDTF">2023-09-27T17:03:28Z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0ff87d6fe877410fbe6d0110fdbb20e4</vt:lpwstr>
  </property>
</Properties>
</file>