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42" d="100"/>
          <a:sy n="14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619157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606051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765746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0540068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9175061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3863046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1003504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3975639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6303421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499362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6682874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9693779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4266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9717326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56307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871424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051843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6960649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801177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507596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666143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204404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801662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832246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412350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90903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34147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jpe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38200" y="19665"/>
            <a:ext cx="9991724" cy="93091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Employee Turnover Analysis using Excel</a:t>
            </a:r>
            <a:r>
              <a:rPr lang="en-US" altLang="zh-CN" sz="28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HARINI.S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312205871</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VIDHYA SAGAR WOMEN'S 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87698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矩形"/>
          <p:cNvSpPr>
            <a:spLocks/>
          </p:cNvSpPr>
          <p:nvPr/>
        </p:nvSpPr>
        <p:spPr>
          <a:xfrm rot="0">
            <a:off x="739774" y="1049337"/>
            <a:ext cx="8794750" cy="59708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“Kaggle= Employee Turnover Analysis.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Features Collection:</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Performance Score = Numerical Value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Employee Type </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Type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Quarters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lphaLcPeriod"/>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257808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2437130"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914400" y="1447800"/>
            <a:ext cx="7391400" cy="4882479"/>
          </a:xfrm>
          <a:prstGeom prst="rect"/>
          <a:noFill/>
          <a:ln w="12700" cmpd="sng" cap="flat">
            <a:noFill/>
            <a:prstDash val="solid"/>
            <a:miter/>
          </a:ln>
        </p:spPr>
      </p:pic>
    </p:spTree>
    <p:extLst>
      <p:ext uri="{BB962C8B-B14F-4D97-AF65-F5344CB8AC3E}">
        <p14:creationId xmlns:p14="http://schemas.microsoft.com/office/powerpoint/2010/main" val="128723160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755332" y="1143634"/>
            <a:ext cx="8693468" cy="535531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bar graph reveals significant insights into the distribution of performance scores across various departments, employee types, and over different years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High Concentration in Production and IT/IS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Limited Performance Scores for Contract and Part-Time 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 are noticeably fewer performance scores recorded for Contract and Part-Time employees across all departments. This could indicate that these employee types undergo less frequent performance evaluations or that fewer of them are employed.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Calibri" pitchFamily="0" charset="0"/>
                <a:ea typeface="宋体" pitchFamily="0" charset="0"/>
                <a:cs typeface="Calibri" pitchFamily="0" charset="0"/>
              </a:rPr>
              <a:t>Stable Performance Scores Over Time: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lvl="1" marL="742950" indent="-285750" algn="l">
              <a:lnSpc>
                <a:spcPct val="100000"/>
              </a:lnSpc>
              <a:spcBef>
                <a:spcPts val="0"/>
              </a:spcBef>
              <a:spcAft>
                <a:spcPts val="0"/>
              </a:spcAft>
              <a:buClrTx/>
              <a:buAutoNum type="arabicPeriod"/>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86109779"/>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Turnover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2802513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3435301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228600" y="1695450"/>
            <a:ext cx="7905750" cy="3358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 To understand and Mitigate Employee Turnover</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analyse the distribution of performance scores across different departments categorized by employee type (Contract, Start date, Quarters, End date) over multiple years. The performance scores are segmented by gender, employee type and department.</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8624061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990600" y="2133600"/>
            <a:ext cx="7924800"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1583183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723900" y="1828800"/>
            <a:ext cx="65151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alibri" pitchFamily="0" charset="0"/>
                <a:ea typeface="宋体" pitchFamily="0" charset="0"/>
                <a:cs typeface="Calibri" pitchFamily="0" charset="0"/>
              </a:rPr>
              <a:t>The end users of the information in the bar graph are likely to include:</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Human Resources (HR) Managers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Department Heads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Executives and Leadership</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Diversity and Inclusion Officers</a:t>
            </a:r>
            <a:endParaRPr lang="en-US" altLang="zh-CN" sz="28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800" b="0" i="0" u="none" strike="noStrike" kern="1200" cap="none" spc="0" baseline="0">
                <a:solidFill>
                  <a:schemeClr val="tx1"/>
                </a:solidFill>
                <a:latin typeface="Calibri" pitchFamily="0" charset="0"/>
                <a:ea typeface="宋体" pitchFamily="0" charset="0"/>
                <a:cs typeface="Calibri" pitchFamily="0" charset="0"/>
              </a:rPr>
              <a:t>Data Analysts</a:t>
            </a:r>
            <a:endParaRPr lang="zh-CN" altLang="en-US" sz="2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47789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971799" y="1828800"/>
            <a:ext cx="5396023" cy="437042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1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U</a:t>
            </a:r>
            <a:r>
              <a:rPr lang="en-US" altLang="zh-CN" sz="2000" b="0" i="0" u="none" strike="noStrike" kern="1200" cap="none" spc="0" baseline="0">
                <a:solidFill>
                  <a:schemeClr val="tx1"/>
                </a:solidFill>
                <a:latin typeface="Calibri" pitchFamily="0" charset="0"/>
                <a:ea typeface="宋体" pitchFamily="0" charset="0"/>
                <a:cs typeface="Calibri" pitchFamily="0" charset="0"/>
              </a:rPr>
              <a:t>R</a:t>
            </a:r>
            <a:r>
              <a:rPr lang="en-US" altLang="zh-CN" sz="2000" b="0" i="0" u="none" strike="noStrike" kern="1200" cap="none" spc="5" baseline="0">
                <a:solidFill>
                  <a:schemeClr val="tx1"/>
                </a:solidFill>
                <a:latin typeface="Calibri" pitchFamily="0" charset="0"/>
                <a:ea typeface="宋体" pitchFamily="0" charset="0"/>
                <a:cs typeface="Calibri" pitchFamily="0" charset="0"/>
              </a:rPr>
              <a:t> </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a:t>
            </a:r>
            <a:r>
              <a:rPr lang="en-US" altLang="zh-CN" sz="2000" b="0" i="0" u="none" strike="noStrike" kern="1200" cap="none" spc="-345" baseline="0">
                <a:solidFill>
                  <a:schemeClr val="tx1"/>
                </a:solidFill>
                <a:latin typeface="Calibri" pitchFamily="0" charset="0"/>
                <a:ea typeface="宋体" pitchFamily="0" charset="0"/>
                <a:cs typeface="Calibri" pitchFamily="0" charset="0"/>
              </a:rPr>
              <a:t>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5" baseline="0">
                <a:solidFill>
                  <a:schemeClr val="tx1"/>
                </a:solidFill>
                <a:latin typeface="Calibri" pitchFamily="0" charset="0"/>
                <a:ea typeface="宋体" pitchFamily="0" charset="0"/>
                <a:cs typeface="Calibri" pitchFamily="0" charset="0"/>
              </a:rPr>
              <a:t>N</a:t>
            </a:r>
            <a:r>
              <a:rPr lang="en-US" altLang="zh-CN" sz="2000" b="0" i="0" u="none" strike="noStrike" kern="1200" cap="none" spc="0" baseline="0">
                <a:solidFill>
                  <a:schemeClr val="tx1"/>
                </a:solidFill>
                <a:latin typeface="Calibri" pitchFamily="0" charset="0"/>
                <a:ea typeface="宋体" pitchFamily="0" charset="0"/>
                <a:cs typeface="Calibri" pitchFamily="0" charset="0"/>
              </a:rPr>
              <a:t>D</a:t>
            </a:r>
            <a:r>
              <a:rPr lang="en-US" altLang="zh-CN" sz="2000" b="0" i="0" u="none" strike="noStrike" kern="1200" cap="none" spc="35" baseline="0">
                <a:solidFill>
                  <a:schemeClr val="tx1"/>
                </a:solidFill>
                <a:latin typeface="Calibri" pitchFamily="0" charset="0"/>
                <a:ea typeface="宋体" pitchFamily="0" charset="0"/>
                <a:cs typeface="Calibri" pitchFamily="0" charset="0"/>
              </a:rPr>
              <a:t> </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0" baseline="0">
                <a:solidFill>
                  <a:schemeClr val="tx1"/>
                </a:solidFill>
                <a:latin typeface="Calibri" pitchFamily="0" charset="0"/>
                <a:ea typeface="宋体" pitchFamily="0" charset="0"/>
                <a:cs typeface="Calibri" pitchFamily="0" charset="0"/>
              </a:rPr>
              <a:t>S</a:t>
            </a:r>
            <a:r>
              <a:rPr lang="en-US" altLang="zh-CN" sz="2000" b="0" i="0" u="none" strike="noStrike" kern="1200" cap="none" spc="60" baseline="0">
                <a:solidFill>
                  <a:schemeClr val="tx1"/>
                </a:solidFill>
                <a:latin typeface="Calibri" pitchFamily="0" charset="0"/>
                <a:ea typeface="宋体" pitchFamily="0" charset="0"/>
                <a:cs typeface="Calibri" pitchFamily="0" charset="0"/>
              </a:rPr>
              <a:t> </a:t>
            </a:r>
            <a:r>
              <a:rPr lang="en-US" altLang="zh-CN" sz="2000" b="0" i="0" u="none" strike="noStrike" kern="1200" cap="none" spc="-295" baseline="0">
                <a:solidFill>
                  <a:schemeClr val="tx1"/>
                </a:solidFill>
                <a:latin typeface="Calibri" pitchFamily="0" charset="0"/>
                <a:ea typeface="宋体" pitchFamily="0" charset="0"/>
                <a:cs typeface="Calibri" pitchFamily="0" charset="0"/>
              </a:rPr>
              <a:t>V </a:t>
            </a:r>
            <a:r>
              <a:rPr lang="en-US" altLang="zh-CN" sz="2000" b="0" i="0" u="none" strike="noStrike" kern="1200" cap="none" spc="-35" baseline="0">
                <a:solidFill>
                  <a:schemeClr val="tx1"/>
                </a:solidFill>
                <a:latin typeface="Calibri" pitchFamily="0" charset="0"/>
                <a:ea typeface="宋体" pitchFamily="0" charset="0"/>
                <a:cs typeface="Calibri" pitchFamily="0" charset="0"/>
              </a:rPr>
              <a:t>A</a:t>
            </a:r>
            <a:r>
              <a:rPr lang="en-US" altLang="zh-CN" sz="2000" b="0" i="0" u="none" strike="noStrike" kern="1200" cap="none" spc="25" baseline="0">
                <a:solidFill>
                  <a:schemeClr val="tx1"/>
                </a:solidFill>
                <a:latin typeface="Calibri" pitchFamily="0" charset="0"/>
                <a:ea typeface="宋体" pitchFamily="0" charset="0"/>
                <a:cs typeface="Calibri" pitchFamily="0" charset="0"/>
              </a:rPr>
              <a:t>LU</a:t>
            </a:r>
            <a:r>
              <a:rPr lang="en-US" altLang="zh-CN" sz="2000" b="0" i="0" u="none" strike="noStrike" kern="1200" cap="none" spc="0" baseline="0">
                <a:solidFill>
                  <a:schemeClr val="tx1"/>
                </a:solidFill>
                <a:latin typeface="Calibri" pitchFamily="0" charset="0"/>
                <a:ea typeface="宋体" pitchFamily="0" charset="0"/>
                <a:cs typeface="Calibri" pitchFamily="0" charset="0"/>
              </a:rPr>
              <a:t>E</a:t>
            </a:r>
            <a:r>
              <a:rPr lang="en-US" altLang="zh-CN" sz="2000" b="0" i="0" u="none" strike="noStrike" kern="1200" cap="none" spc="-65" baseline="0">
                <a:solidFill>
                  <a:schemeClr val="tx1"/>
                </a:solidFill>
                <a:latin typeface="Calibri" pitchFamily="0" charset="0"/>
                <a:ea typeface="宋体" pitchFamily="0" charset="0"/>
                <a:cs typeface="Calibri" pitchFamily="0" charset="0"/>
              </a:rPr>
              <a:t> </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30" baseline="0">
                <a:solidFill>
                  <a:schemeClr val="tx1"/>
                </a:solidFill>
                <a:latin typeface="Calibri" pitchFamily="0" charset="0"/>
                <a:ea typeface="宋体" pitchFamily="0" charset="0"/>
                <a:cs typeface="Calibri" pitchFamily="0" charset="0"/>
              </a:rPr>
              <a:t>R</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15" baseline="0">
                <a:solidFill>
                  <a:schemeClr val="tx1"/>
                </a:solidFill>
                <a:latin typeface="Calibri" pitchFamily="0" charset="0"/>
                <a:ea typeface="宋体" pitchFamily="0" charset="0"/>
                <a:cs typeface="Calibri" pitchFamily="0" charset="0"/>
              </a:rPr>
              <a:t>P</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25" baseline="0">
                <a:solidFill>
                  <a:schemeClr val="tx1"/>
                </a:solidFill>
                <a:latin typeface="Calibri" pitchFamily="0" charset="0"/>
                <a:ea typeface="宋体" pitchFamily="0" charset="0"/>
                <a:cs typeface="Calibri" pitchFamily="0" charset="0"/>
              </a:rPr>
              <a:t>S</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35" baseline="0">
                <a:solidFill>
                  <a:schemeClr val="tx1"/>
                </a:solidFill>
                <a:latin typeface="Calibri" pitchFamily="0" charset="0"/>
                <a:ea typeface="宋体" pitchFamily="0" charset="0"/>
                <a:cs typeface="Calibri" pitchFamily="0" charset="0"/>
              </a:rPr>
              <a:t>T</a:t>
            </a:r>
            <a:r>
              <a:rPr lang="en-US" altLang="zh-CN" sz="2000" b="0" i="0" u="none" strike="noStrike" kern="1200" cap="none" spc="-30" baseline="0">
                <a:solidFill>
                  <a:schemeClr val="tx1"/>
                </a:solidFill>
                <a:latin typeface="Calibri" pitchFamily="0" charset="0"/>
                <a:ea typeface="宋体" pitchFamily="0" charset="0"/>
                <a:cs typeface="Calibri" pitchFamily="0" charset="0"/>
              </a:rPr>
              <a:t>I</a:t>
            </a:r>
            <a:r>
              <a:rPr lang="en-US" altLang="zh-CN" sz="2000" b="0" i="0" u="none" strike="noStrike" kern="1200" cap="none" spc="10" baseline="0">
                <a:solidFill>
                  <a:schemeClr val="tx1"/>
                </a:solidFill>
                <a:latin typeface="Calibri" pitchFamily="0" charset="0"/>
                <a:ea typeface="宋体" pitchFamily="0" charset="0"/>
                <a:cs typeface="Calibri" pitchFamily="0" charset="0"/>
              </a:rPr>
              <a:t>O</a:t>
            </a:r>
            <a:r>
              <a:rPr lang="en-US" altLang="zh-CN" sz="2000" b="0" i="0" u="none" strike="noStrike" kern="1200" cap="none" spc="0" baseline="0">
                <a:solidFill>
                  <a:schemeClr val="tx1"/>
                </a:solidFill>
                <a:latin typeface="Calibri" pitchFamily="0" charset="0"/>
                <a:ea typeface="宋体" pitchFamily="0" charset="0"/>
                <a:cs typeface="Calibri" pitchFamily="0" charset="0"/>
              </a:rPr>
              <a:t>N IS AS FOLLOWS: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Data-Driven Decision-Making</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Enhanced Performance Management</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Promoting Equity and Inclusion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Historical Insights and Trend Analysis</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342900" indent="-342900" algn="l">
              <a:lnSpc>
                <a:spcPct val="100000"/>
              </a:lnSpc>
              <a:spcBef>
                <a:spcPts val="0"/>
              </a:spcBef>
              <a:spcAft>
                <a:spcPts val="0"/>
              </a:spcAft>
              <a:buClrTx/>
              <a:buAutoNum type="arabicPeriod"/>
            </a:pPr>
            <a:r>
              <a:rPr lang="en-US" altLang="zh-CN" sz="2000" b="0" i="0" u="none" strike="noStrike" kern="1200" cap="none" spc="0" baseline="0">
                <a:solidFill>
                  <a:schemeClr val="tx1"/>
                </a:solidFill>
                <a:latin typeface="Calibri" pitchFamily="0" charset="0"/>
                <a:ea typeface="宋体" pitchFamily="0" charset="0"/>
                <a:cs typeface="Calibri" pitchFamily="0" charset="0"/>
              </a:rPr>
              <a:t>Resource Optimization</a:t>
            </a: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alibri" pitchFamily="0" charset="0"/>
                <a:ea typeface="宋体" pitchFamily="0" charset="0"/>
                <a:cs typeface="Calibri" pitchFamily="0" charset="0"/>
              </a:rPr>
              <a:t>our solution delivers actionable insights that help organizations improve overall performance, promote fairness, and optimize resource utilization, ultimately driving better business outcomes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468829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755332" y="1143634"/>
            <a:ext cx="8845868" cy="729430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Gender Code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type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Department Name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Score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Score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Year</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Employees Details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Employee ID</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Start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r>
              <a:rPr lang="en-US" altLang="zh-CN" sz="1800" b="0" i="0" u="none" strike="noStrike" kern="1200" cap="none" spc="0" baseline="0">
                <a:solidFill>
                  <a:schemeClr val="tx1"/>
                </a:solidFill>
                <a:latin typeface="Calibri" pitchFamily="0" charset="0"/>
                <a:ea typeface="宋体" pitchFamily="0" charset="0"/>
                <a:cs typeface="Calibri" pitchFamily="0" charset="0"/>
              </a:rPr>
              <a:t>End Date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ü"/>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Arial" pitchFamily="34" charset="0"/>
              <a:buChar char="•"/>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23573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5"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6" name="文本框"/>
          <p:cNvSpPr>
            <a:spLocks noGrp="1"/>
          </p:cNvSpPr>
          <p:nvPr>
            <p:ph type="title"/>
          </p:nvPr>
        </p:nvSpPr>
        <p:spPr>
          <a:xfrm rot="0">
            <a:off x="739774" y="654938"/>
            <a:ext cx="8480425" cy="670696"/>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矩形"/>
          <p:cNvSpPr>
            <a:spLocks/>
          </p:cNvSpPr>
          <p:nvPr/>
        </p:nvSpPr>
        <p:spPr>
          <a:xfrm rot="0">
            <a:off x="2362200" y="2354703"/>
            <a:ext cx="7239000" cy="224676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=J2+K2+L2+other components, </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=J2+K2+L2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=F2-(G2+H2+I2)</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=IFS( Z * 8 &gt;= 5 "VERY HIGH", Z * 8 &gt;= 4 , "HI GH" Z * 8 &gt;= 3 "MED", TRUE, "LOW")</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9349094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266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13</cp:revision>
  <dcterms:created xsi:type="dcterms:W3CDTF">2024-03-29T15:07:22Z</dcterms:created>
  <dcterms:modified xsi:type="dcterms:W3CDTF">2024-08-31T11:06:49Z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