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imo Bold" charset="1" panose="020B0704020202020204"/>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Arimo" charset="1" panose="020B0604020202020204"/>
      <p:regular r:id="rId25"/>
    </p:embeddedFont>
    <p:embeddedFont>
      <p:font typeface="Times New Roman" charset="1" panose="020305020704050203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1.7.2013</a:t>
            </a:r>
          </a:p>
          <a:p>
            <a:r>
              <a:rPr lang="en-US"/>
              <a:t/>
            </a:r>
          </a:p>
          <a:p>
            <a:r>
              <a:rPr lang="en-US"/>
              <a:t>1</a:t>
            </a:r>
          </a:p>
          <a:p>
            <a:r>
              <a:rPr lang="en-US"/>
              <a:t/>
            </a:r>
          </a:p>
          <a:p>
            <a:r>
              <a:rPr lang="en-US"/>
              <a:t>‹#›</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notesSlides/notesSlide1.xml" Type="http://schemas.openxmlformats.org/officeDocument/2006/relationships/notesSlid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29" Target="../media/image2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6.png" Type="http://schemas.openxmlformats.org/officeDocument/2006/relationships/image"/><Relationship Id="rId23" Target="../media/image37.svg" Type="http://schemas.openxmlformats.org/officeDocument/2006/relationships/image"/><Relationship Id="rId24" Target="../media/image52.png" Type="http://schemas.openxmlformats.org/officeDocument/2006/relationships/image"/><Relationship Id="rId25" Target="../media/image32.png" Type="http://schemas.openxmlformats.org/officeDocument/2006/relationships/image"/><Relationship Id="rId26" Target="../media/image33.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13.png" Type="http://schemas.openxmlformats.org/officeDocument/2006/relationships/image"/><Relationship Id="rId14" Target="../media/image14.svg" Type="http://schemas.openxmlformats.org/officeDocument/2006/relationships/image"/><Relationship Id="rId15" Target="../media/image15.png" Type="http://schemas.openxmlformats.org/officeDocument/2006/relationships/image"/><Relationship Id="rId16" Target="../media/image16.svg" Type="http://schemas.openxmlformats.org/officeDocument/2006/relationships/image"/><Relationship Id="rId17" Target="../media/image17.png" Type="http://schemas.openxmlformats.org/officeDocument/2006/relationships/image"/><Relationship Id="rId18" Target="../media/image18.svg" Type="http://schemas.openxmlformats.org/officeDocument/2006/relationships/image"/><Relationship Id="rId19" Target="../media/image19.png" Type="http://schemas.openxmlformats.org/officeDocument/2006/relationships/image"/><Relationship Id="rId2" Target="../media/image53.jpeg" Type="http://schemas.openxmlformats.org/officeDocument/2006/relationships/image"/><Relationship Id="rId20" Target="../media/image20.svg" Type="http://schemas.openxmlformats.org/officeDocument/2006/relationships/image"/><Relationship Id="rId21" Target="../media/image32.png" Type="http://schemas.openxmlformats.org/officeDocument/2006/relationships/image"/><Relationship Id="rId22" Target="../media/image33.svg" Type="http://schemas.openxmlformats.org/officeDocument/2006/relationships/image"/><Relationship Id="rId23" Target="../media/image34.png" Type="http://schemas.openxmlformats.org/officeDocument/2006/relationships/image"/><Relationship Id="rId24" Target="../media/image35.svg" Type="http://schemas.openxmlformats.org/officeDocument/2006/relationships/image"/><Relationship Id="rId25" Target="../media/image36.png" Type="http://schemas.openxmlformats.org/officeDocument/2006/relationships/image"/><Relationship Id="rId26" Target="../media/image37.svg" Type="http://schemas.openxmlformats.org/officeDocument/2006/relationships/image"/><Relationship Id="rId27" Target="../media/image52.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27.png" Type="http://schemas.openxmlformats.org/officeDocument/2006/relationships/image"/><Relationship Id="rId15" Target="../media/image38.pn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38.png" Type="http://schemas.openxmlformats.org/officeDocument/2006/relationships/image"/><Relationship Id="rId14" Target="../media/image46.jpe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7.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8.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49.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50.jpeg" Type="http://schemas.openxmlformats.org/officeDocument/2006/relationships/image"/><Relationship Id="rId23" Target="../media/image32.png" Type="http://schemas.openxmlformats.org/officeDocument/2006/relationships/image"/><Relationship Id="rId24" Target="../media/image33.svg" Type="http://schemas.openxmlformats.org/officeDocument/2006/relationships/image"/><Relationship Id="rId25" Target="../media/image34.png" Type="http://schemas.openxmlformats.org/officeDocument/2006/relationships/image"/><Relationship Id="rId26" Target="../media/image35.svg" Type="http://schemas.openxmlformats.org/officeDocument/2006/relationships/image"/><Relationship Id="rId27" Target="../media/image36.png" Type="http://schemas.openxmlformats.org/officeDocument/2006/relationships/image"/><Relationship Id="rId28" Target="../media/image37.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1.jpe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3">
              <a:extLst>
                <a:ext uri="{96DAC541-7B7A-43D3-8B79-37D633B846F1}">
                  <asvg:svgBlip xmlns:asvg="http://schemas.microsoft.com/office/drawing/2016/SVG/main" r:embed="rId4"/>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l="-298" t="0" r="-298" b="0"/>
            </a:stretch>
          </a:blipFill>
        </p:spPr>
      </p:sp>
      <p:sp>
        <p:nvSpPr>
          <p:cNvPr name="Freeform 12" id="12"/>
          <p:cNvSpPr/>
          <p:nvPr/>
        </p:nvSpPr>
        <p:spPr>
          <a:xfrm flipH="false" flipV="false" rot="0">
            <a:off x="1314448"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23">
              <a:extLst>
                <a:ext uri="{96DAC541-7B7A-43D3-8B79-37D633B846F1}">
                  <asvg:svgBlip xmlns:asvg="http://schemas.microsoft.com/office/drawing/2016/SVG/main" r:embed="rId24"/>
                </a:ext>
              </a:extLst>
            </a:blip>
            <a:stretch>
              <a:fillRect l="-91" t="0" r="-91" b="0"/>
            </a:stretch>
          </a:blipFill>
        </p:spPr>
      </p:sp>
      <p:sp>
        <p:nvSpPr>
          <p:cNvPr name="Freeform 13" id="13"/>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25">
              <a:extLst>
                <a:ext uri="{96DAC541-7B7A-43D3-8B79-37D633B846F1}">
                  <asvg:svgBlip xmlns:asvg="http://schemas.microsoft.com/office/drawing/2016/SVG/main" r:embed="rId26"/>
                </a:ext>
              </a:extLst>
            </a:blip>
            <a:stretch>
              <a:fillRect l="0" t="-15" r="0" b="-15"/>
            </a:stretch>
          </a:blipFill>
        </p:spPr>
      </p:sp>
      <p:sp>
        <p:nvSpPr>
          <p:cNvPr name="Freeform 14" id="14"/>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27">
              <a:extLst>
                <a:ext uri="{96DAC541-7B7A-43D3-8B79-37D633B846F1}">
                  <asvg:svgBlip xmlns:asvg="http://schemas.microsoft.com/office/drawing/2016/SVG/main" r:embed="rId28"/>
                </a:ext>
              </a:extLst>
            </a:blip>
            <a:stretch>
              <a:fillRect l="0" t="-256" r="0" b="-256"/>
            </a:stretch>
          </a:blipFill>
        </p:spPr>
      </p:sp>
      <p:sp>
        <p:nvSpPr>
          <p:cNvPr name="TextBox 15" id="15"/>
          <p:cNvSpPr txBox="true"/>
          <p:nvPr/>
        </p:nvSpPr>
        <p:spPr>
          <a:xfrm rot="0">
            <a:off x="671512" y="200063"/>
            <a:ext cx="14973300" cy="1619174"/>
          </a:xfrm>
          <a:prstGeom prst="rect">
            <a:avLst/>
          </a:prstGeom>
        </p:spPr>
        <p:txBody>
          <a:bodyPr anchor="t" rtlCol="false" tIns="0" lIns="0" bIns="0" rIns="0">
            <a:spAutoFit/>
          </a:bodyPr>
          <a:lstStyle/>
          <a:p>
            <a:pPr algn="l">
              <a:lnSpc>
                <a:spcPts val="5759"/>
              </a:lnSpc>
            </a:pPr>
            <a:r>
              <a:rPr lang="en-US" sz="4800" b="true">
                <a:solidFill>
                  <a:srgbClr val="0F0F0F"/>
                </a:solidFill>
                <a:latin typeface="Arimo Bold"/>
                <a:ea typeface="Arimo Bold"/>
                <a:cs typeface="Arimo Bold"/>
                <a:sym typeface="Arimo Bold"/>
              </a:rPr>
              <a:t>Employee Data Analysis using Excel </a:t>
            </a:r>
          </a:p>
          <a:p>
            <a:pPr algn="l">
              <a:lnSpc>
                <a:spcPts val="5759"/>
              </a:lnSpc>
            </a:pPr>
          </a:p>
        </p:txBody>
      </p:sp>
      <p:grpSp>
        <p:nvGrpSpPr>
          <p:cNvPr name="Group 16" id="16"/>
          <p:cNvGrpSpPr/>
          <p:nvPr/>
        </p:nvGrpSpPr>
        <p:grpSpPr>
          <a:xfrm rot="0">
            <a:off x="1014412" y="9701212"/>
            <a:ext cx="3214687" cy="300037"/>
            <a:chOff x="0" y="0"/>
            <a:chExt cx="4286250" cy="400050"/>
          </a:xfrm>
        </p:grpSpPr>
        <p:sp>
          <p:nvSpPr>
            <p:cNvPr name="Freeform 17" id="17"/>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18" id="18"/>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19" id="19"/>
          <p:cNvSpPr txBox="true"/>
          <p:nvPr/>
        </p:nvSpPr>
        <p:spPr>
          <a:xfrm rot="0">
            <a:off x="2148840" y="4820826"/>
            <a:ext cx="12733020" cy="2714563"/>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STUDENT NAME: Harini.V </a:t>
            </a:r>
          </a:p>
          <a:p>
            <a:pPr algn="l">
              <a:lnSpc>
                <a:spcPts val="4320"/>
              </a:lnSpc>
            </a:pPr>
            <a:r>
              <a:rPr lang="en-US" sz="3600" spc="32">
                <a:solidFill>
                  <a:srgbClr val="000000"/>
                </a:solidFill>
                <a:latin typeface="TT Rounds Condensed"/>
                <a:ea typeface="TT Rounds Condensed"/>
                <a:cs typeface="TT Rounds Condensed"/>
                <a:sym typeface="TT Rounds Condensed"/>
              </a:rPr>
              <a:t>REGISTER NO      : 312216256 (asunm1621312216256)</a:t>
            </a:r>
          </a:p>
          <a:p>
            <a:pPr algn="l">
              <a:lnSpc>
                <a:spcPts val="4320"/>
              </a:lnSpc>
            </a:pPr>
            <a:r>
              <a:rPr lang="en-US" sz="3600" spc="32">
                <a:solidFill>
                  <a:srgbClr val="000000"/>
                </a:solidFill>
                <a:latin typeface="TT Rounds Condensed"/>
                <a:ea typeface="TT Rounds Condensed"/>
                <a:cs typeface="TT Rounds Condensed"/>
                <a:sym typeface="TT Rounds Condensed"/>
              </a:rPr>
              <a:t>DEPARTMENT     : B.com (General)</a:t>
            </a:r>
          </a:p>
          <a:p>
            <a:pPr algn="l">
              <a:lnSpc>
                <a:spcPts val="4320"/>
              </a:lnSpc>
            </a:pPr>
            <a:r>
              <a:rPr lang="en-US" sz="3600" spc="32">
                <a:solidFill>
                  <a:srgbClr val="000000"/>
                </a:solidFill>
                <a:latin typeface="TT Rounds Condensed"/>
                <a:ea typeface="TT Rounds Condensed"/>
                <a:cs typeface="TT Rounds Condensed"/>
                <a:sym typeface="TT Rounds Condensed"/>
              </a:rPr>
              <a:t>COLLEGE              : Shri Shankarlal Sundarbai Shasun Jain College </a:t>
            </a:r>
          </a:p>
          <a:p>
            <a:pPr algn="l">
              <a:lnSpc>
                <a:spcPts val="4320"/>
              </a:lnSpc>
            </a:pPr>
            <a:r>
              <a:rPr lang="en-US" sz="3600" spc="32">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13" id="13"/>
          <p:cNvGrpSpPr/>
          <p:nvPr/>
        </p:nvGrpSpPr>
        <p:grpSpPr>
          <a:xfrm rot="0">
            <a:off x="2500312" y="9701212"/>
            <a:ext cx="114300" cy="266700"/>
            <a:chOff x="0" y="0"/>
            <a:chExt cx="152400" cy="355600"/>
          </a:xfrm>
        </p:grpSpPr>
        <p:sp>
          <p:nvSpPr>
            <p:cNvPr name="Freeform 14" id="14"/>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4"/>
              <a:stretch>
                <a:fillRect l="-66666" t="0" r="-66666" b="0"/>
              </a:stretch>
            </a:blipFill>
          </p:spPr>
        </p:sp>
      </p:grpSp>
      <p:sp>
        <p:nvSpPr>
          <p:cNvPr name="TextBox 15" id="15"/>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16" id="16"/>
          <p:cNvSpPr txBox="true"/>
          <p:nvPr/>
        </p:nvSpPr>
        <p:spPr>
          <a:xfrm rot="0">
            <a:off x="1109662" y="373855"/>
            <a:ext cx="4955856" cy="1152525"/>
          </a:xfrm>
          <a:prstGeom prst="rect">
            <a:avLst/>
          </a:prstGeom>
        </p:spPr>
        <p:txBody>
          <a:bodyPr anchor="t" rtlCol="false" tIns="0" lIns="0" bIns="0" rIns="0">
            <a:spAutoFit/>
          </a:bodyPr>
          <a:lstStyle/>
          <a:p>
            <a:pPr algn="l">
              <a:lnSpc>
                <a:spcPts val="8640"/>
              </a:lnSpc>
            </a:pPr>
            <a:r>
              <a:rPr lang="en-US" b="true" sz="7200" spc="-43">
                <a:solidFill>
                  <a:srgbClr val="000000"/>
                </a:solidFill>
                <a:latin typeface="Arimo Bold"/>
                <a:ea typeface="Arimo Bold"/>
                <a:cs typeface="Arimo Bold"/>
                <a:sym typeface="Arimo Bold"/>
              </a:rPr>
              <a:t>Modelling </a:t>
            </a:r>
          </a:p>
        </p:txBody>
      </p:sp>
      <p:sp>
        <p:nvSpPr>
          <p:cNvPr name="Freeform 17" id="17"/>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8" id="18"/>
          <p:cNvSpPr txBox="true"/>
          <p:nvPr/>
        </p:nvSpPr>
        <p:spPr>
          <a:xfrm rot="0">
            <a:off x="914400" y="1143000"/>
            <a:ext cx="13387388" cy="8315163"/>
          </a:xfrm>
          <a:prstGeom prst="rect">
            <a:avLst/>
          </a:prstGeom>
        </p:spPr>
        <p:txBody>
          <a:bodyPr anchor="t" rtlCol="false" tIns="0" lIns="0" bIns="0" rIns="0">
            <a:spAutoFit/>
          </a:bodyPr>
          <a:lstStyle/>
          <a:p>
            <a:pPr algn="l">
              <a:lnSpc>
                <a:spcPts val="5040"/>
              </a:lnSpc>
            </a:pPr>
          </a:p>
          <a:p>
            <a:pPr algn="l">
              <a:lnSpc>
                <a:spcPts val="5040"/>
              </a:lnSpc>
            </a:pPr>
            <a:r>
              <a:rPr lang="en-US" sz="4200" spc="39">
                <a:solidFill>
                  <a:srgbClr val="000000"/>
                </a:solidFill>
                <a:latin typeface="TT Rounds Condensed"/>
                <a:ea typeface="TT Rounds Condensed"/>
                <a:cs typeface="TT Rounds Condensed"/>
                <a:sym typeface="TT Rounds Condensed"/>
              </a:rPr>
              <a:t>1.data Collection: The dataset utilized for this analysis was sourced from Kaggle, a popular platform for data science competitions and datasets. This dataset provided a rich source of information relevant to employee performance, offering a comprehensive set of attributes necessary for in- depth analysis.</a:t>
            </a:r>
          </a:p>
          <a:p>
            <a:pPr algn="l">
              <a:lnSpc>
                <a:spcPts val="5040"/>
              </a:lnSpc>
            </a:pPr>
          </a:p>
          <a:p>
            <a:pPr algn="l">
              <a:lnSpc>
                <a:spcPts val="5040"/>
              </a:lnSpc>
            </a:pPr>
            <a:r>
              <a:rPr lang="en-US" sz="4200" spc="39">
                <a:solidFill>
                  <a:srgbClr val="000000"/>
                </a:solidFill>
                <a:latin typeface="TT Rounds Condensed"/>
                <a:ea typeface="TT Rounds Condensed"/>
                <a:cs typeface="TT Rounds Condensed"/>
                <a:sym typeface="TT Rounds Condensed"/>
              </a:rPr>
              <a:t>2.Feature Selection: In the initial phase of analysis, we focused on selecting key attributes directly related to employee performance. This involved identifying and highlighting specific features that would provide meaningful insights into various aspects of performance. By narrowing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914400" y="657225"/>
            <a:ext cx="13030200" cy="6491883"/>
          </a:xfrm>
          <a:prstGeom prst="rect">
            <a:avLst/>
          </a:prstGeom>
        </p:spPr>
        <p:txBody>
          <a:bodyPr anchor="t" rtlCol="false" tIns="0" lIns="0" bIns="0" rIns="0">
            <a:spAutoFit/>
          </a:bodyPr>
          <a:lstStyle/>
          <a:p>
            <a:pPr algn="l">
              <a:lnSpc>
                <a:spcPts val="5040"/>
              </a:lnSpc>
            </a:pPr>
            <a:r>
              <a:rPr lang="en-US" sz="4200" spc="39">
                <a:solidFill>
                  <a:srgbClr val="000000"/>
                </a:solidFill>
                <a:latin typeface="TT Rounds Condensed"/>
                <a:ea typeface="TT Rounds Condensed"/>
                <a:cs typeface="TT Rounds Condensed"/>
                <a:sym typeface="TT Rounds Condensed"/>
              </a:rPr>
              <a:t> down the attributes to those most relevant, we ensured that the analysis would be both targeted and effective.</a:t>
            </a:r>
          </a:p>
          <a:p>
            <a:pPr algn="l">
              <a:lnSpc>
                <a:spcPts val="5040"/>
              </a:lnSpc>
            </a:pPr>
          </a:p>
          <a:p>
            <a:pPr algn="l">
              <a:lnSpc>
                <a:spcPts val="5040"/>
              </a:lnSpc>
            </a:pPr>
            <a:r>
              <a:rPr lang="en-US" sz="4200" spc="39">
                <a:solidFill>
                  <a:srgbClr val="000000"/>
                </a:solidFill>
                <a:latin typeface="TT Rounds Condensed"/>
                <a:ea typeface="TT Rounds Condensed"/>
                <a:cs typeface="TT Rounds Condensed"/>
                <a:sym typeface="TT Rounds Condensed"/>
              </a:rPr>
              <a:t>Pivot Table Utilization: For summarizing and analyzing the data, a pivot table was employed. This tool allowed us to efficiently organize and aggregate performance data, particularly after removing any blank values that could skew results. The pivot table facilitated a clear and structured overview of the data, enabling easier analysis of performance trends and patterns.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6591" y="1906071"/>
            <a:ext cx="14923984" cy="8394741"/>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555" r="0" b="-9555"/>
              </a:stretch>
            </a:blipFill>
          </p:spPr>
        </p:sp>
      </p:grpSp>
      <p:sp>
        <p:nvSpPr>
          <p:cNvPr name="Freeform 4" id="4"/>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3">
              <a:extLst>
                <a:ext uri="{96DAC541-7B7A-43D3-8B79-37D633B846F1}">
                  <asvg:svgBlip xmlns:asvg="http://schemas.microsoft.com/office/drawing/2016/SVG/main" r:embed="rId4"/>
                </a:ext>
              </a:extLst>
            </a:blip>
            <a:stretch>
              <a:fillRect l="-147" t="0" r="-147" b="0"/>
            </a:stretch>
          </a:blipFill>
        </p:spPr>
      </p:sp>
      <p:sp>
        <p:nvSpPr>
          <p:cNvPr name="Freeform 5" id="5"/>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31" t="0" r="-31" b="0"/>
            </a:stretch>
          </a:blipFill>
        </p:spPr>
      </p:sp>
      <p:sp>
        <p:nvSpPr>
          <p:cNvPr name="Freeform 7" id="7"/>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1">
              <a:extLst>
                <a:ext uri="{96DAC541-7B7A-43D3-8B79-37D633B846F1}">
                  <asvg:svgBlip xmlns:asvg="http://schemas.microsoft.com/office/drawing/2016/SVG/main" r:embed="rId12"/>
                </a:ext>
              </a:extLst>
            </a:blip>
            <a:stretch>
              <a:fillRect l="-60" t="0" r="-60" b="0"/>
            </a:stretch>
          </a:blipFill>
        </p:spPr>
      </p:sp>
      <p:sp>
        <p:nvSpPr>
          <p:cNvPr name="Freeform 9" id="9"/>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60" t="0" r="-60" b="0"/>
            </a:stretch>
          </a:blipFill>
        </p:spPr>
      </p:sp>
      <p:sp>
        <p:nvSpPr>
          <p:cNvPr name="Freeform 11" id="11"/>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7">
              <a:extLst>
                <a:ext uri="{96DAC541-7B7A-43D3-8B79-37D633B846F1}">
                  <asvg:svgBlip xmlns:asvg="http://schemas.microsoft.com/office/drawing/2016/SVG/main" r:embed="rId18"/>
                </a:ext>
              </a:extLst>
            </a:blip>
            <a:stretch>
              <a:fillRect l="-38" t="0" r="-38" b="0"/>
            </a:stretch>
          </a:blipFill>
        </p:spPr>
      </p:sp>
      <p:sp>
        <p:nvSpPr>
          <p:cNvPr name="Freeform 12" id="1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19">
              <a:extLst>
                <a:ext uri="{96DAC541-7B7A-43D3-8B79-37D633B846F1}">
                  <asvg:svgBlip xmlns:asvg="http://schemas.microsoft.com/office/drawing/2016/SVG/main" r:embed="rId20"/>
                </a:ext>
              </a:extLst>
            </a:blip>
            <a:stretch>
              <a:fillRect l="-298" t="0" r="-298" b="0"/>
            </a:stretch>
          </a:blipFill>
        </p:spPr>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3">
              <a:extLst>
                <a:ext uri="{96DAC541-7B7A-43D3-8B79-37D633B846F1}">
                  <asvg:svgBlip xmlns:asvg="http://schemas.microsoft.com/office/drawing/2016/SVG/main" r:embed="rId24"/>
                </a:ext>
              </a:extLst>
            </a:blip>
            <a:stretch>
              <a:fillRect l="-504" t="0" r="-504"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grpSp>
        <p:nvGrpSpPr>
          <p:cNvPr name="Group 16" id="16"/>
          <p:cNvGrpSpPr/>
          <p:nvPr/>
        </p:nvGrpSpPr>
        <p:grpSpPr>
          <a:xfrm rot="0">
            <a:off x="2500312" y="9701212"/>
            <a:ext cx="114300" cy="266700"/>
            <a:chOff x="0" y="0"/>
            <a:chExt cx="152400" cy="355600"/>
          </a:xfrm>
        </p:grpSpPr>
        <p:sp>
          <p:nvSpPr>
            <p:cNvPr name="Freeform 17" id="17"/>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7"/>
              <a:stretch>
                <a:fillRect l="-66666" t="0" r="-66666" b="0"/>
              </a:stretch>
            </a:blipFill>
          </p:spPr>
        </p:sp>
      </p:grpSp>
      <p:sp>
        <p:nvSpPr>
          <p:cNvPr name="TextBox 18" id="18"/>
          <p:cNvSpPr txBox="true"/>
          <p:nvPr/>
        </p:nvSpPr>
        <p:spPr>
          <a:xfrm rot="0">
            <a:off x="1132998" y="515301"/>
            <a:ext cx="16022002" cy="120015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RESULTS</a:t>
            </a:r>
          </a:p>
        </p:txBody>
      </p:sp>
      <p:sp>
        <p:nvSpPr>
          <p:cNvPr name="TextBox 19" id="19"/>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378141"/>
            <a:ext cx="16022002" cy="133731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Conclusion</a:t>
            </a:r>
          </a:p>
        </p:txBody>
      </p:sp>
      <p:sp>
        <p:nvSpPr>
          <p:cNvPr name="TextBox 13" id="13"/>
          <p:cNvSpPr txBox="true"/>
          <p:nvPr/>
        </p:nvSpPr>
        <p:spPr>
          <a:xfrm rot="0">
            <a:off x="1028700" y="2057400"/>
            <a:ext cx="13144500" cy="7386638"/>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a:ea typeface="TT Rounds Condensed"/>
                <a:cs typeface="TT Rounds Condensed"/>
                <a:sym typeface="TT Rounds Condensed"/>
              </a:rPr>
              <a:t>     In conclusion, our analysis of employee performance data has provided valuable insights into strengths, weaknesses, and areas for improvement. By identifying top performers and performance gaps, we can inform data-driven decisions to enhance employee development, improve productivity, and drive business success. Our recommendations for growth and development will help employees reach their full potential, ultimately benefiting the organization as a whole.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Freeform 5" id="5"/>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l="-504" t="0" r="-504" b="0"/>
            </a:stretch>
          </a:blipFill>
        </p:spPr>
      </p:sp>
      <p:sp>
        <p:nvSpPr>
          <p:cNvPr name="Freeform 7" id="7"/>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09662" y="1194275"/>
            <a:ext cx="5864542" cy="1067435"/>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TITLE</a:t>
            </a:r>
          </a:p>
        </p:txBody>
      </p:sp>
      <p:grpSp>
        <p:nvGrpSpPr>
          <p:cNvPr name="Group 9" id="9"/>
          <p:cNvGrpSpPr/>
          <p:nvPr/>
        </p:nvGrpSpPr>
        <p:grpSpPr>
          <a:xfrm rot="0">
            <a:off x="1014412" y="9701212"/>
            <a:ext cx="3214687" cy="300037"/>
            <a:chOff x="0" y="0"/>
            <a:chExt cx="4286250" cy="400050"/>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4"/>
              <a:stretch>
                <a:fillRect l="-66666" t="0" r="-66666" b="0"/>
              </a:stretch>
            </a:blipFill>
          </p:spPr>
        </p:sp>
      </p:grpSp>
      <p:grpSp>
        <p:nvGrpSpPr>
          <p:cNvPr name="Group 11" id="11"/>
          <p:cNvGrpSpPr/>
          <p:nvPr/>
        </p:nvGrpSpPr>
        <p:grpSpPr>
          <a:xfrm rot="0">
            <a:off x="700088" y="9615488"/>
            <a:ext cx="5557837" cy="442913"/>
            <a:chOff x="0" y="0"/>
            <a:chExt cx="7410450" cy="590550"/>
          </a:xfrm>
        </p:grpSpPr>
        <p:sp>
          <p:nvSpPr>
            <p:cNvPr name="Freeform 12" id="12"/>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5"/>
              <a:stretch>
                <a:fillRect l="0" t="-124" r="0" b="-124"/>
              </a:stretch>
            </a:blipFill>
          </p:spPr>
        </p:sp>
      </p:grpSp>
      <p:sp>
        <p:nvSpPr>
          <p:cNvPr name="TextBox 13" id="13"/>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4" id="14"/>
          <p:cNvSpPr txBox="true"/>
          <p:nvPr/>
        </p:nvSpPr>
        <p:spPr>
          <a:xfrm rot="0">
            <a:off x="1605915" y="3910920"/>
            <a:ext cx="12706962" cy="2287935"/>
          </a:xfrm>
          <a:prstGeom prst="rect">
            <a:avLst/>
          </a:prstGeom>
        </p:spPr>
        <p:txBody>
          <a:bodyPr anchor="t" rtlCol="false" tIns="0" lIns="0" bIns="0" rIns="0">
            <a:spAutoFit/>
          </a:bodyPr>
          <a:lstStyle/>
          <a:p>
            <a:pPr algn="l">
              <a:lnSpc>
                <a:spcPts val="7920"/>
              </a:lnSpc>
            </a:pPr>
            <a:r>
              <a:rPr lang="en-US" sz="6600" b="true">
                <a:solidFill>
                  <a:srgbClr val="0F0F0F"/>
                </a:solidFill>
                <a:latin typeface="Arimo Bold"/>
                <a:ea typeface="Arimo Bold"/>
                <a:cs typeface="Arimo Bold"/>
                <a:sym typeface="Arimo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300" y="42868"/>
            <a:ext cx="18722531" cy="10287000"/>
          </a:xfrm>
          <a:custGeom>
            <a:avLst/>
            <a:gdLst/>
            <a:ahLst/>
            <a:cxnLst/>
            <a:rect r="r" b="b" t="t" l="l"/>
            <a:pathLst>
              <a:path h="10287000" w="18722531">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 t="0" r="-9"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TextBox 5" id="5"/>
          <p:cNvSpPr txBox="true"/>
          <p:nvPr/>
        </p:nvSpPr>
        <p:spPr>
          <a:xfrm rot="0">
            <a:off x="1128712" y="9681431"/>
            <a:ext cx="2660333" cy="29718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6" id="6"/>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030575" y="9201150"/>
            <a:ext cx="371475" cy="371475"/>
            <a:chOff x="0" y="0"/>
            <a:chExt cx="495300" cy="495300"/>
          </a:xfrm>
        </p:grpSpPr>
        <p:sp>
          <p:nvSpPr>
            <p:cNvPr name="Freeform 9" id="9"/>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2"/>
              <a:stretch>
                <a:fillRect l="0" t="0" r="0" b="0"/>
              </a:stretch>
            </a:blipFill>
          </p:spPr>
        </p:sp>
      </p:grpSp>
      <p:grpSp>
        <p:nvGrpSpPr>
          <p:cNvPr name="Group 10" id="10"/>
          <p:cNvGrpSpPr/>
          <p:nvPr/>
        </p:nvGrpSpPr>
        <p:grpSpPr>
          <a:xfrm rot="0">
            <a:off x="700088" y="9615488"/>
            <a:ext cx="5557837" cy="442913"/>
            <a:chOff x="0" y="0"/>
            <a:chExt cx="7410450" cy="590550"/>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3"/>
              <a:stretch>
                <a:fillRect l="0" t="-124" r="0" b="-124"/>
              </a:stretch>
            </a:blipFill>
          </p:spPr>
        </p:sp>
      </p:grpSp>
      <p:grpSp>
        <p:nvGrpSpPr>
          <p:cNvPr name="Group 12" id="12"/>
          <p:cNvGrpSpPr/>
          <p:nvPr/>
        </p:nvGrpSpPr>
        <p:grpSpPr>
          <a:xfrm rot="0">
            <a:off x="71438" y="5729285"/>
            <a:ext cx="2600325" cy="4514850"/>
            <a:chOff x="0" y="0"/>
            <a:chExt cx="3467100" cy="6019800"/>
          </a:xfrm>
        </p:grpSpPr>
        <p:sp>
          <p:nvSpPr>
            <p:cNvPr name="Freeform 13" id="13"/>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4"/>
              <a:stretch>
                <a:fillRect l="-72" t="0" r="-72" b="0"/>
              </a:stretch>
            </a:blipFill>
          </p:spPr>
        </p:sp>
      </p:grpSp>
      <p:sp>
        <p:nvSpPr>
          <p:cNvPr name="TextBox 14" id="14"/>
          <p:cNvSpPr txBox="true"/>
          <p:nvPr/>
        </p:nvSpPr>
        <p:spPr>
          <a:xfrm rot="0">
            <a:off x="1371600" y="1057443"/>
            <a:ext cx="3535680" cy="115252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Agenda</a:t>
            </a:r>
          </a:p>
        </p:txBody>
      </p:sp>
      <p:sp>
        <p:nvSpPr>
          <p:cNvPr name="TextBox 15" id="15"/>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4449081" y="1952007"/>
            <a:ext cx="7360920" cy="6767543"/>
          </a:xfrm>
          <a:prstGeom prst="rect">
            <a:avLst/>
          </a:prstGeom>
        </p:spPr>
        <p:txBody>
          <a:bodyPr anchor="t" rtlCol="false" tIns="0" lIns="0" bIns="0" rIns="0">
            <a:spAutoFit/>
          </a:bodyPr>
          <a:lstStyle/>
          <a:p>
            <a:pPr algn="l">
              <a:lnSpc>
                <a:spcPts val="5040"/>
              </a:lnSpc>
            </a:pP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1097915" indent="-274479" lvl="3">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132998" y="528001"/>
            <a:ext cx="16022002" cy="118745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Arimo Bold"/>
                <a:ea typeface="Arimo Bold"/>
                <a:cs typeface="Arimo Bold"/>
                <a:sym typeface="Arimo Bold"/>
              </a:rPr>
              <a:t>PROBLEM	STATEMENT</a:t>
            </a:r>
          </a:p>
        </p:txBody>
      </p:sp>
      <p:sp>
        <p:nvSpPr>
          <p:cNvPr name="TextBox 18" id="18"/>
          <p:cNvSpPr txBox="true"/>
          <p:nvPr/>
        </p:nvSpPr>
        <p:spPr>
          <a:xfrm rot="0">
            <a:off x="914400" y="2366010"/>
            <a:ext cx="9829800" cy="3006090"/>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a:ea typeface="TT Rounds Condensed"/>
                <a:cs typeface="TT Rounds Condensed"/>
                <a:sym typeface="TT Rounds Condensed"/>
              </a:rPr>
              <a:t>This performance analysis statement provides a comprehensive evaluation of performance over. It highlights key strengths and areas for improvement, offering actionable insights for growth and development. The analysis is based on data and presents fair and unbiased assessment.</a:t>
            </a:r>
          </a:p>
        </p:txBody>
      </p:sp>
      <p:sp>
        <p:nvSpPr>
          <p:cNvPr name="TextBox 19" id="19"/>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grpSp>
        <p:nvGrpSpPr>
          <p:cNvPr name="Group 20" id="20"/>
          <p:cNvGrpSpPr/>
          <p:nvPr/>
        </p:nvGrpSpPr>
        <p:grpSpPr>
          <a:xfrm rot="0">
            <a:off x="1014412" y="9701212"/>
            <a:ext cx="3214687" cy="300037"/>
            <a:chOff x="0" y="0"/>
            <a:chExt cx="4286250" cy="400050"/>
          </a:xfrm>
        </p:grpSpPr>
        <p:sp>
          <p:nvSpPr>
            <p:cNvPr name="Freeform 21" id="2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7338" y="3971925"/>
            <a:ext cx="5300663" cy="5715000"/>
            <a:chOff x="0" y="0"/>
            <a:chExt cx="7067550"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132998" y="528001"/>
            <a:ext cx="16022002" cy="1028688"/>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OVERVIEW</a:t>
            </a:r>
          </a:p>
        </p:txBody>
      </p:sp>
      <p:sp>
        <p:nvSpPr>
          <p:cNvPr name="TextBox 18" id="18"/>
          <p:cNvSpPr txBox="true"/>
          <p:nvPr/>
        </p:nvSpPr>
        <p:spPr>
          <a:xfrm rot="0">
            <a:off x="914400" y="1686876"/>
            <a:ext cx="12072938" cy="6679841"/>
          </a:xfrm>
          <a:prstGeom prst="rect">
            <a:avLst/>
          </a:prstGeom>
        </p:spPr>
        <p:txBody>
          <a:bodyPr anchor="t" rtlCol="false" tIns="0" lIns="0" bIns="0" rIns="0">
            <a:spAutoFit/>
          </a:bodyPr>
          <a:lstStyle/>
          <a:p>
            <a:pPr algn="l">
              <a:lnSpc>
                <a:spcPts val="5040"/>
              </a:lnSpc>
            </a:pPr>
          </a:p>
          <a:p>
            <a:pPr algn="l">
              <a:lnSpc>
                <a:spcPts val="5040"/>
              </a:lnSpc>
            </a:pPr>
          </a:p>
          <a:p>
            <a:pPr algn="l">
              <a:lnSpc>
                <a:spcPts val="5040"/>
              </a:lnSpc>
            </a:pPr>
            <a:r>
              <a:rPr lang="en-US" sz="4200" spc="39">
                <a:solidFill>
                  <a:srgbClr val="000000"/>
                </a:solidFill>
                <a:latin typeface="TT Rounds Condensed"/>
                <a:ea typeface="TT Rounds Condensed"/>
                <a:cs typeface="TT Rounds Condensed"/>
                <a:sym typeface="TT Rounds Condensed"/>
              </a:rPr>
              <a:t>Employee Performance Analysis</a:t>
            </a:r>
          </a:p>
          <a:p>
            <a:pPr algn="l">
              <a:lnSpc>
                <a:spcPts val="5040"/>
              </a:lnSpc>
            </a:pPr>
            <a:r>
              <a:rPr lang="en-US" sz="4200" spc="39">
                <a:solidFill>
                  <a:srgbClr val="000000"/>
                </a:solidFill>
                <a:latin typeface="TT Rounds Condensed"/>
                <a:ea typeface="TT Rounds Condensed"/>
                <a:cs typeface="TT Rounds Condensed"/>
                <a:sym typeface="TT Rounds Condensed"/>
              </a:rPr>
              <a:t>Analyze employee performance to identify strengths and weaknesses</a:t>
            </a:r>
          </a:p>
          <a:p>
            <a:pPr algn="l">
              <a:lnSpc>
                <a:spcPts val="5040"/>
              </a:lnSpc>
            </a:pPr>
            <a:r>
              <a:rPr lang="en-US" sz="4200" spc="39">
                <a:solidFill>
                  <a:srgbClr val="000000"/>
                </a:solidFill>
                <a:latin typeface="TT Rounds Condensed"/>
                <a:ea typeface="TT Rounds Condensed"/>
                <a:cs typeface="TT Rounds Condensed"/>
                <a:sym typeface="TT Rounds Condensed"/>
              </a:rPr>
              <a:t>Evaluate performance metrics and identify top performers</a:t>
            </a:r>
          </a:p>
          <a:p>
            <a:pPr algn="l">
              <a:lnSpc>
                <a:spcPts val="5040"/>
              </a:lnSpc>
            </a:pPr>
            <a:r>
              <a:rPr lang="en-US" sz="4200" spc="39">
                <a:solidFill>
                  <a:srgbClr val="000000"/>
                </a:solidFill>
                <a:latin typeface="TT Rounds Condensed"/>
                <a:ea typeface="TT Rounds Condensed"/>
                <a:cs typeface="TT Rounds Condensed"/>
                <a:sym typeface="TT Rounds Condensed"/>
              </a:rPr>
              <a:t>Deliverables: report, visualizations, and action plan</a:t>
            </a:r>
          </a:p>
          <a:p>
            <a:pPr algn="l">
              <a:lnSpc>
                <a:spcPts val="5040"/>
              </a:lnSpc>
            </a:pPr>
            <a:r>
              <a:rPr lang="en-US" sz="4200" spc="39">
                <a:solidFill>
                  <a:srgbClr val="000000"/>
                </a:solidFill>
                <a:latin typeface="TT Rounds Condensed"/>
                <a:ea typeface="TT Rounds Condensed"/>
                <a:cs typeface="TT Rounds Condensed"/>
                <a:sym typeface="TT Rounds Condensed"/>
              </a:rPr>
              <a:t>Improve employee growth and development</a:t>
            </a:r>
          </a:p>
        </p:txBody>
      </p:sp>
      <p:sp>
        <p:nvSpPr>
          <p:cNvPr name="TextBox 19" id="19"/>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grpSp>
        <p:nvGrpSpPr>
          <p:cNvPr name="Group 20" id="20"/>
          <p:cNvGrpSpPr/>
          <p:nvPr/>
        </p:nvGrpSpPr>
        <p:grpSpPr>
          <a:xfrm rot="0">
            <a:off x="1014412" y="9701212"/>
            <a:ext cx="3214687" cy="300037"/>
            <a:chOff x="0" y="0"/>
            <a:chExt cx="4286250" cy="400050"/>
          </a:xfrm>
        </p:grpSpPr>
        <p:sp>
          <p:nvSpPr>
            <p:cNvPr name="Freeform 21" id="2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2" id="22"/>
          <p:cNvSpPr txBox="true"/>
          <p:nvPr/>
        </p:nvSpPr>
        <p:spPr>
          <a:xfrm rot="0">
            <a:off x="1577340" y="3017520"/>
            <a:ext cx="11704320" cy="1383656"/>
          </a:xfrm>
          <a:prstGeom prst="rect">
            <a:avLst/>
          </a:prstGeom>
        </p:spPr>
        <p:txBody>
          <a:bodyPr anchor="t" rtlCol="false" tIns="0" lIns="0" bIns="0" rIns="0">
            <a:spAutoFit/>
          </a:bodyPr>
          <a:lstStyle/>
          <a:p>
            <a:pPr algn="l" marL="941070" indent="-235267" lvl="3">
              <a:lnSpc>
                <a:spcPts val="4320"/>
              </a:lnSpc>
              <a:buFont typeface="Arial"/>
              <a:buChar char="￭"/>
            </a:pPr>
            <a:r>
              <a:rPr lang="en-US" sz="3600">
                <a:solidFill>
                  <a:srgbClr val="0D0D0D"/>
                </a:solidFill>
                <a:latin typeface="Times New Roman"/>
                <a:ea typeface="Times New Roman"/>
                <a:cs typeface="Times New Roman"/>
                <a:sym typeface="Times New Roman"/>
              </a:rPr>
              <a:t>.</a:t>
            </a:r>
          </a:p>
          <a:p>
            <a:pPr algn="l" marL="941070" indent="-235267" lvl="3">
              <a:lnSpc>
                <a:spcPts val="432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457200" y="1556396"/>
            <a:ext cx="16022002" cy="1168400"/>
          </a:xfrm>
          <a:prstGeom prst="rect">
            <a:avLst/>
          </a:prstGeom>
        </p:spPr>
        <p:txBody>
          <a:bodyPr anchor="t" rtlCol="false" tIns="0" lIns="0" bIns="0" rIns="0">
            <a:spAutoFit/>
          </a:bodyPr>
          <a:lstStyle/>
          <a:p>
            <a:pPr algn="l">
              <a:lnSpc>
                <a:spcPts val="5759"/>
              </a:lnSpc>
            </a:pPr>
            <a:r>
              <a:rPr lang="en-US" b="true" sz="4800" spc="-15">
                <a:solidFill>
                  <a:srgbClr val="000000"/>
                </a:solidFill>
                <a:latin typeface="Arimo Bold"/>
                <a:ea typeface="Arimo Bold"/>
                <a:cs typeface="Arimo Bold"/>
                <a:sym typeface="Arimo Bold"/>
              </a:rPr>
              <a:t>WHO ARE THE END USERS?</a:t>
            </a:r>
          </a:p>
        </p:txBody>
      </p:sp>
      <p:sp>
        <p:nvSpPr>
          <p:cNvPr name="TextBox 16" id="16"/>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grpSp>
        <p:nvGrpSpPr>
          <p:cNvPr name="Group 17" id="17"/>
          <p:cNvGrpSpPr/>
          <p:nvPr/>
        </p:nvGrpSpPr>
        <p:grpSpPr>
          <a:xfrm rot="0">
            <a:off x="1085850" y="9258300"/>
            <a:ext cx="3271837" cy="728663"/>
            <a:chOff x="0" y="0"/>
            <a:chExt cx="4362450" cy="971550"/>
          </a:xfrm>
        </p:grpSpPr>
        <p:sp>
          <p:nvSpPr>
            <p:cNvPr name="Freeform 18" id="18"/>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8"/>
              <a:stretch>
                <a:fillRect l="0" t="0" r="0" b="0"/>
              </a:stretch>
            </a:blipFill>
          </p:spPr>
        </p:sp>
      </p:grpSp>
      <p:sp>
        <p:nvSpPr>
          <p:cNvPr name="TextBox 19" id="19"/>
          <p:cNvSpPr txBox="true"/>
          <p:nvPr/>
        </p:nvSpPr>
        <p:spPr>
          <a:xfrm rot="0">
            <a:off x="2957512" y="3245506"/>
            <a:ext cx="7086600" cy="4892040"/>
          </a:xfrm>
          <a:prstGeom prst="rect">
            <a:avLst/>
          </a:prstGeom>
        </p:spPr>
        <p:txBody>
          <a:bodyPr anchor="t" rtlCol="false" tIns="0" lIns="0" bIns="0" rIns="0">
            <a:spAutoFit/>
          </a:bodyPr>
          <a:lstStyle/>
          <a:p>
            <a:pPr algn="l">
              <a:lnSpc>
                <a:spcPts val="7200"/>
              </a:lnSpc>
            </a:pPr>
            <a:r>
              <a:rPr lang="en-US" sz="6000" spc="56">
                <a:solidFill>
                  <a:srgbClr val="000000"/>
                </a:solidFill>
                <a:latin typeface="TT Rounds Condensed"/>
                <a:ea typeface="TT Rounds Condensed"/>
                <a:cs typeface="TT Rounds Condensed"/>
                <a:sym typeface="TT Rounds Condensed"/>
              </a:rPr>
              <a:t>1. HR Professionals</a:t>
            </a:r>
          </a:p>
          <a:p>
            <a:pPr algn="l">
              <a:lnSpc>
                <a:spcPts val="7200"/>
              </a:lnSpc>
            </a:pPr>
            <a:r>
              <a:rPr lang="en-US" sz="6000" spc="56">
                <a:solidFill>
                  <a:srgbClr val="000000"/>
                </a:solidFill>
                <a:latin typeface="TT Rounds Condensed"/>
                <a:ea typeface="TT Rounds Condensed"/>
                <a:cs typeface="TT Rounds Condensed"/>
                <a:sym typeface="TT Rounds Condensed"/>
              </a:rPr>
              <a:t>2. Managers</a:t>
            </a:r>
          </a:p>
          <a:p>
            <a:pPr algn="l">
              <a:lnSpc>
                <a:spcPts val="7200"/>
              </a:lnSpc>
            </a:pPr>
            <a:r>
              <a:rPr lang="en-US" sz="6000" spc="56">
                <a:solidFill>
                  <a:srgbClr val="000000"/>
                </a:solidFill>
                <a:latin typeface="TT Rounds Condensed"/>
                <a:ea typeface="TT Rounds Condensed"/>
                <a:cs typeface="TT Rounds Condensed"/>
                <a:sym typeface="TT Rounds Condensed"/>
              </a:rPr>
              <a:t>3. Business Leaders</a:t>
            </a:r>
          </a:p>
          <a:p>
            <a:pPr algn="l">
              <a:lnSpc>
                <a:spcPts val="7200"/>
              </a:lnSpc>
            </a:pPr>
            <a:r>
              <a:rPr lang="en-US" sz="6000" spc="56">
                <a:solidFill>
                  <a:srgbClr val="000000"/>
                </a:solidFill>
                <a:latin typeface="TT Rounds Condensed"/>
                <a:ea typeface="TT Rounds Condensed"/>
                <a:cs typeface="TT Rounds Condensed"/>
                <a:sym typeface="TT Rounds Condensed"/>
              </a:rPr>
              <a:t>4. IT Professionals</a:t>
            </a:r>
          </a:p>
          <a:p>
            <a:pPr algn="l">
              <a:lnSpc>
                <a:spcPts val="7200"/>
              </a:lnSpc>
            </a:pPr>
            <a:r>
              <a:rPr lang="en-US" sz="6000" spc="56">
                <a:solidFill>
                  <a:srgbClr val="000000"/>
                </a:solidFill>
                <a:latin typeface="TT Rounds Condensed"/>
                <a:ea typeface="TT Rounds Condensed"/>
                <a:cs typeface="TT Rounds Condensed"/>
                <a:sym typeface="TT Rounds Condensed"/>
              </a:rPr>
              <a:t>5. Employees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grpSp>
        <p:nvGrpSpPr>
          <p:cNvPr name="Group 12" id="12"/>
          <p:cNvGrpSpPr/>
          <p:nvPr/>
        </p:nvGrpSpPr>
        <p:grpSpPr>
          <a:xfrm rot="0">
            <a:off x="0" y="2214562"/>
            <a:ext cx="4043362" cy="4872037"/>
            <a:chOff x="0" y="0"/>
            <a:chExt cx="5391150" cy="6496050"/>
          </a:xfrm>
        </p:grpSpPr>
        <p:sp>
          <p:nvSpPr>
            <p:cNvPr name="Freeform 13" id="1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2"/>
              <a:stretch>
                <a:fillRect l="0" t="-34" r="0" b="-34"/>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5" id="1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5">
              <a:extLst>
                <a:ext uri="{96DAC541-7B7A-43D3-8B79-37D633B846F1}">
                  <asvg:svgBlip xmlns:asvg="http://schemas.microsoft.com/office/drawing/2016/SVG/main" r:embed="rId26"/>
                </a:ext>
              </a:extLst>
            </a:blip>
            <a:stretch>
              <a:fillRect l="-504" t="0" r="-504" b="0"/>
            </a:stretch>
          </a:blipFill>
        </p:spPr>
      </p:sp>
      <p:sp>
        <p:nvSpPr>
          <p:cNvPr name="Freeform 16" id="16"/>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1132998" y="524826"/>
            <a:ext cx="16022002" cy="119062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Arimo Bold"/>
                <a:ea typeface="Arimo Bold"/>
                <a:cs typeface="Arimo Bold"/>
                <a:sym typeface="Arimo Bold"/>
              </a:rPr>
              <a:t>OUR SOLUTION AND ITS VALUE PROPOSITION</a:t>
            </a:r>
          </a:p>
        </p:txBody>
      </p:sp>
      <p:sp>
        <p:nvSpPr>
          <p:cNvPr name="TextBox 18" id="18"/>
          <p:cNvSpPr txBox="true"/>
          <p:nvPr/>
        </p:nvSpPr>
        <p:spPr>
          <a:xfrm rot="0">
            <a:off x="4800600" y="2366010"/>
            <a:ext cx="8915400" cy="6647974"/>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a:ea typeface="TT Rounds Condensed"/>
                <a:cs typeface="TT Rounds Condensed"/>
                <a:sym typeface="TT Rounds Condensed"/>
              </a:rPr>
              <a:t>- Analyzes employee data for actionable insights</a:t>
            </a:r>
          </a:p>
          <a:p>
            <a:pPr algn="l">
              <a:lnSpc>
                <a:spcPts val="5759"/>
              </a:lnSpc>
            </a:pPr>
            <a:r>
              <a:rPr lang="en-US" sz="4800" spc="44">
                <a:solidFill>
                  <a:srgbClr val="000000"/>
                </a:solidFill>
                <a:latin typeface="TT Rounds Condensed"/>
                <a:ea typeface="TT Rounds Condensed"/>
                <a:cs typeface="TT Rounds Condensed"/>
                <a:sym typeface="TT Rounds Condensed"/>
              </a:rPr>
              <a:t>- Measures engagement, skills, and performance</a:t>
            </a:r>
          </a:p>
          <a:p>
            <a:pPr algn="l">
              <a:lnSpc>
                <a:spcPts val="5759"/>
              </a:lnSpc>
            </a:pPr>
            <a:r>
              <a:rPr lang="en-US" sz="4800" spc="44">
                <a:solidFill>
                  <a:srgbClr val="000000"/>
                </a:solidFill>
                <a:latin typeface="TT Rounds Condensed"/>
                <a:ea typeface="TT Rounds Condensed"/>
                <a:cs typeface="TT Rounds Condensed"/>
                <a:sym typeface="TT Rounds Condensed"/>
              </a:rPr>
              <a:t>- Enhances productivity and retention</a:t>
            </a:r>
          </a:p>
          <a:p>
            <a:pPr algn="l">
              <a:lnSpc>
                <a:spcPts val="5759"/>
              </a:lnSpc>
            </a:pPr>
            <a:r>
              <a:rPr lang="en-US" sz="4800" spc="44">
                <a:solidFill>
                  <a:srgbClr val="000000"/>
                </a:solidFill>
                <a:latin typeface="TT Rounds Condensed"/>
                <a:ea typeface="TT Rounds Condensed"/>
                <a:cs typeface="TT Rounds Condensed"/>
                <a:sym typeface="TT Rounds Condensed"/>
              </a:rPr>
              <a:t>- Supports data-driven HR decisions</a:t>
            </a:r>
          </a:p>
          <a:p>
            <a:pPr algn="l">
              <a:lnSpc>
                <a:spcPts val="5759"/>
              </a:lnSpc>
            </a:pPr>
            <a:r>
              <a:rPr lang="en-US" sz="4800" spc="44">
                <a:solidFill>
                  <a:srgbClr val="000000"/>
                </a:solidFill>
                <a:latin typeface="TT Rounds Condensed"/>
                <a:ea typeface="TT Rounds Condensed"/>
                <a:cs typeface="TT Rounds Condensed"/>
                <a:sym typeface="TT Rounds Condensed"/>
              </a:rPr>
              <a:t>- Unlocks workforce potential for business success</a:t>
            </a:r>
          </a:p>
        </p:txBody>
      </p:sp>
      <p:sp>
        <p:nvSpPr>
          <p:cNvPr name="TextBox 19" id="19"/>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grpSp>
        <p:nvGrpSpPr>
          <p:cNvPr name="Group 20" id="20"/>
          <p:cNvGrpSpPr/>
          <p:nvPr/>
        </p:nvGrpSpPr>
        <p:grpSpPr>
          <a:xfrm rot="0">
            <a:off x="1014412" y="9701212"/>
            <a:ext cx="3214687" cy="300037"/>
            <a:chOff x="0" y="0"/>
            <a:chExt cx="4286250" cy="400050"/>
          </a:xfrm>
        </p:grpSpPr>
        <p:sp>
          <p:nvSpPr>
            <p:cNvPr name="Freeform 21" id="2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501966"/>
            <a:ext cx="16022002" cy="121348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Dataset Description</a:t>
            </a:r>
          </a:p>
        </p:txBody>
      </p:sp>
      <p:sp>
        <p:nvSpPr>
          <p:cNvPr name="TextBox 13" id="13"/>
          <p:cNvSpPr txBox="true"/>
          <p:nvPr/>
        </p:nvSpPr>
        <p:spPr>
          <a:xfrm rot="0">
            <a:off x="1714500" y="2057400"/>
            <a:ext cx="11315700" cy="6740307"/>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a:ea typeface="TT Rounds Condensed"/>
                <a:cs typeface="TT Rounds Condensed"/>
                <a:sym typeface="TT Rounds Condensed"/>
              </a:rPr>
              <a:t>- Contains demographic, performance, and engagement metrics</a:t>
            </a:r>
          </a:p>
          <a:p>
            <a:pPr algn="l">
              <a:lnSpc>
                <a:spcPts val="5759"/>
              </a:lnSpc>
            </a:pPr>
            <a:r>
              <a:rPr lang="en-US" sz="4800" spc="44">
                <a:solidFill>
                  <a:srgbClr val="000000"/>
                </a:solidFill>
                <a:latin typeface="TT Rounds Condensed"/>
                <a:ea typeface="TT Rounds Condensed"/>
                <a:cs typeface="TT Rounds Condensed"/>
                <a:sym typeface="TT Rounds Condensed"/>
              </a:rPr>
              <a:t>- Includes attributes like Employee ID, Name, Department, and Job Title</a:t>
            </a:r>
          </a:p>
          <a:p>
            <a:pPr algn="l">
              <a:lnSpc>
                <a:spcPts val="5759"/>
              </a:lnSpc>
            </a:pPr>
            <a:r>
              <a:rPr lang="en-US" sz="4800" spc="44">
                <a:solidFill>
                  <a:srgbClr val="000000"/>
                </a:solidFill>
                <a:latin typeface="TT Rounds Condensed"/>
                <a:ea typeface="TT Rounds Condensed"/>
                <a:cs typeface="TT Rounds Condensed"/>
                <a:sym typeface="TT Rounds Condensed"/>
              </a:rPr>
              <a:t>- Covers 10,000 employees with 5 years of historical data</a:t>
            </a:r>
          </a:p>
          <a:p>
            <a:pPr algn="l">
              <a:lnSpc>
                <a:spcPts val="5759"/>
              </a:lnSpc>
            </a:pPr>
            <a:r>
              <a:rPr lang="en-US" sz="4800" spc="44">
                <a:solidFill>
                  <a:srgbClr val="000000"/>
                </a:solidFill>
                <a:latin typeface="TT Rounds Condensed"/>
                <a:ea typeface="TT Rounds Condensed"/>
                <a:cs typeface="TT Rounds Condensed"/>
                <a:sym typeface="TT Rounds Condensed"/>
              </a:rPr>
              <a:t>- Relational database with structured data</a:t>
            </a:r>
          </a:p>
          <a:p>
            <a:pPr algn="l">
              <a:lnSpc>
                <a:spcPts val="5759"/>
              </a:lnSpc>
            </a:pPr>
            <a:r>
              <a:rPr lang="en-US" sz="4800" spc="44">
                <a:solidFill>
                  <a:srgbClr val="000000"/>
                </a:solidFill>
                <a:latin typeface="TT Rounds Condensed"/>
                <a:ea typeface="TT Rounds Condensed"/>
                <a:cs typeface="TT Rounds Condensed"/>
                <a:sym typeface="TT Rounds Condensed"/>
              </a:rPr>
              <a:t>- Supports analysis of employee trends and HR decision-making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28712" y="9681431"/>
            <a:ext cx="2660333" cy="29718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6" id="16"/>
          <p:cNvGrpSpPr/>
          <p:nvPr/>
        </p:nvGrpSpPr>
        <p:grpSpPr>
          <a:xfrm rot="0">
            <a:off x="12683613" y="1683027"/>
            <a:ext cx="3700463" cy="5129213"/>
            <a:chOff x="0" y="0"/>
            <a:chExt cx="4933950" cy="6838950"/>
          </a:xfrm>
        </p:grpSpPr>
        <p:sp>
          <p:nvSpPr>
            <p:cNvPr name="Freeform 17" id="17"/>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8"/>
              <a:stretch>
                <a:fillRect l="0" t="-1532" r="0" b="-1532"/>
              </a:stretch>
            </a:blipFill>
          </p:spPr>
        </p:sp>
      </p:grpSp>
      <p:sp>
        <p:nvSpPr>
          <p:cNvPr name="TextBox 18" id="18"/>
          <p:cNvSpPr txBox="true"/>
          <p:nvPr/>
        </p:nvSpPr>
        <p:spPr>
          <a:xfrm rot="0">
            <a:off x="1132998" y="528001"/>
            <a:ext cx="16022002" cy="1187450"/>
          </a:xfrm>
          <a:prstGeom prst="rect">
            <a:avLst/>
          </a:prstGeom>
        </p:spPr>
        <p:txBody>
          <a:bodyPr anchor="t" rtlCol="false" tIns="0" lIns="0" bIns="0" rIns="0">
            <a:spAutoFit/>
          </a:bodyPr>
          <a:lstStyle/>
          <a:p>
            <a:pPr algn="l">
              <a:lnSpc>
                <a:spcPts val="7650"/>
              </a:lnSpc>
            </a:pPr>
            <a:r>
              <a:rPr lang="en-US" b="true" sz="6375" spc="30">
                <a:solidFill>
                  <a:srgbClr val="000000"/>
                </a:solidFill>
                <a:latin typeface="Arimo Bold"/>
                <a:ea typeface="Arimo Bold"/>
                <a:cs typeface="Arimo Bold"/>
                <a:sym typeface="Arimo Bold"/>
              </a:rPr>
              <a:t>THE "WOW" IN OUR SOLUTION</a:t>
            </a:r>
          </a:p>
        </p:txBody>
      </p:sp>
      <p:sp>
        <p:nvSpPr>
          <p:cNvPr name="TextBox 19" id="19"/>
          <p:cNvSpPr txBox="true"/>
          <p:nvPr/>
        </p:nvSpPr>
        <p:spPr>
          <a:xfrm rot="0">
            <a:off x="1372173" y="2337435"/>
            <a:ext cx="11315127" cy="4552890"/>
          </a:xfrm>
          <a:prstGeom prst="rect">
            <a:avLst/>
          </a:prstGeom>
        </p:spPr>
        <p:txBody>
          <a:bodyPr anchor="t" rtlCol="false" tIns="0" lIns="0" bIns="0" rIns="0">
            <a:spAutoFit/>
          </a:bodyPr>
          <a:lstStyle/>
          <a:p>
            <a:pPr algn="l">
              <a:lnSpc>
                <a:spcPts val="5040"/>
              </a:lnSpc>
            </a:pPr>
            <a:r>
              <a:rPr lang="en-US" sz="4200" spc="39">
                <a:solidFill>
                  <a:srgbClr val="000000"/>
                </a:solidFill>
                <a:latin typeface="TT Rounds Condensed"/>
                <a:ea typeface="TT Rounds Condensed"/>
                <a:cs typeface="TT Rounds Condensed"/>
                <a:sym typeface="TT Rounds Condensed"/>
              </a:rPr>
              <a:t>Uncover Hidden Talent and Boost Productivity by 25%!</a:t>
            </a:r>
          </a:p>
          <a:p>
            <a:pPr algn="l">
              <a:lnSpc>
                <a:spcPts val="5040"/>
              </a:lnSpc>
            </a:pPr>
          </a:p>
          <a:p>
            <a:pPr algn="l">
              <a:lnSpc>
                <a:spcPts val="5040"/>
              </a:lnSpc>
            </a:pPr>
            <a:r>
              <a:rPr lang="en-US" sz="4200" spc="39">
                <a:solidFill>
                  <a:srgbClr val="000000"/>
                </a:solidFill>
                <a:latin typeface="TT Rounds Condensed"/>
                <a:ea typeface="TT Rounds Condensed"/>
                <a:cs typeface="TT Rounds Condensed"/>
                <a:sym typeface="TT Rounds Condensed"/>
              </a:rPr>
              <a:t>- Identify untapped employee potential</a:t>
            </a:r>
          </a:p>
          <a:p>
            <a:pPr algn="l">
              <a:lnSpc>
                <a:spcPts val="5040"/>
              </a:lnSpc>
            </a:pPr>
            <a:r>
              <a:rPr lang="en-US" sz="4200" spc="39">
                <a:solidFill>
                  <a:srgbClr val="000000"/>
                </a:solidFill>
                <a:latin typeface="TT Rounds Condensed"/>
                <a:ea typeface="TT Rounds Condensed"/>
                <a:cs typeface="TT Rounds Condensed"/>
                <a:sym typeface="TT Rounds Condensed"/>
              </a:rPr>
              <a:t>- Enhance productivity and efficiency</a:t>
            </a:r>
          </a:p>
          <a:p>
            <a:pPr algn="l">
              <a:lnSpc>
                <a:spcPts val="5040"/>
              </a:lnSpc>
            </a:pPr>
            <a:r>
              <a:rPr lang="en-US" sz="4200" spc="39">
                <a:solidFill>
                  <a:srgbClr val="000000"/>
                </a:solidFill>
                <a:latin typeface="TT Rounds Condensed"/>
                <a:ea typeface="TT Rounds Condensed"/>
                <a:cs typeface="TT Rounds Condensed"/>
                <a:sym typeface="TT Rounds Condensed"/>
              </a:rPr>
              <a:t>- Drive business growth through data-driven decisions</a:t>
            </a:r>
          </a:p>
          <a:p>
            <a:pPr algn="l">
              <a:lnSpc>
                <a:spcPts val="5040"/>
              </a:lnSpc>
            </a:pPr>
            <a:r>
              <a:rPr lang="en-US" sz="4200" spc="39">
                <a:solidFill>
                  <a:srgbClr val="000000"/>
                </a:solidFill>
                <a:latin typeface="TT Rounds Condensed"/>
                <a:ea typeface="TT Rounds Condensed"/>
                <a:cs typeface="TT Rounds Condensed"/>
                <a:sym typeface="TT Rounds Condensed"/>
              </a:rPr>
              <a:t>- Revolutionize HR decision-making with AI</a:t>
            </a:r>
          </a:p>
          <a:p>
            <a:pPr algn="l">
              <a:lnSpc>
                <a:spcPts val="5040"/>
              </a:lnSpc>
            </a:pPr>
            <a:r>
              <a:rPr lang="en-US" sz="4200" spc="39">
                <a:solidFill>
                  <a:srgbClr val="000000"/>
                </a:solidFill>
                <a:latin typeface="TT Rounds Condensed"/>
                <a:ea typeface="TT Rounds Condensed"/>
                <a:cs typeface="TT Rounds Condensed"/>
                <a:sym typeface="TT Rounds Condensed"/>
              </a:rPr>
              <a:t>- Transform your workforce with actionable insights</a:t>
            </a:r>
          </a:p>
        </p:txBody>
      </p:sp>
      <p:sp>
        <p:nvSpPr>
          <p:cNvPr name="TextBox 20" id="20"/>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DAGQRhuyo-k</dc:identifier>
  <dcterms:modified xsi:type="dcterms:W3CDTF">2011-08-01T06:04:30Z</dcterms:modified>
  <cp:revision>1</cp:revision>
  <dc:title>Harini V project </dc:title>
</cp:coreProperties>
</file>