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0" r:id="rId3"/>
    <p:sldId id="257" r:id="rId4"/>
    <p:sldId id="259" r:id="rId5"/>
    <p:sldId id="261" r:id="rId6"/>
    <p:sldId id="262" r:id="rId7"/>
    <p:sldId id="263" r:id="rId8"/>
    <p:sldId id="264" r:id="rId9"/>
    <p:sldId id="265" r:id="rId10"/>
    <p:sldId id="266" r:id="rId11"/>
    <p:sldId id="267" r:id="rId12"/>
    <p:sldId id="268" r:id="rId13"/>
    <p:sldId id="269" r:id="rId14"/>
    <p:sldId id="271" r:id="rId15"/>
    <p:sldId id="270" r:id="rId16"/>
    <p:sldId id="272" r:id="rId17"/>
    <p:sldId id="273" r:id="rId18"/>
    <p:sldId id="27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196B"/>
    <a:srgbClr val="2C1371"/>
    <a:srgbClr val="421F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n\Downloads\archive%20(39)\Cloud%20Warehouse%20Compersion%20Char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rin\Downloads\archive%20(39)\Cloud%20Warehouse%20Compersion%20Char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arin\Downloads\Final_Data%202.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SHIPROCKET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solidFill>
                <a:srgbClr val="00206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'Cloud Warehouse Compersion Char'!$B$3:$B$6</c:f>
              <c:strCache>
                <c:ptCount val="4"/>
                <c:pt idx="0">
                  <c:v>Inbound (Fresh Stock and RTO)</c:v>
                </c:pt>
                <c:pt idx="1">
                  <c:v>Outbound</c:v>
                </c:pt>
                <c:pt idx="2">
                  <c:v>Storage Fee/Cft</c:v>
                </c:pt>
                <c:pt idx="3">
                  <c:v>Customer Return with Detailed QC</c:v>
                </c:pt>
              </c:strCache>
            </c:strRef>
          </c:cat>
          <c:val>
            <c:numRef>
              <c:f>'Cloud Warehouse Compersion Char'!$C$3:$C$6</c:f>
              <c:numCache>
                <c:formatCode>General</c:formatCode>
                <c:ptCount val="4"/>
                <c:pt idx="0">
                  <c:v>4</c:v>
                </c:pt>
                <c:pt idx="1">
                  <c:v>7</c:v>
                </c:pt>
                <c:pt idx="2">
                  <c:v>25</c:v>
                </c:pt>
                <c:pt idx="3">
                  <c:v>6</c:v>
                </c:pt>
              </c:numCache>
            </c:numRef>
          </c:val>
          <c:extLst>
            <c:ext xmlns:c16="http://schemas.microsoft.com/office/drawing/2014/chart" uri="{C3380CC4-5D6E-409C-BE32-E72D297353CC}">
              <c16:uniqueId val="{00000000-32F1-459A-85C9-668DC3211968}"/>
            </c:ext>
          </c:extLst>
        </c:ser>
        <c:dLbls>
          <c:dLblPos val="inEnd"/>
          <c:showLegendKey val="0"/>
          <c:showVal val="1"/>
          <c:showCatName val="0"/>
          <c:showSerName val="0"/>
          <c:showPercent val="0"/>
          <c:showBubbleSize val="0"/>
        </c:dLbls>
        <c:gapWidth val="65"/>
        <c:axId val="1554693183"/>
        <c:axId val="1557468767"/>
      </c:barChart>
      <c:catAx>
        <c:axId val="1554693183"/>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Work</a:t>
                </a:r>
                <a:r>
                  <a:rPr lang="en-IN" baseline="0"/>
                  <a:t> Process</a:t>
                </a:r>
                <a:endParaRPr lang="en-I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557468767"/>
        <c:crosses val="autoZero"/>
        <c:auto val="1"/>
        <c:lblAlgn val="ctr"/>
        <c:lblOffset val="100"/>
        <c:noMultiLvlLbl val="0"/>
      </c:catAx>
      <c:valAx>
        <c:axId val="1557468767"/>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Cost</a:t>
                </a:r>
                <a:r>
                  <a:rPr lang="en-IN" baseline="0"/>
                  <a:t> </a:t>
                </a:r>
                <a:endParaRPr lang="en-IN"/>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554693183"/>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INCERF</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solidFill>
                <a:srgbClr val="00206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'Cloud Warehouse Compersion Char'!$D$15:$D$18</c:f>
              <c:strCache>
                <c:ptCount val="4"/>
                <c:pt idx="0">
                  <c:v>Inbound (Fresh Stock and RTO)</c:v>
                </c:pt>
                <c:pt idx="1">
                  <c:v>Outbound</c:v>
                </c:pt>
                <c:pt idx="2">
                  <c:v>Storage Fee/Cft (Per day)</c:v>
                </c:pt>
                <c:pt idx="3">
                  <c:v>Customer Return with Detailed QC</c:v>
                </c:pt>
              </c:strCache>
            </c:strRef>
          </c:cat>
          <c:val>
            <c:numRef>
              <c:f>'Cloud Warehouse Compersion Char'!$E$15:$E$18</c:f>
              <c:numCache>
                <c:formatCode>General</c:formatCode>
                <c:ptCount val="4"/>
                <c:pt idx="0">
                  <c:v>4</c:v>
                </c:pt>
                <c:pt idx="1">
                  <c:v>11</c:v>
                </c:pt>
                <c:pt idx="2">
                  <c:v>0.15</c:v>
                </c:pt>
                <c:pt idx="3">
                  <c:v>15.5</c:v>
                </c:pt>
              </c:numCache>
            </c:numRef>
          </c:val>
          <c:extLst>
            <c:ext xmlns:c16="http://schemas.microsoft.com/office/drawing/2014/chart" uri="{C3380CC4-5D6E-409C-BE32-E72D297353CC}">
              <c16:uniqueId val="{00000000-8B6F-4923-8AAD-7AE22F51A9AC}"/>
            </c:ext>
          </c:extLst>
        </c:ser>
        <c:dLbls>
          <c:dLblPos val="inEnd"/>
          <c:showLegendKey val="0"/>
          <c:showVal val="1"/>
          <c:showCatName val="0"/>
          <c:showSerName val="0"/>
          <c:showPercent val="0"/>
          <c:showBubbleSize val="0"/>
        </c:dLbls>
        <c:gapWidth val="65"/>
        <c:axId val="1615969935"/>
        <c:axId val="1617745375"/>
      </c:barChart>
      <c:catAx>
        <c:axId val="1615969935"/>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Work</a:t>
                </a:r>
                <a:r>
                  <a:rPr lang="en-IN" baseline="0"/>
                  <a:t> Process</a:t>
                </a:r>
                <a:endParaRPr lang="en-I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17745375"/>
        <c:crosses val="autoZero"/>
        <c:auto val="1"/>
        <c:lblAlgn val="ctr"/>
        <c:lblOffset val="100"/>
        <c:noMultiLvlLbl val="0"/>
      </c:catAx>
      <c:valAx>
        <c:axId val="1617745375"/>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Cost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615969935"/>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Forecasting Sales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'Final_Data 2'!$B$1</c:f>
              <c:strCache>
                <c:ptCount val="1"/>
                <c:pt idx="0">
                  <c:v>Amount</c:v>
                </c:pt>
              </c:strCache>
            </c:strRef>
          </c:tx>
          <c:spPr>
            <a:ln w="22225" cap="rnd">
              <a:solidFill>
                <a:schemeClr val="accent1"/>
              </a:solidFill>
            </a:ln>
            <a:effectLst>
              <a:glow rad="139700">
                <a:schemeClr val="accent1">
                  <a:satMod val="175000"/>
                  <a:alpha val="14000"/>
                </a:schemeClr>
              </a:glow>
            </a:effectLst>
          </c:spPr>
          <c:marker>
            <c:symbol val="none"/>
          </c:marker>
          <c:cat>
            <c:numRef>
              <c:f>'Final_Data 2'!$A$2:$A$183</c:f>
              <c:numCache>
                <c:formatCode>m/d/yyyy</c:formatCode>
                <c:ptCount val="182"/>
                <c:pt idx="0">
                  <c:v>44651</c:v>
                </c:pt>
                <c:pt idx="1">
                  <c:v>44652</c:v>
                </c:pt>
                <c:pt idx="2">
                  <c:v>44653</c:v>
                </c:pt>
                <c:pt idx="3">
                  <c:v>44654</c:v>
                </c:pt>
                <c:pt idx="4">
                  <c:v>44655</c:v>
                </c:pt>
                <c:pt idx="5">
                  <c:v>44656</c:v>
                </c:pt>
                <c:pt idx="6">
                  <c:v>44657</c:v>
                </c:pt>
                <c:pt idx="7">
                  <c:v>44658</c:v>
                </c:pt>
                <c:pt idx="8">
                  <c:v>44659</c:v>
                </c:pt>
                <c:pt idx="9">
                  <c:v>44660</c:v>
                </c:pt>
                <c:pt idx="10">
                  <c:v>44661</c:v>
                </c:pt>
                <c:pt idx="11">
                  <c:v>44662</c:v>
                </c:pt>
                <c:pt idx="12">
                  <c:v>44663</c:v>
                </c:pt>
                <c:pt idx="13">
                  <c:v>44664</c:v>
                </c:pt>
                <c:pt idx="14">
                  <c:v>44665</c:v>
                </c:pt>
                <c:pt idx="15">
                  <c:v>44666</c:v>
                </c:pt>
                <c:pt idx="16">
                  <c:v>44667</c:v>
                </c:pt>
                <c:pt idx="17">
                  <c:v>44668</c:v>
                </c:pt>
                <c:pt idx="18">
                  <c:v>44669</c:v>
                </c:pt>
                <c:pt idx="19">
                  <c:v>44670</c:v>
                </c:pt>
                <c:pt idx="20">
                  <c:v>44671</c:v>
                </c:pt>
                <c:pt idx="21">
                  <c:v>44672</c:v>
                </c:pt>
                <c:pt idx="22">
                  <c:v>44673</c:v>
                </c:pt>
                <c:pt idx="23">
                  <c:v>44674</c:v>
                </c:pt>
                <c:pt idx="24">
                  <c:v>44675</c:v>
                </c:pt>
                <c:pt idx="25">
                  <c:v>44676</c:v>
                </c:pt>
                <c:pt idx="26">
                  <c:v>44677</c:v>
                </c:pt>
                <c:pt idx="27">
                  <c:v>44678</c:v>
                </c:pt>
                <c:pt idx="28">
                  <c:v>44679</c:v>
                </c:pt>
                <c:pt idx="29">
                  <c:v>44680</c:v>
                </c:pt>
                <c:pt idx="30">
                  <c:v>44681</c:v>
                </c:pt>
                <c:pt idx="31">
                  <c:v>44682</c:v>
                </c:pt>
                <c:pt idx="32">
                  <c:v>44683</c:v>
                </c:pt>
                <c:pt idx="33">
                  <c:v>44684</c:v>
                </c:pt>
                <c:pt idx="34">
                  <c:v>44685</c:v>
                </c:pt>
                <c:pt idx="35">
                  <c:v>44686</c:v>
                </c:pt>
                <c:pt idx="36">
                  <c:v>44687</c:v>
                </c:pt>
                <c:pt idx="37">
                  <c:v>44688</c:v>
                </c:pt>
                <c:pt idx="38">
                  <c:v>44689</c:v>
                </c:pt>
                <c:pt idx="39">
                  <c:v>44690</c:v>
                </c:pt>
                <c:pt idx="40">
                  <c:v>44691</c:v>
                </c:pt>
                <c:pt idx="41">
                  <c:v>44692</c:v>
                </c:pt>
                <c:pt idx="42">
                  <c:v>44693</c:v>
                </c:pt>
                <c:pt idx="43">
                  <c:v>44694</c:v>
                </c:pt>
                <c:pt idx="44">
                  <c:v>44695</c:v>
                </c:pt>
                <c:pt idx="45">
                  <c:v>44696</c:v>
                </c:pt>
                <c:pt idx="46">
                  <c:v>44697</c:v>
                </c:pt>
                <c:pt idx="47">
                  <c:v>44698</c:v>
                </c:pt>
                <c:pt idx="48">
                  <c:v>44699</c:v>
                </c:pt>
                <c:pt idx="49">
                  <c:v>44700</c:v>
                </c:pt>
                <c:pt idx="50">
                  <c:v>44701</c:v>
                </c:pt>
                <c:pt idx="51">
                  <c:v>44702</c:v>
                </c:pt>
                <c:pt idx="52">
                  <c:v>44703</c:v>
                </c:pt>
                <c:pt idx="53">
                  <c:v>44704</c:v>
                </c:pt>
                <c:pt idx="54">
                  <c:v>44705</c:v>
                </c:pt>
                <c:pt idx="55">
                  <c:v>44706</c:v>
                </c:pt>
                <c:pt idx="56">
                  <c:v>44707</c:v>
                </c:pt>
                <c:pt idx="57">
                  <c:v>44708</c:v>
                </c:pt>
                <c:pt idx="58">
                  <c:v>44709</c:v>
                </c:pt>
                <c:pt idx="59">
                  <c:v>44710</c:v>
                </c:pt>
                <c:pt idx="60">
                  <c:v>44711</c:v>
                </c:pt>
                <c:pt idx="61">
                  <c:v>44712</c:v>
                </c:pt>
                <c:pt idx="62">
                  <c:v>44713</c:v>
                </c:pt>
                <c:pt idx="63">
                  <c:v>44714</c:v>
                </c:pt>
                <c:pt idx="64">
                  <c:v>44715</c:v>
                </c:pt>
                <c:pt idx="65">
                  <c:v>44716</c:v>
                </c:pt>
                <c:pt idx="66">
                  <c:v>44717</c:v>
                </c:pt>
                <c:pt idx="67">
                  <c:v>44718</c:v>
                </c:pt>
                <c:pt idx="68">
                  <c:v>44719</c:v>
                </c:pt>
                <c:pt idx="69">
                  <c:v>44720</c:v>
                </c:pt>
                <c:pt idx="70">
                  <c:v>44721</c:v>
                </c:pt>
                <c:pt idx="71">
                  <c:v>44722</c:v>
                </c:pt>
                <c:pt idx="72">
                  <c:v>44723</c:v>
                </c:pt>
                <c:pt idx="73">
                  <c:v>44724</c:v>
                </c:pt>
                <c:pt idx="74">
                  <c:v>44725</c:v>
                </c:pt>
                <c:pt idx="75">
                  <c:v>44726</c:v>
                </c:pt>
                <c:pt idx="76">
                  <c:v>44727</c:v>
                </c:pt>
                <c:pt idx="77">
                  <c:v>44728</c:v>
                </c:pt>
                <c:pt idx="78">
                  <c:v>44729</c:v>
                </c:pt>
                <c:pt idx="79">
                  <c:v>44730</c:v>
                </c:pt>
                <c:pt idx="80">
                  <c:v>44731</c:v>
                </c:pt>
                <c:pt idx="81">
                  <c:v>44732</c:v>
                </c:pt>
                <c:pt idx="82">
                  <c:v>44733</c:v>
                </c:pt>
                <c:pt idx="83">
                  <c:v>44734</c:v>
                </c:pt>
                <c:pt idx="84">
                  <c:v>44735</c:v>
                </c:pt>
                <c:pt idx="85">
                  <c:v>44736</c:v>
                </c:pt>
                <c:pt idx="86">
                  <c:v>44737</c:v>
                </c:pt>
                <c:pt idx="87">
                  <c:v>44738</c:v>
                </c:pt>
                <c:pt idx="88">
                  <c:v>44739</c:v>
                </c:pt>
                <c:pt idx="89">
                  <c:v>44740</c:v>
                </c:pt>
                <c:pt idx="90">
                  <c:v>44741</c:v>
                </c:pt>
                <c:pt idx="91">
                  <c:v>44742</c:v>
                </c:pt>
                <c:pt idx="92">
                  <c:v>44743</c:v>
                </c:pt>
                <c:pt idx="93">
                  <c:v>44744</c:v>
                </c:pt>
                <c:pt idx="94">
                  <c:v>44745</c:v>
                </c:pt>
                <c:pt idx="95">
                  <c:v>44746</c:v>
                </c:pt>
                <c:pt idx="96">
                  <c:v>44747</c:v>
                </c:pt>
                <c:pt idx="97">
                  <c:v>44748</c:v>
                </c:pt>
                <c:pt idx="98">
                  <c:v>44749</c:v>
                </c:pt>
                <c:pt idx="99">
                  <c:v>44750</c:v>
                </c:pt>
                <c:pt idx="100">
                  <c:v>44751</c:v>
                </c:pt>
                <c:pt idx="101">
                  <c:v>44752</c:v>
                </c:pt>
                <c:pt idx="102">
                  <c:v>44753</c:v>
                </c:pt>
                <c:pt idx="103">
                  <c:v>44754</c:v>
                </c:pt>
                <c:pt idx="104">
                  <c:v>44755</c:v>
                </c:pt>
                <c:pt idx="105">
                  <c:v>44756</c:v>
                </c:pt>
                <c:pt idx="106">
                  <c:v>44757</c:v>
                </c:pt>
                <c:pt idx="107">
                  <c:v>44758</c:v>
                </c:pt>
                <c:pt idx="108">
                  <c:v>44759</c:v>
                </c:pt>
                <c:pt idx="109">
                  <c:v>44760</c:v>
                </c:pt>
                <c:pt idx="110">
                  <c:v>44761</c:v>
                </c:pt>
                <c:pt idx="111">
                  <c:v>44762</c:v>
                </c:pt>
                <c:pt idx="112">
                  <c:v>44763</c:v>
                </c:pt>
                <c:pt idx="113">
                  <c:v>44764</c:v>
                </c:pt>
                <c:pt idx="114">
                  <c:v>44765</c:v>
                </c:pt>
                <c:pt idx="115">
                  <c:v>44766</c:v>
                </c:pt>
                <c:pt idx="116">
                  <c:v>44767</c:v>
                </c:pt>
                <c:pt idx="117">
                  <c:v>44768</c:v>
                </c:pt>
                <c:pt idx="118">
                  <c:v>44769</c:v>
                </c:pt>
                <c:pt idx="119">
                  <c:v>44770</c:v>
                </c:pt>
                <c:pt idx="120">
                  <c:v>44771</c:v>
                </c:pt>
                <c:pt idx="121">
                  <c:v>44772</c:v>
                </c:pt>
                <c:pt idx="122">
                  <c:v>44773</c:v>
                </c:pt>
                <c:pt idx="123">
                  <c:v>44774</c:v>
                </c:pt>
                <c:pt idx="124">
                  <c:v>44775</c:v>
                </c:pt>
                <c:pt idx="125">
                  <c:v>44776</c:v>
                </c:pt>
                <c:pt idx="126">
                  <c:v>44777</c:v>
                </c:pt>
                <c:pt idx="127">
                  <c:v>44778</c:v>
                </c:pt>
                <c:pt idx="128">
                  <c:v>44779</c:v>
                </c:pt>
                <c:pt idx="129">
                  <c:v>44780</c:v>
                </c:pt>
                <c:pt idx="130">
                  <c:v>44781</c:v>
                </c:pt>
                <c:pt idx="131">
                  <c:v>44782</c:v>
                </c:pt>
                <c:pt idx="132">
                  <c:v>44783</c:v>
                </c:pt>
                <c:pt idx="133">
                  <c:v>44784</c:v>
                </c:pt>
                <c:pt idx="134">
                  <c:v>44785</c:v>
                </c:pt>
                <c:pt idx="135">
                  <c:v>44786</c:v>
                </c:pt>
                <c:pt idx="136">
                  <c:v>44787</c:v>
                </c:pt>
                <c:pt idx="137">
                  <c:v>44788</c:v>
                </c:pt>
                <c:pt idx="138">
                  <c:v>44789</c:v>
                </c:pt>
                <c:pt idx="139">
                  <c:v>44790</c:v>
                </c:pt>
                <c:pt idx="140">
                  <c:v>44791</c:v>
                </c:pt>
                <c:pt idx="141">
                  <c:v>44792</c:v>
                </c:pt>
                <c:pt idx="142">
                  <c:v>44793</c:v>
                </c:pt>
                <c:pt idx="143">
                  <c:v>44794</c:v>
                </c:pt>
                <c:pt idx="144">
                  <c:v>44795</c:v>
                </c:pt>
                <c:pt idx="145">
                  <c:v>44796</c:v>
                </c:pt>
                <c:pt idx="146">
                  <c:v>44797</c:v>
                </c:pt>
                <c:pt idx="147">
                  <c:v>44798</c:v>
                </c:pt>
                <c:pt idx="148">
                  <c:v>44799</c:v>
                </c:pt>
                <c:pt idx="149">
                  <c:v>44800</c:v>
                </c:pt>
                <c:pt idx="150">
                  <c:v>44801</c:v>
                </c:pt>
                <c:pt idx="151">
                  <c:v>44802</c:v>
                </c:pt>
                <c:pt idx="152">
                  <c:v>44803</c:v>
                </c:pt>
                <c:pt idx="153">
                  <c:v>44804</c:v>
                </c:pt>
                <c:pt idx="154">
                  <c:v>44805</c:v>
                </c:pt>
                <c:pt idx="155">
                  <c:v>44806</c:v>
                </c:pt>
                <c:pt idx="156">
                  <c:v>44807</c:v>
                </c:pt>
                <c:pt idx="157">
                  <c:v>44808</c:v>
                </c:pt>
                <c:pt idx="158">
                  <c:v>44809</c:v>
                </c:pt>
                <c:pt idx="159">
                  <c:v>44810</c:v>
                </c:pt>
                <c:pt idx="160">
                  <c:v>44811</c:v>
                </c:pt>
                <c:pt idx="161">
                  <c:v>44812</c:v>
                </c:pt>
                <c:pt idx="162">
                  <c:v>44813</c:v>
                </c:pt>
                <c:pt idx="163">
                  <c:v>44814</c:v>
                </c:pt>
                <c:pt idx="164">
                  <c:v>44815</c:v>
                </c:pt>
                <c:pt idx="165">
                  <c:v>44816</c:v>
                </c:pt>
                <c:pt idx="166">
                  <c:v>44817</c:v>
                </c:pt>
                <c:pt idx="167">
                  <c:v>44818</c:v>
                </c:pt>
                <c:pt idx="168">
                  <c:v>44819</c:v>
                </c:pt>
                <c:pt idx="169">
                  <c:v>44820</c:v>
                </c:pt>
                <c:pt idx="170">
                  <c:v>44821</c:v>
                </c:pt>
                <c:pt idx="171">
                  <c:v>44822</c:v>
                </c:pt>
                <c:pt idx="172">
                  <c:v>44823</c:v>
                </c:pt>
                <c:pt idx="173">
                  <c:v>44824</c:v>
                </c:pt>
                <c:pt idx="174">
                  <c:v>44825</c:v>
                </c:pt>
                <c:pt idx="175">
                  <c:v>44826</c:v>
                </c:pt>
                <c:pt idx="176">
                  <c:v>44827</c:v>
                </c:pt>
                <c:pt idx="177">
                  <c:v>44828</c:v>
                </c:pt>
                <c:pt idx="178">
                  <c:v>44829</c:v>
                </c:pt>
                <c:pt idx="179">
                  <c:v>44830</c:v>
                </c:pt>
                <c:pt idx="180">
                  <c:v>44831</c:v>
                </c:pt>
                <c:pt idx="181">
                  <c:v>44832</c:v>
                </c:pt>
              </c:numCache>
            </c:numRef>
          </c:cat>
          <c:val>
            <c:numRef>
              <c:f>'Final_Data 2'!$B$2:$B$183</c:f>
              <c:numCache>
                <c:formatCode>General</c:formatCode>
                <c:ptCount val="182"/>
                <c:pt idx="0">
                  <c:v>629</c:v>
                </c:pt>
                <c:pt idx="1">
                  <c:v>636</c:v>
                </c:pt>
                <c:pt idx="2">
                  <c:v>628</c:v>
                </c:pt>
                <c:pt idx="3">
                  <c:v>636</c:v>
                </c:pt>
                <c:pt idx="4">
                  <c:v>642</c:v>
                </c:pt>
                <c:pt idx="5">
                  <c:v>628</c:v>
                </c:pt>
                <c:pt idx="6">
                  <c:v>604</c:v>
                </c:pt>
                <c:pt idx="7">
                  <c:v>635</c:v>
                </c:pt>
                <c:pt idx="8">
                  <c:v>643</c:v>
                </c:pt>
                <c:pt idx="9">
                  <c:v>637</c:v>
                </c:pt>
                <c:pt idx="10">
                  <c:v>643</c:v>
                </c:pt>
                <c:pt idx="11">
                  <c:v>650</c:v>
                </c:pt>
                <c:pt idx="12">
                  <c:v>650</c:v>
                </c:pt>
                <c:pt idx="13">
                  <c:v>633</c:v>
                </c:pt>
                <c:pt idx="14">
                  <c:v>630</c:v>
                </c:pt>
                <c:pt idx="15">
                  <c:v>606</c:v>
                </c:pt>
                <c:pt idx="16">
                  <c:v>616</c:v>
                </c:pt>
                <c:pt idx="17">
                  <c:v>619</c:v>
                </c:pt>
                <c:pt idx="18">
                  <c:v>609</c:v>
                </c:pt>
                <c:pt idx="19">
                  <c:v>614</c:v>
                </c:pt>
                <c:pt idx="20">
                  <c:v>624</c:v>
                </c:pt>
                <c:pt idx="21">
                  <c:v>598</c:v>
                </c:pt>
                <c:pt idx="22">
                  <c:v>629</c:v>
                </c:pt>
                <c:pt idx="23">
                  <c:v>633</c:v>
                </c:pt>
                <c:pt idx="24">
                  <c:v>638</c:v>
                </c:pt>
                <c:pt idx="25">
                  <c:v>629</c:v>
                </c:pt>
                <c:pt idx="26">
                  <c:v>617</c:v>
                </c:pt>
                <c:pt idx="27">
                  <c:v>621</c:v>
                </c:pt>
                <c:pt idx="28">
                  <c:v>626</c:v>
                </c:pt>
                <c:pt idx="29">
                  <c:v>622</c:v>
                </c:pt>
                <c:pt idx="30">
                  <c:v>629</c:v>
                </c:pt>
                <c:pt idx="31">
                  <c:v>634</c:v>
                </c:pt>
                <c:pt idx="32">
                  <c:v>610</c:v>
                </c:pt>
                <c:pt idx="33">
                  <c:v>622</c:v>
                </c:pt>
                <c:pt idx="34">
                  <c:v>648</c:v>
                </c:pt>
                <c:pt idx="35">
                  <c:v>651</c:v>
                </c:pt>
                <c:pt idx="36">
                  <c:v>686</c:v>
                </c:pt>
                <c:pt idx="37">
                  <c:v>671</c:v>
                </c:pt>
                <c:pt idx="38">
                  <c:v>653</c:v>
                </c:pt>
                <c:pt idx="39">
                  <c:v>650</c:v>
                </c:pt>
                <c:pt idx="40">
                  <c:v>653</c:v>
                </c:pt>
                <c:pt idx="41">
                  <c:v>668</c:v>
                </c:pt>
                <c:pt idx="42">
                  <c:v>665</c:v>
                </c:pt>
                <c:pt idx="43">
                  <c:v>690</c:v>
                </c:pt>
                <c:pt idx="44">
                  <c:v>670</c:v>
                </c:pt>
                <c:pt idx="45">
                  <c:v>675</c:v>
                </c:pt>
                <c:pt idx="46">
                  <c:v>670</c:v>
                </c:pt>
                <c:pt idx="47">
                  <c:v>667</c:v>
                </c:pt>
                <c:pt idx="48">
                  <c:v>672</c:v>
                </c:pt>
                <c:pt idx="49">
                  <c:v>678</c:v>
                </c:pt>
                <c:pt idx="50">
                  <c:v>674</c:v>
                </c:pt>
                <c:pt idx="51">
                  <c:v>672</c:v>
                </c:pt>
                <c:pt idx="52">
                  <c:v>679</c:v>
                </c:pt>
                <c:pt idx="53">
                  <c:v>675</c:v>
                </c:pt>
                <c:pt idx="54">
                  <c:v>667</c:v>
                </c:pt>
                <c:pt idx="55">
                  <c:v>674</c:v>
                </c:pt>
                <c:pt idx="56">
                  <c:v>670</c:v>
                </c:pt>
                <c:pt idx="57">
                  <c:v>671</c:v>
                </c:pt>
                <c:pt idx="58">
                  <c:v>670</c:v>
                </c:pt>
                <c:pt idx="59">
                  <c:v>663</c:v>
                </c:pt>
                <c:pt idx="60">
                  <c:v>689</c:v>
                </c:pt>
                <c:pt idx="61">
                  <c:v>687</c:v>
                </c:pt>
                <c:pt idx="62">
                  <c:v>655</c:v>
                </c:pt>
                <c:pt idx="63">
                  <c:v>673</c:v>
                </c:pt>
                <c:pt idx="64">
                  <c:v>643</c:v>
                </c:pt>
                <c:pt idx="65">
                  <c:v>653</c:v>
                </c:pt>
                <c:pt idx="66">
                  <c:v>660</c:v>
                </c:pt>
                <c:pt idx="67">
                  <c:v>660</c:v>
                </c:pt>
                <c:pt idx="68">
                  <c:v>665</c:v>
                </c:pt>
                <c:pt idx="69">
                  <c:v>651</c:v>
                </c:pt>
                <c:pt idx="70">
                  <c:v>653</c:v>
                </c:pt>
                <c:pt idx="71">
                  <c:v>668</c:v>
                </c:pt>
                <c:pt idx="72">
                  <c:v>663</c:v>
                </c:pt>
                <c:pt idx="73">
                  <c:v>651</c:v>
                </c:pt>
                <c:pt idx="74">
                  <c:v>667</c:v>
                </c:pt>
                <c:pt idx="75">
                  <c:v>667</c:v>
                </c:pt>
                <c:pt idx="76">
                  <c:v>675</c:v>
                </c:pt>
                <c:pt idx="77">
                  <c:v>655</c:v>
                </c:pt>
                <c:pt idx="78">
                  <c:v>683</c:v>
                </c:pt>
                <c:pt idx="79">
                  <c:v>663</c:v>
                </c:pt>
                <c:pt idx="80">
                  <c:v>658</c:v>
                </c:pt>
                <c:pt idx="81">
                  <c:v>651</c:v>
                </c:pt>
                <c:pt idx="82">
                  <c:v>655</c:v>
                </c:pt>
                <c:pt idx="83">
                  <c:v>644</c:v>
                </c:pt>
                <c:pt idx="84">
                  <c:v>649</c:v>
                </c:pt>
                <c:pt idx="85">
                  <c:v>653</c:v>
                </c:pt>
                <c:pt idx="86">
                  <c:v>677</c:v>
                </c:pt>
                <c:pt idx="87">
                  <c:v>668</c:v>
                </c:pt>
                <c:pt idx="88">
                  <c:v>675</c:v>
                </c:pt>
                <c:pt idx="89">
                  <c:v>679</c:v>
                </c:pt>
                <c:pt idx="90">
                  <c:v>654</c:v>
                </c:pt>
              </c:numCache>
            </c:numRef>
          </c:val>
          <c:smooth val="0"/>
          <c:extLst>
            <c:ext xmlns:c16="http://schemas.microsoft.com/office/drawing/2014/chart" uri="{C3380CC4-5D6E-409C-BE32-E72D297353CC}">
              <c16:uniqueId val="{00000000-F477-47C5-9CF4-9E1D4AEBE97A}"/>
            </c:ext>
          </c:extLst>
        </c:ser>
        <c:ser>
          <c:idx val="1"/>
          <c:order val="1"/>
          <c:tx>
            <c:strRef>
              <c:f>'Final_Data 2'!$C$1</c:f>
              <c:strCache>
                <c:ptCount val="1"/>
                <c:pt idx="0">
                  <c:v>Forecast(Amount)</c:v>
                </c:pt>
              </c:strCache>
            </c:strRef>
          </c:tx>
          <c:spPr>
            <a:ln w="22225" cap="rnd">
              <a:solidFill>
                <a:schemeClr val="accent2"/>
              </a:solidFill>
            </a:ln>
            <a:effectLst>
              <a:glow rad="139700">
                <a:schemeClr val="accent2">
                  <a:satMod val="175000"/>
                  <a:alpha val="14000"/>
                </a:schemeClr>
              </a:glow>
            </a:effectLst>
          </c:spPr>
          <c:marker>
            <c:symbol val="none"/>
          </c:marker>
          <c:cat>
            <c:numRef>
              <c:f>'Final_Data 2'!$A$2:$A$183</c:f>
              <c:numCache>
                <c:formatCode>m/d/yyyy</c:formatCode>
                <c:ptCount val="182"/>
                <c:pt idx="0">
                  <c:v>44651</c:v>
                </c:pt>
                <c:pt idx="1">
                  <c:v>44652</c:v>
                </c:pt>
                <c:pt idx="2">
                  <c:v>44653</c:v>
                </c:pt>
                <c:pt idx="3">
                  <c:v>44654</c:v>
                </c:pt>
                <c:pt idx="4">
                  <c:v>44655</c:v>
                </c:pt>
                <c:pt idx="5">
                  <c:v>44656</c:v>
                </c:pt>
                <c:pt idx="6">
                  <c:v>44657</c:v>
                </c:pt>
                <c:pt idx="7">
                  <c:v>44658</c:v>
                </c:pt>
                <c:pt idx="8">
                  <c:v>44659</c:v>
                </c:pt>
                <c:pt idx="9">
                  <c:v>44660</c:v>
                </c:pt>
                <c:pt idx="10">
                  <c:v>44661</c:v>
                </c:pt>
                <c:pt idx="11">
                  <c:v>44662</c:v>
                </c:pt>
                <c:pt idx="12">
                  <c:v>44663</c:v>
                </c:pt>
                <c:pt idx="13">
                  <c:v>44664</c:v>
                </c:pt>
                <c:pt idx="14">
                  <c:v>44665</c:v>
                </c:pt>
                <c:pt idx="15">
                  <c:v>44666</c:v>
                </c:pt>
                <c:pt idx="16">
                  <c:v>44667</c:v>
                </c:pt>
                <c:pt idx="17">
                  <c:v>44668</c:v>
                </c:pt>
                <c:pt idx="18">
                  <c:v>44669</c:v>
                </c:pt>
                <c:pt idx="19">
                  <c:v>44670</c:v>
                </c:pt>
                <c:pt idx="20">
                  <c:v>44671</c:v>
                </c:pt>
                <c:pt idx="21">
                  <c:v>44672</c:v>
                </c:pt>
                <c:pt idx="22">
                  <c:v>44673</c:v>
                </c:pt>
                <c:pt idx="23">
                  <c:v>44674</c:v>
                </c:pt>
                <c:pt idx="24">
                  <c:v>44675</c:v>
                </c:pt>
                <c:pt idx="25">
                  <c:v>44676</c:v>
                </c:pt>
                <c:pt idx="26">
                  <c:v>44677</c:v>
                </c:pt>
                <c:pt idx="27">
                  <c:v>44678</c:v>
                </c:pt>
                <c:pt idx="28">
                  <c:v>44679</c:v>
                </c:pt>
                <c:pt idx="29">
                  <c:v>44680</c:v>
                </c:pt>
                <c:pt idx="30">
                  <c:v>44681</c:v>
                </c:pt>
                <c:pt idx="31">
                  <c:v>44682</c:v>
                </c:pt>
                <c:pt idx="32">
                  <c:v>44683</c:v>
                </c:pt>
                <c:pt idx="33">
                  <c:v>44684</c:v>
                </c:pt>
                <c:pt idx="34">
                  <c:v>44685</c:v>
                </c:pt>
                <c:pt idx="35">
                  <c:v>44686</c:v>
                </c:pt>
                <c:pt idx="36">
                  <c:v>44687</c:v>
                </c:pt>
                <c:pt idx="37">
                  <c:v>44688</c:v>
                </c:pt>
                <c:pt idx="38">
                  <c:v>44689</c:v>
                </c:pt>
                <c:pt idx="39">
                  <c:v>44690</c:v>
                </c:pt>
                <c:pt idx="40">
                  <c:v>44691</c:v>
                </c:pt>
                <c:pt idx="41">
                  <c:v>44692</c:v>
                </c:pt>
                <c:pt idx="42">
                  <c:v>44693</c:v>
                </c:pt>
                <c:pt idx="43">
                  <c:v>44694</c:v>
                </c:pt>
                <c:pt idx="44">
                  <c:v>44695</c:v>
                </c:pt>
                <c:pt idx="45">
                  <c:v>44696</c:v>
                </c:pt>
                <c:pt idx="46">
                  <c:v>44697</c:v>
                </c:pt>
                <c:pt idx="47">
                  <c:v>44698</c:v>
                </c:pt>
                <c:pt idx="48">
                  <c:v>44699</c:v>
                </c:pt>
                <c:pt idx="49">
                  <c:v>44700</c:v>
                </c:pt>
                <c:pt idx="50">
                  <c:v>44701</c:v>
                </c:pt>
                <c:pt idx="51">
                  <c:v>44702</c:v>
                </c:pt>
                <c:pt idx="52">
                  <c:v>44703</c:v>
                </c:pt>
                <c:pt idx="53">
                  <c:v>44704</c:v>
                </c:pt>
                <c:pt idx="54">
                  <c:v>44705</c:v>
                </c:pt>
                <c:pt idx="55">
                  <c:v>44706</c:v>
                </c:pt>
                <c:pt idx="56">
                  <c:v>44707</c:v>
                </c:pt>
                <c:pt idx="57">
                  <c:v>44708</c:v>
                </c:pt>
                <c:pt idx="58">
                  <c:v>44709</c:v>
                </c:pt>
                <c:pt idx="59">
                  <c:v>44710</c:v>
                </c:pt>
                <c:pt idx="60">
                  <c:v>44711</c:v>
                </c:pt>
                <c:pt idx="61">
                  <c:v>44712</c:v>
                </c:pt>
                <c:pt idx="62">
                  <c:v>44713</c:v>
                </c:pt>
                <c:pt idx="63">
                  <c:v>44714</c:v>
                </c:pt>
                <c:pt idx="64">
                  <c:v>44715</c:v>
                </c:pt>
                <c:pt idx="65">
                  <c:v>44716</c:v>
                </c:pt>
                <c:pt idx="66">
                  <c:v>44717</c:v>
                </c:pt>
                <c:pt idx="67">
                  <c:v>44718</c:v>
                </c:pt>
                <c:pt idx="68">
                  <c:v>44719</c:v>
                </c:pt>
                <c:pt idx="69">
                  <c:v>44720</c:v>
                </c:pt>
                <c:pt idx="70">
                  <c:v>44721</c:v>
                </c:pt>
                <c:pt idx="71">
                  <c:v>44722</c:v>
                </c:pt>
                <c:pt idx="72">
                  <c:v>44723</c:v>
                </c:pt>
                <c:pt idx="73">
                  <c:v>44724</c:v>
                </c:pt>
                <c:pt idx="74">
                  <c:v>44725</c:v>
                </c:pt>
                <c:pt idx="75">
                  <c:v>44726</c:v>
                </c:pt>
                <c:pt idx="76">
                  <c:v>44727</c:v>
                </c:pt>
                <c:pt idx="77">
                  <c:v>44728</c:v>
                </c:pt>
                <c:pt idx="78">
                  <c:v>44729</c:v>
                </c:pt>
                <c:pt idx="79">
                  <c:v>44730</c:v>
                </c:pt>
                <c:pt idx="80">
                  <c:v>44731</c:v>
                </c:pt>
                <c:pt idx="81">
                  <c:v>44732</c:v>
                </c:pt>
                <c:pt idx="82">
                  <c:v>44733</c:v>
                </c:pt>
                <c:pt idx="83">
                  <c:v>44734</c:v>
                </c:pt>
                <c:pt idx="84">
                  <c:v>44735</c:v>
                </c:pt>
                <c:pt idx="85">
                  <c:v>44736</c:v>
                </c:pt>
                <c:pt idx="86">
                  <c:v>44737</c:v>
                </c:pt>
                <c:pt idx="87">
                  <c:v>44738</c:v>
                </c:pt>
                <c:pt idx="88">
                  <c:v>44739</c:v>
                </c:pt>
                <c:pt idx="89">
                  <c:v>44740</c:v>
                </c:pt>
                <c:pt idx="90">
                  <c:v>44741</c:v>
                </c:pt>
                <c:pt idx="91">
                  <c:v>44742</c:v>
                </c:pt>
                <c:pt idx="92">
                  <c:v>44743</c:v>
                </c:pt>
                <c:pt idx="93">
                  <c:v>44744</c:v>
                </c:pt>
                <c:pt idx="94">
                  <c:v>44745</c:v>
                </c:pt>
                <c:pt idx="95">
                  <c:v>44746</c:v>
                </c:pt>
                <c:pt idx="96">
                  <c:v>44747</c:v>
                </c:pt>
                <c:pt idx="97">
                  <c:v>44748</c:v>
                </c:pt>
                <c:pt idx="98">
                  <c:v>44749</c:v>
                </c:pt>
                <c:pt idx="99">
                  <c:v>44750</c:v>
                </c:pt>
                <c:pt idx="100">
                  <c:v>44751</c:v>
                </c:pt>
                <c:pt idx="101">
                  <c:v>44752</c:v>
                </c:pt>
                <c:pt idx="102">
                  <c:v>44753</c:v>
                </c:pt>
                <c:pt idx="103">
                  <c:v>44754</c:v>
                </c:pt>
                <c:pt idx="104">
                  <c:v>44755</c:v>
                </c:pt>
                <c:pt idx="105">
                  <c:v>44756</c:v>
                </c:pt>
                <c:pt idx="106">
                  <c:v>44757</c:v>
                </c:pt>
                <c:pt idx="107">
                  <c:v>44758</c:v>
                </c:pt>
                <c:pt idx="108">
                  <c:v>44759</c:v>
                </c:pt>
                <c:pt idx="109">
                  <c:v>44760</c:v>
                </c:pt>
                <c:pt idx="110">
                  <c:v>44761</c:v>
                </c:pt>
                <c:pt idx="111">
                  <c:v>44762</c:v>
                </c:pt>
                <c:pt idx="112">
                  <c:v>44763</c:v>
                </c:pt>
                <c:pt idx="113">
                  <c:v>44764</c:v>
                </c:pt>
                <c:pt idx="114">
                  <c:v>44765</c:v>
                </c:pt>
                <c:pt idx="115">
                  <c:v>44766</c:v>
                </c:pt>
                <c:pt idx="116">
                  <c:v>44767</c:v>
                </c:pt>
                <c:pt idx="117">
                  <c:v>44768</c:v>
                </c:pt>
                <c:pt idx="118">
                  <c:v>44769</c:v>
                </c:pt>
                <c:pt idx="119">
                  <c:v>44770</c:v>
                </c:pt>
                <c:pt idx="120">
                  <c:v>44771</c:v>
                </c:pt>
                <c:pt idx="121">
                  <c:v>44772</c:v>
                </c:pt>
                <c:pt idx="122">
                  <c:v>44773</c:v>
                </c:pt>
                <c:pt idx="123">
                  <c:v>44774</c:v>
                </c:pt>
                <c:pt idx="124">
                  <c:v>44775</c:v>
                </c:pt>
                <c:pt idx="125">
                  <c:v>44776</c:v>
                </c:pt>
                <c:pt idx="126">
                  <c:v>44777</c:v>
                </c:pt>
                <c:pt idx="127">
                  <c:v>44778</c:v>
                </c:pt>
                <c:pt idx="128">
                  <c:v>44779</c:v>
                </c:pt>
                <c:pt idx="129">
                  <c:v>44780</c:v>
                </c:pt>
                <c:pt idx="130">
                  <c:v>44781</c:v>
                </c:pt>
                <c:pt idx="131">
                  <c:v>44782</c:v>
                </c:pt>
                <c:pt idx="132">
                  <c:v>44783</c:v>
                </c:pt>
                <c:pt idx="133">
                  <c:v>44784</c:v>
                </c:pt>
                <c:pt idx="134">
                  <c:v>44785</c:v>
                </c:pt>
                <c:pt idx="135">
                  <c:v>44786</c:v>
                </c:pt>
                <c:pt idx="136">
                  <c:v>44787</c:v>
                </c:pt>
                <c:pt idx="137">
                  <c:v>44788</c:v>
                </c:pt>
                <c:pt idx="138">
                  <c:v>44789</c:v>
                </c:pt>
                <c:pt idx="139">
                  <c:v>44790</c:v>
                </c:pt>
                <c:pt idx="140">
                  <c:v>44791</c:v>
                </c:pt>
                <c:pt idx="141">
                  <c:v>44792</c:v>
                </c:pt>
                <c:pt idx="142">
                  <c:v>44793</c:v>
                </c:pt>
                <c:pt idx="143">
                  <c:v>44794</c:v>
                </c:pt>
                <c:pt idx="144">
                  <c:v>44795</c:v>
                </c:pt>
                <c:pt idx="145">
                  <c:v>44796</c:v>
                </c:pt>
                <c:pt idx="146">
                  <c:v>44797</c:v>
                </c:pt>
                <c:pt idx="147">
                  <c:v>44798</c:v>
                </c:pt>
                <c:pt idx="148">
                  <c:v>44799</c:v>
                </c:pt>
                <c:pt idx="149">
                  <c:v>44800</c:v>
                </c:pt>
                <c:pt idx="150">
                  <c:v>44801</c:v>
                </c:pt>
                <c:pt idx="151">
                  <c:v>44802</c:v>
                </c:pt>
                <c:pt idx="152">
                  <c:v>44803</c:v>
                </c:pt>
                <c:pt idx="153">
                  <c:v>44804</c:v>
                </c:pt>
                <c:pt idx="154">
                  <c:v>44805</c:v>
                </c:pt>
                <c:pt idx="155">
                  <c:v>44806</c:v>
                </c:pt>
                <c:pt idx="156">
                  <c:v>44807</c:v>
                </c:pt>
                <c:pt idx="157">
                  <c:v>44808</c:v>
                </c:pt>
                <c:pt idx="158">
                  <c:v>44809</c:v>
                </c:pt>
                <c:pt idx="159">
                  <c:v>44810</c:v>
                </c:pt>
                <c:pt idx="160">
                  <c:v>44811</c:v>
                </c:pt>
                <c:pt idx="161">
                  <c:v>44812</c:v>
                </c:pt>
                <c:pt idx="162">
                  <c:v>44813</c:v>
                </c:pt>
                <c:pt idx="163">
                  <c:v>44814</c:v>
                </c:pt>
                <c:pt idx="164">
                  <c:v>44815</c:v>
                </c:pt>
                <c:pt idx="165">
                  <c:v>44816</c:v>
                </c:pt>
                <c:pt idx="166">
                  <c:v>44817</c:v>
                </c:pt>
                <c:pt idx="167">
                  <c:v>44818</c:v>
                </c:pt>
                <c:pt idx="168">
                  <c:v>44819</c:v>
                </c:pt>
                <c:pt idx="169">
                  <c:v>44820</c:v>
                </c:pt>
                <c:pt idx="170">
                  <c:v>44821</c:v>
                </c:pt>
                <c:pt idx="171">
                  <c:v>44822</c:v>
                </c:pt>
                <c:pt idx="172">
                  <c:v>44823</c:v>
                </c:pt>
                <c:pt idx="173">
                  <c:v>44824</c:v>
                </c:pt>
                <c:pt idx="174">
                  <c:v>44825</c:v>
                </c:pt>
                <c:pt idx="175">
                  <c:v>44826</c:v>
                </c:pt>
                <c:pt idx="176">
                  <c:v>44827</c:v>
                </c:pt>
                <c:pt idx="177">
                  <c:v>44828</c:v>
                </c:pt>
                <c:pt idx="178">
                  <c:v>44829</c:v>
                </c:pt>
                <c:pt idx="179">
                  <c:v>44830</c:v>
                </c:pt>
                <c:pt idx="180">
                  <c:v>44831</c:v>
                </c:pt>
                <c:pt idx="181">
                  <c:v>44832</c:v>
                </c:pt>
              </c:numCache>
            </c:numRef>
          </c:cat>
          <c:val>
            <c:numRef>
              <c:f>'Final_Data 2'!$C$2:$C$183</c:f>
              <c:numCache>
                <c:formatCode>General</c:formatCode>
                <c:ptCount val="182"/>
                <c:pt idx="90">
                  <c:v>654</c:v>
                </c:pt>
                <c:pt idx="91">
                  <c:v>665</c:v>
                </c:pt>
                <c:pt idx="92">
                  <c:v>666</c:v>
                </c:pt>
                <c:pt idx="93">
                  <c:v>666</c:v>
                </c:pt>
                <c:pt idx="94">
                  <c:v>667</c:v>
                </c:pt>
                <c:pt idx="95">
                  <c:v>668</c:v>
                </c:pt>
                <c:pt idx="96">
                  <c:v>668</c:v>
                </c:pt>
                <c:pt idx="97">
                  <c:v>669</c:v>
                </c:pt>
                <c:pt idx="98">
                  <c:v>669</c:v>
                </c:pt>
                <c:pt idx="99">
                  <c:v>670</c:v>
                </c:pt>
                <c:pt idx="100">
                  <c:v>670</c:v>
                </c:pt>
                <c:pt idx="101">
                  <c:v>671</c:v>
                </c:pt>
                <c:pt idx="102">
                  <c:v>671</c:v>
                </c:pt>
                <c:pt idx="103">
                  <c:v>672</c:v>
                </c:pt>
                <c:pt idx="104">
                  <c:v>672</c:v>
                </c:pt>
                <c:pt idx="105">
                  <c:v>673</c:v>
                </c:pt>
                <c:pt idx="106">
                  <c:v>673</c:v>
                </c:pt>
                <c:pt idx="107">
                  <c:v>674</c:v>
                </c:pt>
                <c:pt idx="108">
                  <c:v>674</c:v>
                </c:pt>
                <c:pt idx="109">
                  <c:v>675</c:v>
                </c:pt>
                <c:pt idx="110">
                  <c:v>675</c:v>
                </c:pt>
                <c:pt idx="111">
                  <c:v>676</c:v>
                </c:pt>
                <c:pt idx="112">
                  <c:v>676</c:v>
                </c:pt>
                <c:pt idx="113">
                  <c:v>677</c:v>
                </c:pt>
                <c:pt idx="114">
                  <c:v>677</c:v>
                </c:pt>
                <c:pt idx="115">
                  <c:v>678</c:v>
                </c:pt>
                <c:pt idx="116">
                  <c:v>678</c:v>
                </c:pt>
                <c:pt idx="117">
                  <c:v>679</c:v>
                </c:pt>
                <c:pt idx="118">
                  <c:v>679</c:v>
                </c:pt>
                <c:pt idx="119">
                  <c:v>680</c:v>
                </c:pt>
                <c:pt idx="120">
                  <c:v>680</c:v>
                </c:pt>
                <c:pt idx="121">
                  <c:v>681</c:v>
                </c:pt>
                <c:pt idx="122">
                  <c:v>681</c:v>
                </c:pt>
                <c:pt idx="123">
                  <c:v>682</c:v>
                </c:pt>
                <c:pt idx="124">
                  <c:v>682</c:v>
                </c:pt>
                <c:pt idx="125">
                  <c:v>683</c:v>
                </c:pt>
                <c:pt idx="126">
                  <c:v>683</c:v>
                </c:pt>
                <c:pt idx="127">
                  <c:v>684</c:v>
                </c:pt>
                <c:pt idx="128">
                  <c:v>684</c:v>
                </c:pt>
                <c:pt idx="129">
                  <c:v>685</c:v>
                </c:pt>
                <c:pt idx="130">
                  <c:v>685</c:v>
                </c:pt>
                <c:pt idx="131">
                  <c:v>686</c:v>
                </c:pt>
                <c:pt idx="132">
                  <c:v>687</c:v>
                </c:pt>
                <c:pt idx="133">
                  <c:v>687</c:v>
                </c:pt>
                <c:pt idx="134">
                  <c:v>688</c:v>
                </c:pt>
                <c:pt idx="135">
                  <c:v>688</c:v>
                </c:pt>
                <c:pt idx="136">
                  <c:v>689</c:v>
                </c:pt>
                <c:pt idx="137">
                  <c:v>689</c:v>
                </c:pt>
                <c:pt idx="138">
                  <c:v>690</c:v>
                </c:pt>
                <c:pt idx="139">
                  <c:v>690</c:v>
                </c:pt>
                <c:pt idx="140">
                  <c:v>691</c:v>
                </c:pt>
                <c:pt idx="141">
                  <c:v>691</c:v>
                </c:pt>
                <c:pt idx="142">
                  <c:v>692</c:v>
                </c:pt>
                <c:pt idx="143">
                  <c:v>692</c:v>
                </c:pt>
                <c:pt idx="144">
                  <c:v>693</c:v>
                </c:pt>
                <c:pt idx="145">
                  <c:v>693</c:v>
                </c:pt>
                <c:pt idx="146">
                  <c:v>694</c:v>
                </c:pt>
                <c:pt idx="147">
                  <c:v>694</c:v>
                </c:pt>
                <c:pt idx="148">
                  <c:v>695</c:v>
                </c:pt>
                <c:pt idx="149">
                  <c:v>695</c:v>
                </c:pt>
                <c:pt idx="150">
                  <c:v>696</c:v>
                </c:pt>
                <c:pt idx="151">
                  <c:v>696</c:v>
                </c:pt>
                <c:pt idx="152">
                  <c:v>697</c:v>
                </c:pt>
                <c:pt idx="153">
                  <c:v>697</c:v>
                </c:pt>
                <c:pt idx="154">
                  <c:v>698</c:v>
                </c:pt>
                <c:pt idx="155">
                  <c:v>698</c:v>
                </c:pt>
                <c:pt idx="156">
                  <c:v>699</c:v>
                </c:pt>
                <c:pt idx="157">
                  <c:v>699</c:v>
                </c:pt>
                <c:pt idx="158">
                  <c:v>700</c:v>
                </c:pt>
                <c:pt idx="159">
                  <c:v>700</c:v>
                </c:pt>
                <c:pt idx="160">
                  <c:v>701</c:v>
                </c:pt>
                <c:pt idx="161">
                  <c:v>701</c:v>
                </c:pt>
                <c:pt idx="162">
                  <c:v>702</c:v>
                </c:pt>
                <c:pt idx="163">
                  <c:v>702</c:v>
                </c:pt>
                <c:pt idx="164">
                  <c:v>703</c:v>
                </c:pt>
                <c:pt idx="165">
                  <c:v>703</c:v>
                </c:pt>
                <c:pt idx="166">
                  <c:v>704</c:v>
                </c:pt>
                <c:pt idx="167">
                  <c:v>705</c:v>
                </c:pt>
                <c:pt idx="168">
                  <c:v>705</c:v>
                </c:pt>
                <c:pt idx="169">
                  <c:v>706</c:v>
                </c:pt>
                <c:pt idx="170">
                  <c:v>706</c:v>
                </c:pt>
                <c:pt idx="171">
                  <c:v>707</c:v>
                </c:pt>
                <c:pt idx="172">
                  <c:v>707</c:v>
                </c:pt>
                <c:pt idx="173">
                  <c:v>708</c:v>
                </c:pt>
                <c:pt idx="174">
                  <c:v>708</c:v>
                </c:pt>
                <c:pt idx="175">
                  <c:v>709</c:v>
                </c:pt>
                <c:pt idx="176">
                  <c:v>709</c:v>
                </c:pt>
                <c:pt idx="177">
                  <c:v>710</c:v>
                </c:pt>
                <c:pt idx="178">
                  <c:v>710</c:v>
                </c:pt>
                <c:pt idx="179">
                  <c:v>711</c:v>
                </c:pt>
                <c:pt idx="180">
                  <c:v>711</c:v>
                </c:pt>
                <c:pt idx="181">
                  <c:v>712</c:v>
                </c:pt>
              </c:numCache>
            </c:numRef>
          </c:val>
          <c:smooth val="0"/>
          <c:extLst>
            <c:ext xmlns:c16="http://schemas.microsoft.com/office/drawing/2014/chart" uri="{C3380CC4-5D6E-409C-BE32-E72D297353CC}">
              <c16:uniqueId val="{00000001-F477-47C5-9CF4-9E1D4AEBE97A}"/>
            </c:ext>
          </c:extLst>
        </c:ser>
        <c:ser>
          <c:idx val="2"/>
          <c:order val="2"/>
          <c:tx>
            <c:strRef>
              <c:f>'Final_Data 2'!$D$1</c:f>
              <c:strCache>
                <c:ptCount val="1"/>
                <c:pt idx="0">
                  <c:v>Lower Confidence Bound(Amount)</c:v>
                </c:pt>
              </c:strCache>
            </c:strRef>
          </c:tx>
          <c:spPr>
            <a:ln w="22225" cap="rnd">
              <a:solidFill>
                <a:schemeClr val="accent3"/>
              </a:solidFill>
            </a:ln>
            <a:effectLst>
              <a:glow rad="139700">
                <a:schemeClr val="accent3">
                  <a:satMod val="175000"/>
                  <a:alpha val="14000"/>
                </a:schemeClr>
              </a:glow>
            </a:effectLst>
          </c:spPr>
          <c:marker>
            <c:symbol val="none"/>
          </c:marker>
          <c:cat>
            <c:numRef>
              <c:f>'Final_Data 2'!$A$2:$A$183</c:f>
              <c:numCache>
                <c:formatCode>m/d/yyyy</c:formatCode>
                <c:ptCount val="182"/>
                <c:pt idx="0">
                  <c:v>44651</c:v>
                </c:pt>
                <c:pt idx="1">
                  <c:v>44652</c:v>
                </c:pt>
                <c:pt idx="2">
                  <c:v>44653</c:v>
                </c:pt>
                <c:pt idx="3">
                  <c:v>44654</c:v>
                </c:pt>
                <c:pt idx="4">
                  <c:v>44655</c:v>
                </c:pt>
                <c:pt idx="5">
                  <c:v>44656</c:v>
                </c:pt>
                <c:pt idx="6">
                  <c:v>44657</c:v>
                </c:pt>
                <c:pt idx="7">
                  <c:v>44658</c:v>
                </c:pt>
                <c:pt idx="8">
                  <c:v>44659</c:v>
                </c:pt>
                <c:pt idx="9">
                  <c:v>44660</c:v>
                </c:pt>
                <c:pt idx="10">
                  <c:v>44661</c:v>
                </c:pt>
                <c:pt idx="11">
                  <c:v>44662</c:v>
                </c:pt>
                <c:pt idx="12">
                  <c:v>44663</c:v>
                </c:pt>
                <c:pt idx="13">
                  <c:v>44664</c:v>
                </c:pt>
                <c:pt idx="14">
                  <c:v>44665</c:v>
                </c:pt>
                <c:pt idx="15">
                  <c:v>44666</c:v>
                </c:pt>
                <c:pt idx="16">
                  <c:v>44667</c:v>
                </c:pt>
                <c:pt idx="17">
                  <c:v>44668</c:v>
                </c:pt>
                <c:pt idx="18">
                  <c:v>44669</c:v>
                </c:pt>
                <c:pt idx="19">
                  <c:v>44670</c:v>
                </c:pt>
                <c:pt idx="20">
                  <c:v>44671</c:v>
                </c:pt>
                <c:pt idx="21">
                  <c:v>44672</c:v>
                </c:pt>
                <c:pt idx="22">
                  <c:v>44673</c:v>
                </c:pt>
                <c:pt idx="23">
                  <c:v>44674</c:v>
                </c:pt>
                <c:pt idx="24">
                  <c:v>44675</c:v>
                </c:pt>
                <c:pt idx="25">
                  <c:v>44676</c:v>
                </c:pt>
                <c:pt idx="26">
                  <c:v>44677</c:v>
                </c:pt>
                <c:pt idx="27">
                  <c:v>44678</c:v>
                </c:pt>
                <c:pt idx="28">
                  <c:v>44679</c:v>
                </c:pt>
                <c:pt idx="29">
                  <c:v>44680</c:v>
                </c:pt>
                <c:pt idx="30">
                  <c:v>44681</c:v>
                </c:pt>
                <c:pt idx="31">
                  <c:v>44682</c:v>
                </c:pt>
                <c:pt idx="32">
                  <c:v>44683</c:v>
                </c:pt>
                <c:pt idx="33">
                  <c:v>44684</c:v>
                </c:pt>
                <c:pt idx="34">
                  <c:v>44685</c:v>
                </c:pt>
                <c:pt idx="35">
                  <c:v>44686</c:v>
                </c:pt>
                <c:pt idx="36">
                  <c:v>44687</c:v>
                </c:pt>
                <c:pt idx="37">
                  <c:v>44688</c:v>
                </c:pt>
                <c:pt idx="38">
                  <c:v>44689</c:v>
                </c:pt>
                <c:pt idx="39">
                  <c:v>44690</c:v>
                </c:pt>
                <c:pt idx="40">
                  <c:v>44691</c:v>
                </c:pt>
                <c:pt idx="41">
                  <c:v>44692</c:v>
                </c:pt>
                <c:pt idx="42">
                  <c:v>44693</c:v>
                </c:pt>
                <c:pt idx="43">
                  <c:v>44694</c:v>
                </c:pt>
                <c:pt idx="44">
                  <c:v>44695</c:v>
                </c:pt>
                <c:pt idx="45">
                  <c:v>44696</c:v>
                </c:pt>
                <c:pt idx="46">
                  <c:v>44697</c:v>
                </c:pt>
                <c:pt idx="47">
                  <c:v>44698</c:v>
                </c:pt>
                <c:pt idx="48">
                  <c:v>44699</c:v>
                </c:pt>
                <c:pt idx="49">
                  <c:v>44700</c:v>
                </c:pt>
                <c:pt idx="50">
                  <c:v>44701</c:v>
                </c:pt>
                <c:pt idx="51">
                  <c:v>44702</c:v>
                </c:pt>
                <c:pt idx="52">
                  <c:v>44703</c:v>
                </c:pt>
                <c:pt idx="53">
                  <c:v>44704</c:v>
                </c:pt>
                <c:pt idx="54">
                  <c:v>44705</c:v>
                </c:pt>
                <c:pt idx="55">
                  <c:v>44706</c:v>
                </c:pt>
                <c:pt idx="56">
                  <c:v>44707</c:v>
                </c:pt>
                <c:pt idx="57">
                  <c:v>44708</c:v>
                </c:pt>
                <c:pt idx="58">
                  <c:v>44709</c:v>
                </c:pt>
                <c:pt idx="59">
                  <c:v>44710</c:v>
                </c:pt>
                <c:pt idx="60">
                  <c:v>44711</c:v>
                </c:pt>
                <c:pt idx="61">
                  <c:v>44712</c:v>
                </c:pt>
                <c:pt idx="62">
                  <c:v>44713</c:v>
                </c:pt>
                <c:pt idx="63">
                  <c:v>44714</c:v>
                </c:pt>
                <c:pt idx="64">
                  <c:v>44715</c:v>
                </c:pt>
                <c:pt idx="65">
                  <c:v>44716</c:v>
                </c:pt>
                <c:pt idx="66">
                  <c:v>44717</c:v>
                </c:pt>
                <c:pt idx="67">
                  <c:v>44718</c:v>
                </c:pt>
                <c:pt idx="68">
                  <c:v>44719</c:v>
                </c:pt>
                <c:pt idx="69">
                  <c:v>44720</c:v>
                </c:pt>
                <c:pt idx="70">
                  <c:v>44721</c:v>
                </c:pt>
                <c:pt idx="71">
                  <c:v>44722</c:v>
                </c:pt>
                <c:pt idx="72">
                  <c:v>44723</c:v>
                </c:pt>
                <c:pt idx="73">
                  <c:v>44724</c:v>
                </c:pt>
                <c:pt idx="74">
                  <c:v>44725</c:v>
                </c:pt>
                <c:pt idx="75">
                  <c:v>44726</c:v>
                </c:pt>
                <c:pt idx="76">
                  <c:v>44727</c:v>
                </c:pt>
                <c:pt idx="77">
                  <c:v>44728</c:v>
                </c:pt>
                <c:pt idx="78">
                  <c:v>44729</c:v>
                </c:pt>
                <c:pt idx="79">
                  <c:v>44730</c:v>
                </c:pt>
                <c:pt idx="80">
                  <c:v>44731</c:v>
                </c:pt>
                <c:pt idx="81">
                  <c:v>44732</c:v>
                </c:pt>
                <c:pt idx="82">
                  <c:v>44733</c:v>
                </c:pt>
                <c:pt idx="83">
                  <c:v>44734</c:v>
                </c:pt>
                <c:pt idx="84">
                  <c:v>44735</c:v>
                </c:pt>
                <c:pt idx="85">
                  <c:v>44736</c:v>
                </c:pt>
                <c:pt idx="86">
                  <c:v>44737</c:v>
                </c:pt>
                <c:pt idx="87">
                  <c:v>44738</c:v>
                </c:pt>
                <c:pt idx="88">
                  <c:v>44739</c:v>
                </c:pt>
                <c:pt idx="89">
                  <c:v>44740</c:v>
                </c:pt>
                <c:pt idx="90">
                  <c:v>44741</c:v>
                </c:pt>
                <c:pt idx="91">
                  <c:v>44742</c:v>
                </c:pt>
                <c:pt idx="92">
                  <c:v>44743</c:v>
                </c:pt>
                <c:pt idx="93">
                  <c:v>44744</c:v>
                </c:pt>
                <c:pt idx="94">
                  <c:v>44745</c:v>
                </c:pt>
                <c:pt idx="95">
                  <c:v>44746</c:v>
                </c:pt>
                <c:pt idx="96">
                  <c:v>44747</c:v>
                </c:pt>
                <c:pt idx="97">
                  <c:v>44748</c:v>
                </c:pt>
                <c:pt idx="98">
                  <c:v>44749</c:v>
                </c:pt>
                <c:pt idx="99">
                  <c:v>44750</c:v>
                </c:pt>
                <c:pt idx="100">
                  <c:v>44751</c:v>
                </c:pt>
                <c:pt idx="101">
                  <c:v>44752</c:v>
                </c:pt>
                <c:pt idx="102">
                  <c:v>44753</c:v>
                </c:pt>
                <c:pt idx="103">
                  <c:v>44754</c:v>
                </c:pt>
                <c:pt idx="104">
                  <c:v>44755</c:v>
                </c:pt>
                <c:pt idx="105">
                  <c:v>44756</c:v>
                </c:pt>
                <c:pt idx="106">
                  <c:v>44757</c:v>
                </c:pt>
                <c:pt idx="107">
                  <c:v>44758</c:v>
                </c:pt>
                <c:pt idx="108">
                  <c:v>44759</c:v>
                </c:pt>
                <c:pt idx="109">
                  <c:v>44760</c:v>
                </c:pt>
                <c:pt idx="110">
                  <c:v>44761</c:v>
                </c:pt>
                <c:pt idx="111">
                  <c:v>44762</c:v>
                </c:pt>
                <c:pt idx="112">
                  <c:v>44763</c:v>
                </c:pt>
                <c:pt idx="113">
                  <c:v>44764</c:v>
                </c:pt>
                <c:pt idx="114">
                  <c:v>44765</c:v>
                </c:pt>
                <c:pt idx="115">
                  <c:v>44766</c:v>
                </c:pt>
                <c:pt idx="116">
                  <c:v>44767</c:v>
                </c:pt>
                <c:pt idx="117">
                  <c:v>44768</c:v>
                </c:pt>
                <c:pt idx="118">
                  <c:v>44769</c:v>
                </c:pt>
                <c:pt idx="119">
                  <c:v>44770</c:v>
                </c:pt>
                <c:pt idx="120">
                  <c:v>44771</c:v>
                </c:pt>
                <c:pt idx="121">
                  <c:v>44772</c:v>
                </c:pt>
                <c:pt idx="122">
                  <c:v>44773</c:v>
                </c:pt>
                <c:pt idx="123">
                  <c:v>44774</c:v>
                </c:pt>
                <c:pt idx="124">
                  <c:v>44775</c:v>
                </c:pt>
                <c:pt idx="125">
                  <c:v>44776</c:v>
                </c:pt>
                <c:pt idx="126">
                  <c:v>44777</c:v>
                </c:pt>
                <c:pt idx="127">
                  <c:v>44778</c:v>
                </c:pt>
                <c:pt idx="128">
                  <c:v>44779</c:v>
                </c:pt>
                <c:pt idx="129">
                  <c:v>44780</c:v>
                </c:pt>
                <c:pt idx="130">
                  <c:v>44781</c:v>
                </c:pt>
                <c:pt idx="131">
                  <c:v>44782</c:v>
                </c:pt>
                <c:pt idx="132">
                  <c:v>44783</c:v>
                </c:pt>
                <c:pt idx="133">
                  <c:v>44784</c:v>
                </c:pt>
                <c:pt idx="134">
                  <c:v>44785</c:v>
                </c:pt>
                <c:pt idx="135">
                  <c:v>44786</c:v>
                </c:pt>
                <c:pt idx="136">
                  <c:v>44787</c:v>
                </c:pt>
                <c:pt idx="137">
                  <c:v>44788</c:v>
                </c:pt>
                <c:pt idx="138">
                  <c:v>44789</c:v>
                </c:pt>
                <c:pt idx="139">
                  <c:v>44790</c:v>
                </c:pt>
                <c:pt idx="140">
                  <c:v>44791</c:v>
                </c:pt>
                <c:pt idx="141">
                  <c:v>44792</c:v>
                </c:pt>
                <c:pt idx="142">
                  <c:v>44793</c:v>
                </c:pt>
                <c:pt idx="143">
                  <c:v>44794</c:v>
                </c:pt>
                <c:pt idx="144">
                  <c:v>44795</c:v>
                </c:pt>
                <c:pt idx="145">
                  <c:v>44796</c:v>
                </c:pt>
                <c:pt idx="146">
                  <c:v>44797</c:v>
                </c:pt>
                <c:pt idx="147">
                  <c:v>44798</c:v>
                </c:pt>
                <c:pt idx="148">
                  <c:v>44799</c:v>
                </c:pt>
                <c:pt idx="149">
                  <c:v>44800</c:v>
                </c:pt>
                <c:pt idx="150">
                  <c:v>44801</c:v>
                </c:pt>
                <c:pt idx="151">
                  <c:v>44802</c:v>
                </c:pt>
                <c:pt idx="152">
                  <c:v>44803</c:v>
                </c:pt>
                <c:pt idx="153">
                  <c:v>44804</c:v>
                </c:pt>
                <c:pt idx="154">
                  <c:v>44805</c:v>
                </c:pt>
                <c:pt idx="155">
                  <c:v>44806</c:v>
                </c:pt>
                <c:pt idx="156">
                  <c:v>44807</c:v>
                </c:pt>
                <c:pt idx="157">
                  <c:v>44808</c:v>
                </c:pt>
                <c:pt idx="158">
                  <c:v>44809</c:v>
                </c:pt>
                <c:pt idx="159">
                  <c:v>44810</c:v>
                </c:pt>
                <c:pt idx="160">
                  <c:v>44811</c:v>
                </c:pt>
                <c:pt idx="161">
                  <c:v>44812</c:v>
                </c:pt>
                <c:pt idx="162">
                  <c:v>44813</c:v>
                </c:pt>
                <c:pt idx="163">
                  <c:v>44814</c:v>
                </c:pt>
                <c:pt idx="164">
                  <c:v>44815</c:v>
                </c:pt>
                <c:pt idx="165">
                  <c:v>44816</c:v>
                </c:pt>
                <c:pt idx="166">
                  <c:v>44817</c:v>
                </c:pt>
                <c:pt idx="167">
                  <c:v>44818</c:v>
                </c:pt>
                <c:pt idx="168">
                  <c:v>44819</c:v>
                </c:pt>
                <c:pt idx="169">
                  <c:v>44820</c:v>
                </c:pt>
                <c:pt idx="170">
                  <c:v>44821</c:v>
                </c:pt>
                <c:pt idx="171">
                  <c:v>44822</c:v>
                </c:pt>
                <c:pt idx="172">
                  <c:v>44823</c:v>
                </c:pt>
                <c:pt idx="173">
                  <c:v>44824</c:v>
                </c:pt>
                <c:pt idx="174">
                  <c:v>44825</c:v>
                </c:pt>
                <c:pt idx="175">
                  <c:v>44826</c:v>
                </c:pt>
                <c:pt idx="176">
                  <c:v>44827</c:v>
                </c:pt>
                <c:pt idx="177">
                  <c:v>44828</c:v>
                </c:pt>
                <c:pt idx="178">
                  <c:v>44829</c:v>
                </c:pt>
                <c:pt idx="179">
                  <c:v>44830</c:v>
                </c:pt>
                <c:pt idx="180">
                  <c:v>44831</c:v>
                </c:pt>
                <c:pt idx="181">
                  <c:v>44832</c:v>
                </c:pt>
              </c:numCache>
            </c:numRef>
          </c:cat>
          <c:val>
            <c:numRef>
              <c:f>'Final_Data 2'!$D$2:$D$183</c:f>
              <c:numCache>
                <c:formatCode>General</c:formatCode>
                <c:ptCount val="182"/>
                <c:pt idx="90">
                  <c:v>654</c:v>
                </c:pt>
                <c:pt idx="91">
                  <c:v>640</c:v>
                </c:pt>
                <c:pt idx="92">
                  <c:v>638</c:v>
                </c:pt>
                <c:pt idx="93">
                  <c:v>636</c:v>
                </c:pt>
                <c:pt idx="94">
                  <c:v>634</c:v>
                </c:pt>
                <c:pt idx="95">
                  <c:v>632</c:v>
                </c:pt>
                <c:pt idx="96">
                  <c:v>630</c:v>
                </c:pt>
                <c:pt idx="97">
                  <c:v>629</c:v>
                </c:pt>
                <c:pt idx="98">
                  <c:v>627</c:v>
                </c:pt>
                <c:pt idx="99">
                  <c:v>626</c:v>
                </c:pt>
                <c:pt idx="100">
                  <c:v>624</c:v>
                </c:pt>
                <c:pt idx="101">
                  <c:v>623</c:v>
                </c:pt>
                <c:pt idx="102">
                  <c:v>622</c:v>
                </c:pt>
                <c:pt idx="103">
                  <c:v>621</c:v>
                </c:pt>
                <c:pt idx="104">
                  <c:v>620</c:v>
                </c:pt>
                <c:pt idx="105">
                  <c:v>619</c:v>
                </c:pt>
                <c:pt idx="106">
                  <c:v>618</c:v>
                </c:pt>
                <c:pt idx="107">
                  <c:v>617</c:v>
                </c:pt>
                <c:pt idx="108">
                  <c:v>616</c:v>
                </c:pt>
                <c:pt idx="109">
                  <c:v>615</c:v>
                </c:pt>
                <c:pt idx="110">
                  <c:v>614</c:v>
                </c:pt>
                <c:pt idx="111">
                  <c:v>613</c:v>
                </c:pt>
                <c:pt idx="112">
                  <c:v>612</c:v>
                </c:pt>
                <c:pt idx="113">
                  <c:v>611</c:v>
                </c:pt>
                <c:pt idx="114">
                  <c:v>611</c:v>
                </c:pt>
                <c:pt idx="115">
                  <c:v>610</c:v>
                </c:pt>
                <c:pt idx="116">
                  <c:v>609</c:v>
                </c:pt>
                <c:pt idx="117">
                  <c:v>608</c:v>
                </c:pt>
                <c:pt idx="118">
                  <c:v>608</c:v>
                </c:pt>
                <c:pt idx="119">
                  <c:v>607</c:v>
                </c:pt>
                <c:pt idx="120">
                  <c:v>606</c:v>
                </c:pt>
                <c:pt idx="121">
                  <c:v>605</c:v>
                </c:pt>
                <c:pt idx="122">
                  <c:v>605</c:v>
                </c:pt>
                <c:pt idx="123">
                  <c:v>604</c:v>
                </c:pt>
                <c:pt idx="124">
                  <c:v>604</c:v>
                </c:pt>
                <c:pt idx="125">
                  <c:v>603</c:v>
                </c:pt>
                <c:pt idx="126">
                  <c:v>602</c:v>
                </c:pt>
                <c:pt idx="127">
                  <c:v>602</c:v>
                </c:pt>
                <c:pt idx="128">
                  <c:v>601</c:v>
                </c:pt>
                <c:pt idx="129">
                  <c:v>601</c:v>
                </c:pt>
                <c:pt idx="130">
                  <c:v>600</c:v>
                </c:pt>
                <c:pt idx="131">
                  <c:v>599</c:v>
                </c:pt>
                <c:pt idx="132">
                  <c:v>599</c:v>
                </c:pt>
                <c:pt idx="133">
                  <c:v>598</c:v>
                </c:pt>
                <c:pt idx="134">
                  <c:v>598</c:v>
                </c:pt>
                <c:pt idx="135">
                  <c:v>597</c:v>
                </c:pt>
                <c:pt idx="136">
                  <c:v>597</c:v>
                </c:pt>
                <c:pt idx="137">
                  <c:v>596</c:v>
                </c:pt>
                <c:pt idx="138">
                  <c:v>596</c:v>
                </c:pt>
                <c:pt idx="139">
                  <c:v>595</c:v>
                </c:pt>
                <c:pt idx="140">
                  <c:v>595</c:v>
                </c:pt>
                <c:pt idx="141">
                  <c:v>594</c:v>
                </c:pt>
                <c:pt idx="142">
                  <c:v>594</c:v>
                </c:pt>
                <c:pt idx="143">
                  <c:v>593</c:v>
                </c:pt>
                <c:pt idx="144">
                  <c:v>593</c:v>
                </c:pt>
                <c:pt idx="145">
                  <c:v>592</c:v>
                </c:pt>
                <c:pt idx="146">
                  <c:v>592</c:v>
                </c:pt>
                <c:pt idx="147">
                  <c:v>592</c:v>
                </c:pt>
                <c:pt idx="148">
                  <c:v>591</c:v>
                </c:pt>
                <c:pt idx="149">
                  <c:v>591</c:v>
                </c:pt>
                <c:pt idx="150">
                  <c:v>590</c:v>
                </c:pt>
                <c:pt idx="151">
                  <c:v>590</c:v>
                </c:pt>
                <c:pt idx="152">
                  <c:v>589</c:v>
                </c:pt>
                <c:pt idx="153">
                  <c:v>589</c:v>
                </c:pt>
                <c:pt idx="154">
                  <c:v>589</c:v>
                </c:pt>
                <c:pt idx="155">
                  <c:v>588</c:v>
                </c:pt>
                <c:pt idx="156">
                  <c:v>588</c:v>
                </c:pt>
                <c:pt idx="157">
                  <c:v>587</c:v>
                </c:pt>
                <c:pt idx="158">
                  <c:v>587</c:v>
                </c:pt>
                <c:pt idx="159">
                  <c:v>587</c:v>
                </c:pt>
                <c:pt idx="160">
                  <c:v>586</c:v>
                </c:pt>
                <c:pt idx="161">
                  <c:v>586</c:v>
                </c:pt>
                <c:pt idx="162">
                  <c:v>585</c:v>
                </c:pt>
                <c:pt idx="163">
                  <c:v>585</c:v>
                </c:pt>
                <c:pt idx="164">
                  <c:v>585</c:v>
                </c:pt>
                <c:pt idx="165">
                  <c:v>584</c:v>
                </c:pt>
                <c:pt idx="166">
                  <c:v>584</c:v>
                </c:pt>
                <c:pt idx="167">
                  <c:v>584</c:v>
                </c:pt>
                <c:pt idx="168">
                  <c:v>583</c:v>
                </c:pt>
                <c:pt idx="169">
                  <c:v>583</c:v>
                </c:pt>
                <c:pt idx="170">
                  <c:v>583</c:v>
                </c:pt>
                <c:pt idx="171">
                  <c:v>582</c:v>
                </c:pt>
                <c:pt idx="172">
                  <c:v>582</c:v>
                </c:pt>
                <c:pt idx="173">
                  <c:v>582</c:v>
                </c:pt>
                <c:pt idx="174">
                  <c:v>581</c:v>
                </c:pt>
                <c:pt idx="175">
                  <c:v>581</c:v>
                </c:pt>
                <c:pt idx="176">
                  <c:v>581</c:v>
                </c:pt>
                <c:pt idx="177">
                  <c:v>580</c:v>
                </c:pt>
                <c:pt idx="178">
                  <c:v>580</c:v>
                </c:pt>
                <c:pt idx="179">
                  <c:v>580</c:v>
                </c:pt>
                <c:pt idx="180">
                  <c:v>579</c:v>
                </c:pt>
                <c:pt idx="181">
                  <c:v>579</c:v>
                </c:pt>
              </c:numCache>
            </c:numRef>
          </c:val>
          <c:smooth val="0"/>
          <c:extLst>
            <c:ext xmlns:c16="http://schemas.microsoft.com/office/drawing/2014/chart" uri="{C3380CC4-5D6E-409C-BE32-E72D297353CC}">
              <c16:uniqueId val="{00000002-F477-47C5-9CF4-9E1D4AEBE97A}"/>
            </c:ext>
          </c:extLst>
        </c:ser>
        <c:ser>
          <c:idx val="3"/>
          <c:order val="3"/>
          <c:tx>
            <c:strRef>
              <c:f>'Final_Data 2'!$E$1</c:f>
              <c:strCache>
                <c:ptCount val="1"/>
                <c:pt idx="0">
                  <c:v>Upper Confidence Bound(Amount)</c:v>
                </c:pt>
              </c:strCache>
            </c:strRef>
          </c:tx>
          <c:spPr>
            <a:ln w="22225" cap="rnd">
              <a:solidFill>
                <a:schemeClr val="accent4"/>
              </a:solidFill>
            </a:ln>
            <a:effectLst>
              <a:glow rad="139700">
                <a:schemeClr val="accent4">
                  <a:satMod val="175000"/>
                  <a:alpha val="14000"/>
                </a:schemeClr>
              </a:glow>
            </a:effectLst>
          </c:spPr>
          <c:marker>
            <c:symbol val="none"/>
          </c:marker>
          <c:cat>
            <c:numRef>
              <c:f>'Final_Data 2'!$A$2:$A$183</c:f>
              <c:numCache>
                <c:formatCode>m/d/yyyy</c:formatCode>
                <c:ptCount val="182"/>
                <c:pt idx="0">
                  <c:v>44651</c:v>
                </c:pt>
                <c:pt idx="1">
                  <c:v>44652</c:v>
                </c:pt>
                <c:pt idx="2">
                  <c:v>44653</c:v>
                </c:pt>
                <c:pt idx="3">
                  <c:v>44654</c:v>
                </c:pt>
                <c:pt idx="4">
                  <c:v>44655</c:v>
                </c:pt>
                <c:pt idx="5">
                  <c:v>44656</c:v>
                </c:pt>
                <c:pt idx="6">
                  <c:v>44657</c:v>
                </c:pt>
                <c:pt idx="7">
                  <c:v>44658</c:v>
                </c:pt>
                <c:pt idx="8">
                  <c:v>44659</c:v>
                </c:pt>
                <c:pt idx="9">
                  <c:v>44660</c:v>
                </c:pt>
                <c:pt idx="10">
                  <c:v>44661</c:v>
                </c:pt>
                <c:pt idx="11">
                  <c:v>44662</c:v>
                </c:pt>
                <c:pt idx="12">
                  <c:v>44663</c:v>
                </c:pt>
                <c:pt idx="13">
                  <c:v>44664</c:v>
                </c:pt>
                <c:pt idx="14">
                  <c:v>44665</c:v>
                </c:pt>
                <c:pt idx="15">
                  <c:v>44666</c:v>
                </c:pt>
                <c:pt idx="16">
                  <c:v>44667</c:v>
                </c:pt>
                <c:pt idx="17">
                  <c:v>44668</c:v>
                </c:pt>
                <c:pt idx="18">
                  <c:v>44669</c:v>
                </c:pt>
                <c:pt idx="19">
                  <c:v>44670</c:v>
                </c:pt>
                <c:pt idx="20">
                  <c:v>44671</c:v>
                </c:pt>
                <c:pt idx="21">
                  <c:v>44672</c:v>
                </c:pt>
                <c:pt idx="22">
                  <c:v>44673</c:v>
                </c:pt>
                <c:pt idx="23">
                  <c:v>44674</c:v>
                </c:pt>
                <c:pt idx="24">
                  <c:v>44675</c:v>
                </c:pt>
                <c:pt idx="25">
                  <c:v>44676</c:v>
                </c:pt>
                <c:pt idx="26">
                  <c:v>44677</c:v>
                </c:pt>
                <c:pt idx="27">
                  <c:v>44678</c:v>
                </c:pt>
                <c:pt idx="28">
                  <c:v>44679</c:v>
                </c:pt>
                <c:pt idx="29">
                  <c:v>44680</c:v>
                </c:pt>
                <c:pt idx="30">
                  <c:v>44681</c:v>
                </c:pt>
                <c:pt idx="31">
                  <c:v>44682</c:v>
                </c:pt>
                <c:pt idx="32">
                  <c:v>44683</c:v>
                </c:pt>
                <c:pt idx="33">
                  <c:v>44684</c:v>
                </c:pt>
                <c:pt idx="34">
                  <c:v>44685</c:v>
                </c:pt>
                <c:pt idx="35">
                  <c:v>44686</c:v>
                </c:pt>
                <c:pt idx="36">
                  <c:v>44687</c:v>
                </c:pt>
                <c:pt idx="37">
                  <c:v>44688</c:v>
                </c:pt>
                <c:pt idx="38">
                  <c:v>44689</c:v>
                </c:pt>
                <c:pt idx="39">
                  <c:v>44690</c:v>
                </c:pt>
                <c:pt idx="40">
                  <c:v>44691</c:v>
                </c:pt>
                <c:pt idx="41">
                  <c:v>44692</c:v>
                </c:pt>
                <c:pt idx="42">
                  <c:v>44693</c:v>
                </c:pt>
                <c:pt idx="43">
                  <c:v>44694</c:v>
                </c:pt>
                <c:pt idx="44">
                  <c:v>44695</c:v>
                </c:pt>
                <c:pt idx="45">
                  <c:v>44696</c:v>
                </c:pt>
                <c:pt idx="46">
                  <c:v>44697</c:v>
                </c:pt>
                <c:pt idx="47">
                  <c:v>44698</c:v>
                </c:pt>
                <c:pt idx="48">
                  <c:v>44699</c:v>
                </c:pt>
                <c:pt idx="49">
                  <c:v>44700</c:v>
                </c:pt>
                <c:pt idx="50">
                  <c:v>44701</c:v>
                </c:pt>
                <c:pt idx="51">
                  <c:v>44702</c:v>
                </c:pt>
                <c:pt idx="52">
                  <c:v>44703</c:v>
                </c:pt>
                <c:pt idx="53">
                  <c:v>44704</c:v>
                </c:pt>
                <c:pt idx="54">
                  <c:v>44705</c:v>
                </c:pt>
                <c:pt idx="55">
                  <c:v>44706</c:v>
                </c:pt>
                <c:pt idx="56">
                  <c:v>44707</c:v>
                </c:pt>
                <c:pt idx="57">
                  <c:v>44708</c:v>
                </c:pt>
                <c:pt idx="58">
                  <c:v>44709</c:v>
                </c:pt>
                <c:pt idx="59">
                  <c:v>44710</c:v>
                </c:pt>
                <c:pt idx="60">
                  <c:v>44711</c:v>
                </c:pt>
                <c:pt idx="61">
                  <c:v>44712</c:v>
                </c:pt>
                <c:pt idx="62">
                  <c:v>44713</c:v>
                </c:pt>
                <c:pt idx="63">
                  <c:v>44714</c:v>
                </c:pt>
                <c:pt idx="64">
                  <c:v>44715</c:v>
                </c:pt>
                <c:pt idx="65">
                  <c:v>44716</c:v>
                </c:pt>
                <c:pt idx="66">
                  <c:v>44717</c:v>
                </c:pt>
                <c:pt idx="67">
                  <c:v>44718</c:v>
                </c:pt>
                <c:pt idx="68">
                  <c:v>44719</c:v>
                </c:pt>
                <c:pt idx="69">
                  <c:v>44720</c:v>
                </c:pt>
                <c:pt idx="70">
                  <c:v>44721</c:v>
                </c:pt>
                <c:pt idx="71">
                  <c:v>44722</c:v>
                </c:pt>
                <c:pt idx="72">
                  <c:v>44723</c:v>
                </c:pt>
                <c:pt idx="73">
                  <c:v>44724</c:v>
                </c:pt>
                <c:pt idx="74">
                  <c:v>44725</c:v>
                </c:pt>
                <c:pt idx="75">
                  <c:v>44726</c:v>
                </c:pt>
                <c:pt idx="76">
                  <c:v>44727</c:v>
                </c:pt>
                <c:pt idx="77">
                  <c:v>44728</c:v>
                </c:pt>
                <c:pt idx="78">
                  <c:v>44729</c:v>
                </c:pt>
                <c:pt idx="79">
                  <c:v>44730</c:v>
                </c:pt>
                <c:pt idx="80">
                  <c:v>44731</c:v>
                </c:pt>
                <c:pt idx="81">
                  <c:v>44732</c:v>
                </c:pt>
                <c:pt idx="82">
                  <c:v>44733</c:v>
                </c:pt>
                <c:pt idx="83">
                  <c:v>44734</c:v>
                </c:pt>
                <c:pt idx="84">
                  <c:v>44735</c:v>
                </c:pt>
                <c:pt idx="85">
                  <c:v>44736</c:v>
                </c:pt>
                <c:pt idx="86">
                  <c:v>44737</c:v>
                </c:pt>
                <c:pt idx="87">
                  <c:v>44738</c:v>
                </c:pt>
                <c:pt idx="88">
                  <c:v>44739</c:v>
                </c:pt>
                <c:pt idx="89">
                  <c:v>44740</c:v>
                </c:pt>
                <c:pt idx="90">
                  <c:v>44741</c:v>
                </c:pt>
                <c:pt idx="91">
                  <c:v>44742</c:v>
                </c:pt>
                <c:pt idx="92">
                  <c:v>44743</c:v>
                </c:pt>
                <c:pt idx="93">
                  <c:v>44744</c:v>
                </c:pt>
                <c:pt idx="94">
                  <c:v>44745</c:v>
                </c:pt>
                <c:pt idx="95">
                  <c:v>44746</c:v>
                </c:pt>
                <c:pt idx="96">
                  <c:v>44747</c:v>
                </c:pt>
                <c:pt idx="97">
                  <c:v>44748</c:v>
                </c:pt>
                <c:pt idx="98">
                  <c:v>44749</c:v>
                </c:pt>
                <c:pt idx="99">
                  <c:v>44750</c:v>
                </c:pt>
                <c:pt idx="100">
                  <c:v>44751</c:v>
                </c:pt>
                <c:pt idx="101">
                  <c:v>44752</c:v>
                </c:pt>
                <c:pt idx="102">
                  <c:v>44753</c:v>
                </c:pt>
                <c:pt idx="103">
                  <c:v>44754</c:v>
                </c:pt>
                <c:pt idx="104">
                  <c:v>44755</c:v>
                </c:pt>
                <c:pt idx="105">
                  <c:v>44756</c:v>
                </c:pt>
                <c:pt idx="106">
                  <c:v>44757</c:v>
                </c:pt>
                <c:pt idx="107">
                  <c:v>44758</c:v>
                </c:pt>
                <c:pt idx="108">
                  <c:v>44759</c:v>
                </c:pt>
                <c:pt idx="109">
                  <c:v>44760</c:v>
                </c:pt>
                <c:pt idx="110">
                  <c:v>44761</c:v>
                </c:pt>
                <c:pt idx="111">
                  <c:v>44762</c:v>
                </c:pt>
                <c:pt idx="112">
                  <c:v>44763</c:v>
                </c:pt>
                <c:pt idx="113">
                  <c:v>44764</c:v>
                </c:pt>
                <c:pt idx="114">
                  <c:v>44765</c:v>
                </c:pt>
                <c:pt idx="115">
                  <c:v>44766</c:v>
                </c:pt>
                <c:pt idx="116">
                  <c:v>44767</c:v>
                </c:pt>
                <c:pt idx="117">
                  <c:v>44768</c:v>
                </c:pt>
                <c:pt idx="118">
                  <c:v>44769</c:v>
                </c:pt>
                <c:pt idx="119">
                  <c:v>44770</c:v>
                </c:pt>
                <c:pt idx="120">
                  <c:v>44771</c:v>
                </c:pt>
                <c:pt idx="121">
                  <c:v>44772</c:v>
                </c:pt>
                <c:pt idx="122">
                  <c:v>44773</c:v>
                </c:pt>
                <c:pt idx="123">
                  <c:v>44774</c:v>
                </c:pt>
                <c:pt idx="124">
                  <c:v>44775</c:v>
                </c:pt>
                <c:pt idx="125">
                  <c:v>44776</c:v>
                </c:pt>
                <c:pt idx="126">
                  <c:v>44777</c:v>
                </c:pt>
                <c:pt idx="127">
                  <c:v>44778</c:v>
                </c:pt>
                <c:pt idx="128">
                  <c:v>44779</c:v>
                </c:pt>
                <c:pt idx="129">
                  <c:v>44780</c:v>
                </c:pt>
                <c:pt idx="130">
                  <c:v>44781</c:v>
                </c:pt>
                <c:pt idx="131">
                  <c:v>44782</c:v>
                </c:pt>
                <c:pt idx="132">
                  <c:v>44783</c:v>
                </c:pt>
                <c:pt idx="133">
                  <c:v>44784</c:v>
                </c:pt>
                <c:pt idx="134">
                  <c:v>44785</c:v>
                </c:pt>
                <c:pt idx="135">
                  <c:v>44786</c:v>
                </c:pt>
                <c:pt idx="136">
                  <c:v>44787</c:v>
                </c:pt>
                <c:pt idx="137">
                  <c:v>44788</c:v>
                </c:pt>
                <c:pt idx="138">
                  <c:v>44789</c:v>
                </c:pt>
                <c:pt idx="139">
                  <c:v>44790</c:v>
                </c:pt>
                <c:pt idx="140">
                  <c:v>44791</c:v>
                </c:pt>
                <c:pt idx="141">
                  <c:v>44792</c:v>
                </c:pt>
                <c:pt idx="142">
                  <c:v>44793</c:v>
                </c:pt>
                <c:pt idx="143">
                  <c:v>44794</c:v>
                </c:pt>
                <c:pt idx="144">
                  <c:v>44795</c:v>
                </c:pt>
                <c:pt idx="145">
                  <c:v>44796</c:v>
                </c:pt>
                <c:pt idx="146">
                  <c:v>44797</c:v>
                </c:pt>
                <c:pt idx="147">
                  <c:v>44798</c:v>
                </c:pt>
                <c:pt idx="148">
                  <c:v>44799</c:v>
                </c:pt>
                <c:pt idx="149">
                  <c:v>44800</c:v>
                </c:pt>
                <c:pt idx="150">
                  <c:v>44801</c:v>
                </c:pt>
                <c:pt idx="151">
                  <c:v>44802</c:v>
                </c:pt>
                <c:pt idx="152">
                  <c:v>44803</c:v>
                </c:pt>
                <c:pt idx="153">
                  <c:v>44804</c:v>
                </c:pt>
                <c:pt idx="154">
                  <c:v>44805</c:v>
                </c:pt>
                <c:pt idx="155">
                  <c:v>44806</c:v>
                </c:pt>
                <c:pt idx="156">
                  <c:v>44807</c:v>
                </c:pt>
                <c:pt idx="157">
                  <c:v>44808</c:v>
                </c:pt>
                <c:pt idx="158">
                  <c:v>44809</c:v>
                </c:pt>
                <c:pt idx="159">
                  <c:v>44810</c:v>
                </c:pt>
                <c:pt idx="160">
                  <c:v>44811</c:v>
                </c:pt>
                <c:pt idx="161">
                  <c:v>44812</c:v>
                </c:pt>
                <c:pt idx="162">
                  <c:v>44813</c:v>
                </c:pt>
                <c:pt idx="163">
                  <c:v>44814</c:v>
                </c:pt>
                <c:pt idx="164">
                  <c:v>44815</c:v>
                </c:pt>
                <c:pt idx="165">
                  <c:v>44816</c:v>
                </c:pt>
                <c:pt idx="166">
                  <c:v>44817</c:v>
                </c:pt>
                <c:pt idx="167">
                  <c:v>44818</c:v>
                </c:pt>
                <c:pt idx="168">
                  <c:v>44819</c:v>
                </c:pt>
                <c:pt idx="169">
                  <c:v>44820</c:v>
                </c:pt>
                <c:pt idx="170">
                  <c:v>44821</c:v>
                </c:pt>
                <c:pt idx="171">
                  <c:v>44822</c:v>
                </c:pt>
                <c:pt idx="172">
                  <c:v>44823</c:v>
                </c:pt>
                <c:pt idx="173">
                  <c:v>44824</c:v>
                </c:pt>
                <c:pt idx="174">
                  <c:v>44825</c:v>
                </c:pt>
                <c:pt idx="175">
                  <c:v>44826</c:v>
                </c:pt>
                <c:pt idx="176">
                  <c:v>44827</c:v>
                </c:pt>
                <c:pt idx="177">
                  <c:v>44828</c:v>
                </c:pt>
                <c:pt idx="178">
                  <c:v>44829</c:v>
                </c:pt>
                <c:pt idx="179">
                  <c:v>44830</c:v>
                </c:pt>
                <c:pt idx="180">
                  <c:v>44831</c:v>
                </c:pt>
                <c:pt idx="181">
                  <c:v>44832</c:v>
                </c:pt>
              </c:numCache>
            </c:numRef>
          </c:cat>
          <c:val>
            <c:numRef>
              <c:f>'Final_Data 2'!$E$2:$E$183</c:f>
              <c:numCache>
                <c:formatCode>General</c:formatCode>
                <c:ptCount val="182"/>
                <c:pt idx="90">
                  <c:v>654</c:v>
                </c:pt>
                <c:pt idx="91">
                  <c:v>691</c:v>
                </c:pt>
                <c:pt idx="92">
                  <c:v>694</c:v>
                </c:pt>
                <c:pt idx="93">
                  <c:v>697</c:v>
                </c:pt>
                <c:pt idx="94">
                  <c:v>700</c:v>
                </c:pt>
                <c:pt idx="95">
                  <c:v>703</c:v>
                </c:pt>
                <c:pt idx="96">
                  <c:v>706</c:v>
                </c:pt>
                <c:pt idx="97">
                  <c:v>708</c:v>
                </c:pt>
                <c:pt idx="98">
                  <c:v>711</c:v>
                </c:pt>
                <c:pt idx="99">
                  <c:v>713</c:v>
                </c:pt>
                <c:pt idx="100">
                  <c:v>716</c:v>
                </c:pt>
                <c:pt idx="101">
                  <c:v>718</c:v>
                </c:pt>
                <c:pt idx="102">
                  <c:v>720</c:v>
                </c:pt>
                <c:pt idx="103">
                  <c:v>722</c:v>
                </c:pt>
                <c:pt idx="104">
                  <c:v>725</c:v>
                </c:pt>
                <c:pt idx="105">
                  <c:v>727</c:v>
                </c:pt>
                <c:pt idx="106">
                  <c:v>729</c:v>
                </c:pt>
                <c:pt idx="107">
                  <c:v>731</c:v>
                </c:pt>
                <c:pt idx="108">
                  <c:v>733</c:v>
                </c:pt>
                <c:pt idx="109">
                  <c:v>735</c:v>
                </c:pt>
                <c:pt idx="110">
                  <c:v>737</c:v>
                </c:pt>
                <c:pt idx="111">
                  <c:v>738</c:v>
                </c:pt>
                <c:pt idx="112">
                  <c:v>740</c:v>
                </c:pt>
                <c:pt idx="113">
                  <c:v>742</c:v>
                </c:pt>
                <c:pt idx="114">
                  <c:v>744</c:v>
                </c:pt>
                <c:pt idx="115">
                  <c:v>746</c:v>
                </c:pt>
                <c:pt idx="116">
                  <c:v>748</c:v>
                </c:pt>
                <c:pt idx="117">
                  <c:v>749</c:v>
                </c:pt>
                <c:pt idx="118">
                  <c:v>751</c:v>
                </c:pt>
                <c:pt idx="119">
                  <c:v>753</c:v>
                </c:pt>
                <c:pt idx="120">
                  <c:v>755</c:v>
                </c:pt>
                <c:pt idx="121">
                  <c:v>756</c:v>
                </c:pt>
                <c:pt idx="122">
                  <c:v>758</c:v>
                </c:pt>
                <c:pt idx="123">
                  <c:v>760</c:v>
                </c:pt>
                <c:pt idx="124">
                  <c:v>761</c:v>
                </c:pt>
                <c:pt idx="125">
                  <c:v>763</c:v>
                </c:pt>
                <c:pt idx="126">
                  <c:v>765</c:v>
                </c:pt>
                <c:pt idx="127">
                  <c:v>766</c:v>
                </c:pt>
                <c:pt idx="128">
                  <c:v>768</c:v>
                </c:pt>
                <c:pt idx="129">
                  <c:v>769</c:v>
                </c:pt>
                <c:pt idx="130">
                  <c:v>771</c:v>
                </c:pt>
                <c:pt idx="131">
                  <c:v>773</c:v>
                </c:pt>
                <c:pt idx="132">
                  <c:v>774</c:v>
                </c:pt>
                <c:pt idx="133">
                  <c:v>776</c:v>
                </c:pt>
                <c:pt idx="134">
                  <c:v>777</c:v>
                </c:pt>
                <c:pt idx="135">
                  <c:v>779</c:v>
                </c:pt>
                <c:pt idx="136">
                  <c:v>780</c:v>
                </c:pt>
                <c:pt idx="137">
                  <c:v>782</c:v>
                </c:pt>
                <c:pt idx="138">
                  <c:v>783</c:v>
                </c:pt>
                <c:pt idx="139">
                  <c:v>785</c:v>
                </c:pt>
                <c:pt idx="140">
                  <c:v>787</c:v>
                </c:pt>
                <c:pt idx="141">
                  <c:v>788</c:v>
                </c:pt>
                <c:pt idx="142">
                  <c:v>790</c:v>
                </c:pt>
                <c:pt idx="143">
                  <c:v>791</c:v>
                </c:pt>
                <c:pt idx="144">
                  <c:v>793</c:v>
                </c:pt>
                <c:pt idx="145">
                  <c:v>794</c:v>
                </c:pt>
                <c:pt idx="146">
                  <c:v>795</c:v>
                </c:pt>
                <c:pt idx="147">
                  <c:v>797</c:v>
                </c:pt>
                <c:pt idx="148">
                  <c:v>798</c:v>
                </c:pt>
                <c:pt idx="149">
                  <c:v>800</c:v>
                </c:pt>
                <c:pt idx="150">
                  <c:v>801</c:v>
                </c:pt>
                <c:pt idx="151">
                  <c:v>803</c:v>
                </c:pt>
                <c:pt idx="152">
                  <c:v>804</c:v>
                </c:pt>
                <c:pt idx="153">
                  <c:v>806</c:v>
                </c:pt>
                <c:pt idx="154">
                  <c:v>807</c:v>
                </c:pt>
                <c:pt idx="155">
                  <c:v>809</c:v>
                </c:pt>
                <c:pt idx="156">
                  <c:v>810</c:v>
                </c:pt>
                <c:pt idx="157">
                  <c:v>811</c:v>
                </c:pt>
                <c:pt idx="158">
                  <c:v>813</c:v>
                </c:pt>
                <c:pt idx="159">
                  <c:v>814</c:v>
                </c:pt>
                <c:pt idx="160">
                  <c:v>816</c:v>
                </c:pt>
                <c:pt idx="161">
                  <c:v>817</c:v>
                </c:pt>
                <c:pt idx="162">
                  <c:v>818</c:v>
                </c:pt>
                <c:pt idx="163">
                  <c:v>820</c:v>
                </c:pt>
                <c:pt idx="164">
                  <c:v>821</c:v>
                </c:pt>
                <c:pt idx="165">
                  <c:v>823</c:v>
                </c:pt>
                <c:pt idx="166">
                  <c:v>824</c:v>
                </c:pt>
                <c:pt idx="167">
                  <c:v>825</c:v>
                </c:pt>
                <c:pt idx="168">
                  <c:v>827</c:v>
                </c:pt>
                <c:pt idx="169">
                  <c:v>828</c:v>
                </c:pt>
                <c:pt idx="170">
                  <c:v>830</c:v>
                </c:pt>
                <c:pt idx="171">
                  <c:v>831</c:v>
                </c:pt>
                <c:pt idx="172">
                  <c:v>832</c:v>
                </c:pt>
                <c:pt idx="173">
                  <c:v>834</c:v>
                </c:pt>
                <c:pt idx="174">
                  <c:v>835</c:v>
                </c:pt>
                <c:pt idx="175">
                  <c:v>836</c:v>
                </c:pt>
                <c:pt idx="176">
                  <c:v>838</c:v>
                </c:pt>
                <c:pt idx="177">
                  <c:v>839</c:v>
                </c:pt>
                <c:pt idx="178">
                  <c:v>840</c:v>
                </c:pt>
                <c:pt idx="179">
                  <c:v>842</c:v>
                </c:pt>
                <c:pt idx="180">
                  <c:v>843</c:v>
                </c:pt>
                <c:pt idx="181">
                  <c:v>844</c:v>
                </c:pt>
              </c:numCache>
            </c:numRef>
          </c:val>
          <c:smooth val="0"/>
          <c:extLst>
            <c:ext xmlns:c16="http://schemas.microsoft.com/office/drawing/2014/chart" uri="{C3380CC4-5D6E-409C-BE32-E72D297353CC}">
              <c16:uniqueId val="{00000003-F477-47C5-9CF4-9E1D4AEBE97A}"/>
            </c:ext>
          </c:extLst>
        </c:ser>
        <c:dLbls>
          <c:showLegendKey val="0"/>
          <c:showVal val="0"/>
          <c:showCatName val="0"/>
          <c:showSerName val="0"/>
          <c:showPercent val="0"/>
          <c:showBubbleSize val="0"/>
        </c:dLbls>
        <c:smooth val="0"/>
        <c:axId val="123932335"/>
        <c:axId val="178123471"/>
      </c:lineChart>
      <c:dateAx>
        <c:axId val="123932335"/>
        <c:scaling>
          <c:orientation val="minMax"/>
        </c:scaling>
        <c:delete val="0"/>
        <c:axPos val="b"/>
        <c:numFmt formatCode="m/d/yyyy"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8123471"/>
        <c:crosses val="autoZero"/>
        <c:auto val="1"/>
        <c:lblOffset val="100"/>
        <c:baseTimeUnit val="days"/>
      </c:dateAx>
      <c:valAx>
        <c:axId val="17812347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393233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683B-87EE-4B7F-A766-C9F58027BA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F3AAB0-227D-467C-9A65-8B29FA017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AC3518-4328-4823-A821-778CC87E57FF}"/>
              </a:ext>
            </a:extLst>
          </p:cNvPr>
          <p:cNvSpPr>
            <a:spLocks noGrp="1"/>
          </p:cNvSpPr>
          <p:nvPr>
            <p:ph type="dt" sz="half" idx="10"/>
          </p:nvPr>
        </p:nvSpPr>
        <p:spPr/>
        <p:txBody>
          <a:bodyPr/>
          <a:lstStyle/>
          <a:p>
            <a:fld id="{091E6530-5FC3-4DEA-85BC-364BA1BA4223}" type="datetimeFigureOut">
              <a:rPr lang="en-IN" smtClean="0"/>
              <a:t>01-01-2024</a:t>
            </a:fld>
            <a:endParaRPr lang="en-IN"/>
          </a:p>
        </p:txBody>
      </p:sp>
      <p:sp>
        <p:nvSpPr>
          <p:cNvPr id="5" name="Footer Placeholder 4">
            <a:extLst>
              <a:ext uri="{FF2B5EF4-FFF2-40B4-BE49-F238E27FC236}">
                <a16:creationId xmlns:a16="http://schemas.microsoft.com/office/drawing/2014/main" id="{FD53AB1E-5822-4DF2-9F8F-3BBD47D2E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5946E-AA4B-48D1-899F-FF03FA9C0522}"/>
              </a:ext>
            </a:extLst>
          </p:cNvPr>
          <p:cNvSpPr>
            <a:spLocks noGrp="1"/>
          </p:cNvSpPr>
          <p:nvPr>
            <p:ph type="sldNum" sz="quarter" idx="12"/>
          </p:nvPr>
        </p:nvSpPr>
        <p:spPr/>
        <p:txBody>
          <a:bodyPr/>
          <a:lstStyle/>
          <a:p>
            <a:fld id="{5F34826C-0F8C-4A92-9BAD-3EF828CB7E21}" type="slidenum">
              <a:rPr lang="en-IN" smtClean="0"/>
              <a:t>‹#›</a:t>
            </a:fld>
            <a:endParaRPr lang="en-IN"/>
          </a:p>
        </p:txBody>
      </p:sp>
    </p:spTree>
    <p:extLst>
      <p:ext uri="{BB962C8B-B14F-4D97-AF65-F5344CB8AC3E}">
        <p14:creationId xmlns:p14="http://schemas.microsoft.com/office/powerpoint/2010/main" val="53450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19C-B00D-4B36-B293-783C5F8240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098E9D-C5BB-451E-A960-FBB85C0F0E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36BE8-5EA8-4268-B26A-603E388A9709}"/>
              </a:ext>
            </a:extLst>
          </p:cNvPr>
          <p:cNvSpPr>
            <a:spLocks noGrp="1"/>
          </p:cNvSpPr>
          <p:nvPr>
            <p:ph type="dt" sz="half" idx="10"/>
          </p:nvPr>
        </p:nvSpPr>
        <p:spPr/>
        <p:txBody>
          <a:bodyPr/>
          <a:lstStyle/>
          <a:p>
            <a:fld id="{091E6530-5FC3-4DEA-85BC-364BA1BA4223}" type="datetimeFigureOut">
              <a:rPr lang="en-IN" smtClean="0"/>
              <a:t>01-01-2024</a:t>
            </a:fld>
            <a:endParaRPr lang="en-IN"/>
          </a:p>
        </p:txBody>
      </p:sp>
      <p:sp>
        <p:nvSpPr>
          <p:cNvPr id="5" name="Footer Placeholder 4">
            <a:extLst>
              <a:ext uri="{FF2B5EF4-FFF2-40B4-BE49-F238E27FC236}">
                <a16:creationId xmlns:a16="http://schemas.microsoft.com/office/drawing/2014/main" id="{05ED810A-C4BA-4384-AA0D-FE4536F007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ABDC03-CF47-4147-A0AF-10DD93031EE8}"/>
              </a:ext>
            </a:extLst>
          </p:cNvPr>
          <p:cNvSpPr>
            <a:spLocks noGrp="1"/>
          </p:cNvSpPr>
          <p:nvPr>
            <p:ph type="sldNum" sz="quarter" idx="12"/>
          </p:nvPr>
        </p:nvSpPr>
        <p:spPr/>
        <p:txBody>
          <a:bodyPr/>
          <a:lstStyle/>
          <a:p>
            <a:fld id="{5F34826C-0F8C-4A92-9BAD-3EF828CB7E21}" type="slidenum">
              <a:rPr lang="en-IN" smtClean="0"/>
              <a:t>‹#›</a:t>
            </a:fld>
            <a:endParaRPr lang="en-IN"/>
          </a:p>
        </p:txBody>
      </p:sp>
    </p:spTree>
    <p:extLst>
      <p:ext uri="{BB962C8B-B14F-4D97-AF65-F5344CB8AC3E}">
        <p14:creationId xmlns:p14="http://schemas.microsoft.com/office/powerpoint/2010/main" val="172977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AAFC8-1A69-465C-881B-BFE4A9B6B8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9B7D0E-B43A-4621-BABD-BE1DA57D73A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FEA426-CE01-4380-B016-021F5D7EA8DA}"/>
              </a:ext>
            </a:extLst>
          </p:cNvPr>
          <p:cNvSpPr>
            <a:spLocks noGrp="1"/>
          </p:cNvSpPr>
          <p:nvPr>
            <p:ph type="dt" sz="half" idx="10"/>
          </p:nvPr>
        </p:nvSpPr>
        <p:spPr/>
        <p:txBody>
          <a:bodyPr/>
          <a:lstStyle/>
          <a:p>
            <a:fld id="{091E6530-5FC3-4DEA-85BC-364BA1BA4223}" type="datetimeFigureOut">
              <a:rPr lang="en-IN" smtClean="0"/>
              <a:t>01-01-2024</a:t>
            </a:fld>
            <a:endParaRPr lang="en-IN"/>
          </a:p>
        </p:txBody>
      </p:sp>
      <p:sp>
        <p:nvSpPr>
          <p:cNvPr id="5" name="Footer Placeholder 4">
            <a:extLst>
              <a:ext uri="{FF2B5EF4-FFF2-40B4-BE49-F238E27FC236}">
                <a16:creationId xmlns:a16="http://schemas.microsoft.com/office/drawing/2014/main" id="{3952805E-2290-4DB1-BA2A-A2AF59397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0B521-18EE-48C8-B773-C60824A24F1D}"/>
              </a:ext>
            </a:extLst>
          </p:cNvPr>
          <p:cNvSpPr>
            <a:spLocks noGrp="1"/>
          </p:cNvSpPr>
          <p:nvPr>
            <p:ph type="sldNum" sz="quarter" idx="12"/>
          </p:nvPr>
        </p:nvSpPr>
        <p:spPr/>
        <p:txBody>
          <a:bodyPr/>
          <a:lstStyle/>
          <a:p>
            <a:fld id="{5F34826C-0F8C-4A92-9BAD-3EF828CB7E21}" type="slidenum">
              <a:rPr lang="en-IN" smtClean="0"/>
              <a:t>‹#›</a:t>
            </a:fld>
            <a:endParaRPr lang="en-IN"/>
          </a:p>
        </p:txBody>
      </p:sp>
    </p:spTree>
    <p:extLst>
      <p:ext uri="{BB962C8B-B14F-4D97-AF65-F5344CB8AC3E}">
        <p14:creationId xmlns:p14="http://schemas.microsoft.com/office/powerpoint/2010/main" val="6728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3B77-C00C-4FB7-9112-970A3CC71D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7701A9-9EB7-4979-AB20-80160778FD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B17BB-29A0-426E-BEFA-DCB124607824}"/>
              </a:ext>
            </a:extLst>
          </p:cNvPr>
          <p:cNvSpPr>
            <a:spLocks noGrp="1"/>
          </p:cNvSpPr>
          <p:nvPr>
            <p:ph type="dt" sz="half" idx="10"/>
          </p:nvPr>
        </p:nvSpPr>
        <p:spPr/>
        <p:txBody>
          <a:bodyPr/>
          <a:lstStyle/>
          <a:p>
            <a:fld id="{091E6530-5FC3-4DEA-85BC-364BA1BA4223}" type="datetimeFigureOut">
              <a:rPr lang="en-IN" smtClean="0"/>
              <a:t>01-01-2024</a:t>
            </a:fld>
            <a:endParaRPr lang="en-IN"/>
          </a:p>
        </p:txBody>
      </p:sp>
      <p:sp>
        <p:nvSpPr>
          <p:cNvPr id="5" name="Footer Placeholder 4">
            <a:extLst>
              <a:ext uri="{FF2B5EF4-FFF2-40B4-BE49-F238E27FC236}">
                <a16:creationId xmlns:a16="http://schemas.microsoft.com/office/drawing/2014/main" id="{B7008779-9F45-4D41-AA13-8C73E9F96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2269A-6531-4389-B75B-6BD8602F6332}"/>
              </a:ext>
            </a:extLst>
          </p:cNvPr>
          <p:cNvSpPr>
            <a:spLocks noGrp="1"/>
          </p:cNvSpPr>
          <p:nvPr>
            <p:ph type="sldNum" sz="quarter" idx="12"/>
          </p:nvPr>
        </p:nvSpPr>
        <p:spPr/>
        <p:txBody>
          <a:bodyPr/>
          <a:lstStyle/>
          <a:p>
            <a:fld id="{5F34826C-0F8C-4A92-9BAD-3EF828CB7E21}" type="slidenum">
              <a:rPr lang="en-IN" smtClean="0"/>
              <a:t>‹#›</a:t>
            </a:fld>
            <a:endParaRPr lang="en-IN"/>
          </a:p>
        </p:txBody>
      </p:sp>
    </p:spTree>
    <p:extLst>
      <p:ext uri="{BB962C8B-B14F-4D97-AF65-F5344CB8AC3E}">
        <p14:creationId xmlns:p14="http://schemas.microsoft.com/office/powerpoint/2010/main" val="113559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E5F0-3D80-40DB-BE67-A1C45B824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0AB516-8CDA-45D3-8554-FA6B5D3E00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CC77CC-98E0-4ED5-9692-C9F2CE5260C9}"/>
              </a:ext>
            </a:extLst>
          </p:cNvPr>
          <p:cNvSpPr>
            <a:spLocks noGrp="1"/>
          </p:cNvSpPr>
          <p:nvPr>
            <p:ph type="dt" sz="half" idx="10"/>
          </p:nvPr>
        </p:nvSpPr>
        <p:spPr/>
        <p:txBody>
          <a:bodyPr/>
          <a:lstStyle/>
          <a:p>
            <a:fld id="{091E6530-5FC3-4DEA-85BC-364BA1BA4223}" type="datetimeFigureOut">
              <a:rPr lang="en-IN" smtClean="0"/>
              <a:t>01-01-2024</a:t>
            </a:fld>
            <a:endParaRPr lang="en-IN"/>
          </a:p>
        </p:txBody>
      </p:sp>
      <p:sp>
        <p:nvSpPr>
          <p:cNvPr id="5" name="Footer Placeholder 4">
            <a:extLst>
              <a:ext uri="{FF2B5EF4-FFF2-40B4-BE49-F238E27FC236}">
                <a16:creationId xmlns:a16="http://schemas.microsoft.com/office/drawing/2014/main" id="{30F7E1F9-6520-48BA-9BE2-51405D8AA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8CB4B-D2BD-4D1D-A3FB-53D1DD02FB7E}"/>
              </a:ext>
            </a:extLst>
          </p:cNvPr>
          <p:cNvSpPr>
            <a:spLocks noGrp="1"/>
          </p:cNvSpPr>
          <p:nvPr>
            <p:ph type="sldNum" sz="quarter" idx="12"/>
          </p:nvPr>
        </p:nvSpPr>
        <p:spPr/>
        <p:txBody>
          <a:bodyPr/>
          <a:lstStyle/>
          <a:p>
            <a:fld id="{5F34826C-0F8C-4A92-9BAD-3EF828CB7E21}" type="slidenum">
              <a:rPr lang="en-IN" smtClean="0"/>
              <a:t>‹#›</a:t>
            </a:fld>
            <a:endParaRPr lang="en-IN"/>
          </a:p>
        </p:txBody>
      </p:sp>
    </p:spTree>
    <p:extLst>
      <p:ext uri="{BB962C8B-B14F-4D97-AF65-F5344CB8AC3E}">
        <p14:creationId xmlns:p14="http://schemas.microsoft.com/office/powerpoint/2010/main" val="41427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C80F-3E61-4FD6-A4F5-1F509F2D2D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8D024E-28BC-4F02-B48F-D5AD1ABB3C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73983E-31D2-49AB-9543-C92EE07A94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069C35-6907-41B8-8688-491402B32D2D}"/>
              </a:ext>
            </a:extLst>
          </p:cNvPr>
          <p:cNvSpPr>
            <a:spLocks noGrp="1"/>
          </p:cNvSpPr>
          <p:nvPr>
            <p:ph type="dt" sz="half" idx="10"/>
          </p:nvPr>
        </p:nvSpPr>
        <p:spPr/>
        <p:txBody>
          <a:bodyPr/>
          <a:lstStyle/>
          <a:p>
            <a:fld id="{091E6530-5FC3-4DEA-85BC-364BA1BA4223}" type="datetimeFigureOut">
              <a:rPr lang="en-IN" smtClean="0"/>
              <a:t>01-01-2024</a:t>
            </a:fld>
            <a:endParaRPr lang="en-IN"/>
          </a:p>
        </p:txBody>
      </p:sp>
      <p:sp>
        <p:nvSpPr>
          <p:cNvPr id="6" name="Footer Placeholder 5">
            <a:extLst>
              <a:ext uri="{FF2B5EF4-FFF2-40B4-BE49-F238E27FC236}">
                <a16:creationId xmlns:a16="http://schemas.microsoft.com/office/drawing/2014/main" id="{7E54C470-321A-4F4F-BC70-86A5F46A71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6E6FFC-0FAD-4DA2-A544-F38211B8F424}"/>
              </a:ext>
            </a:extLst>
          </p:cNvPr>
          <p:cNvSpPr>
            <a:spLocks noGrp="1"/>
          </p:cNvSpPr>
          <p:nvPr>
            <p:ph type="sldNum" sz="quarter" idx="12"/>
          </p:nvPr>
        </p:nvSpPr>
        <p:spPr/>
        <p:txBody>
          <a:bodyPr/>
          <a:lstStyle/>
          <a:p>
            <a:fld id="{5F34826C-0F8C-4A92-9BAD-3EF828CB7E21}" type="slidenum">
              <a:rPr lang="en-IN" smtClean="0"/>
              <a:t>‹#›</a:t>
            </a:fld>
            <a:endParaRPr lang="en-IN"/>
          </a:p>
        </p:txBody>
      </p:sp>
    </p:spTree>
    <p:extLst>
      <p:ext uri="{BB962C8B-B14F-4D97-AF65-F5344CB8AC3E}">
        <p14:creationId xmlns:p14="http://schemas.microsoft.com/office/powerpoint/2010/main" val="89227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B3DD-0683-4598-853E-C42408F0A7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A1AE0B-BC32-4B81-B3E8-8D77CC8DE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2EF34C-05ED-46CC-9E3C-0F5F5D39E5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82F2E5-3564-47F1-B01F-9B0028813D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5BF918-36D5-4E10-8FEC-A1BCF83938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DF9137-5D22-4D40-B799-57E63375432A}"/>
              </a:ext>
            </a:extLst>
          </p:cNvPr>
          <p:cNvSpPr>
            <a:spLocks noGrp="1"/>
          </p:cNvSpPr>
          <p:nvPr>
            <p:ph type="dt" sz="half" idx="10"/>
          </p:nvPr>
        </p:nvSpPr>
        <p:spPr/>
        <p:txBody>
          <a:bodyPr/>
          <a:lstStyle/>
          <a:p>
            <a:fld id="{091E6530-5FC3-4DEA-85BC-364BA1BA4223}" type="datetimeFigureOut">
              <a:rPr lang="en-IN" smtClean="0"/>
              <a:t>01-01-2024</a:t>
            </a:fld>
            <a:endParaRPr lang="en-IN"/>
          </a:p>
        </p:txBody>
      </p:sp>
      <p:sp>
        <p:nvSpPr>
          <p:cNvPr id="8" name="Footer Placeholder 7">
            <a:extLst>
              <a:ext uri="{FF2B5EF4-FFF2-40B4-BE49-F238E27FC236}">
                <a16:creationId xmlns:a16="http://schemas.microsoft.com/office/drawing/2014/main" id="{278BBADC-264F-4BB6-A013-6918437970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3E92E2-8ED3-48A3-A613-DB7344C9AE52}"/>
              </a:ext>
            </a:extLst>
          </p:cNvPr>
          <p:cNvSpPr>
            <a:spLocks noGrp="1"/>
          </p:cNvSpPr>
          <p:nvPr>
            <p:ph type="sldNum" sz="quarter" idx="12"/>
          </p:nvPr>
        </p:nvSpPr>
        <p:spPr/>
        <p:txBody>
          <a:bodyPr/>
          <a:lstStyle/>
          <a:p>
            <a:fld id="{5F34826C-0F8C-4A92-9BAD-3EF828CB7E21}" type="slidenum">
              <a:rPr lang="en-IN" smtClean="0"/>
              <a:t>‹#›</a:t>
            </a:fld>
            <a:endParaRPr lang="en-IN"/>
          </a:p>
        </p:txBody>
      </p:sp>
    </p:spTree>
    <p:extLst>
      <p:ext uri="{BB962C8B-B14F-4D97-AF65-F5344CB8AC3E}">
        <p14:creationId xmlns:p14="http://schemas.microsoft.com/office/powerpoint/2010/main" val="233022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84FE-C107-4F28-8A45-BEFFC19B31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7A54A9-794C-4D54-939B-A400B53324C2}"/>
              </a:ext>
            </a:extLst>
          </p:cNvPr>
          <p:cNvSpPr>
            <a:spLocks noGrp="1"/>
          </p:cNvSpPr>
          <p:nvPr>
            <p:ph type="dt" sz="half" idx="10"/>
          </p:nvPr>
        </p:nvSpPr>
        <p:spPr/>
        <p:txBody>
          <a:bodyPr/>
          <a:lstStyle/>
          <a:p>
            <a:fld id="{091E6530-5FC3-4DEA-85BC-364BA1BA4223}" type="datetimeFigureOut">
              <a:rPr lang="en-IN" smtClean="0"/>
              <a:t>01-01-2024</a:t>
            </a:fld>
            <a:endParaRPr lang="en-IN"/>
          </a:p>
        </p:txBody>
      </p:sp>
      <p:sp>
        <p:nvSpPr>
          <p:cNvPr id="4" name="Footer Placeholder 3">
            <a:extLst>
              <a:ext uri="{FF2B5EF4-FFF2-40B4-BE49-F238E27FC236}">
                <a16:creationId xmlns:a16="http://schemas.microsoft.com/office/drawing/2014/main" id="{59DCEA98-4E91-4ED9-8F5B-899BC9DFC2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10316D-5DE6-4297-9993-94FF40AAEEA2}"/>
              </a:ext>
            </a:extLst>
          </p:cNvPr>
          <p:cNvSpPr>
            <a:spLocks noGrp="1"/>
          </p:cNvSpPr>
          <p:nvPr>
            <p:ph type="sldNum" sz="quarter" idx="12"/>
          </p:nvPr>
        </p:nvSpPr>
        <p:spPr/>
        <p:txBody>
          <a:bodyPr/>
          <a:lstStyle/>
          <a:p>
            <a:fld id="{5F34826C-0F8C-4A92-9BAD-3EF828CB7E21}" type="slidenum">
              <a:rPr lang="en-IN" smtClean="0"/>
              <a:t>‹#›</a:t>
            </a:fld>
            <a:endParaRPr lang="en-IN"/>
          </a:p>
        </p:txBody>
      </p:sp>
    </p:spTree>
    <p:extLst>
      <p:ext uri="{BB962C8B-B14F-4D97-AF65-F5344CB8AC3E}">
        <p14:creationId xmlns:p14="http://schemas.microsoft.com/office/powerpoint/2010/main" val="179562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BD2CA-72CF-460B-9CAA-378A19560131}"/>
              </a:ext>
            </a:extLst>
          </p:cNvPr>
          <p:cNvSpPr>
            <a:spLocks noGrp="1"/>
          </p:cNvSpPr>
          <p:nvPr>
            <p:ph type="dt" sz="half" idx="10"/>
          </p:nvPr>
        </p:nvSpPr>
        <p:spPr/>
        <p:txBody>
          <a:bodyPr/>
          <a:lstStyle/>
          <a:p>
            <a:fld id="{091E6530-5FC3-4DEA-85BC-364BA1BA4223}" type="datetimeFigureOut">
              <a:rPr lang="en-IN" smtClean="0"/>
              <a:t>01-01-2024</a:t>
            </a:fld>
            <a:endParaRPr lang="en-IN"/>
          </a:p>
        </p:txBody>
      </p:sp>
      <p:sp>
        <p:nvSpPr>
          <p:cNvPr id="3" name="Footer Placeholder 2">
            <a:extLst>
              <a:ext uri="{FF2B5EF4-FFF2-40B4-BE49-F238E27FC236}">
                <a16:creationId xmlns:a16="http://schemas.microsoft.com/office/drawing/2014/main" id="{A164BF8D-1853-45E2-9930-ECF6B29F02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D1ADA1-70B2-4A49-97D7-893E5E00C5FC}"/>
              </a:ext>
            </a:extLst>
          </p:cNvPr>
          <p:cNvSpPr>
            <a:spLocks noGrp="1"/>
          </p:cNvSpPr>
          <p:nvPr>
            <p:ph type="sldNum" sz="quarter" idx="12"/>
          </p:nvPr>
        </p:nvSpPr>
        <p:spPr/>
        <p:txBody>
          <a:bodyPr/>
          <a:lstStyle/>
          <a:p>
            <a:fld id="{5F34826C-0F8C-4A92-9BAD-3EF828CB7E21}" type="slidenum">
              <a:rPr lang="en-IN" smtClean="0"/>
              <a:t>‹#›</a:t>
            </a:fld>
            <a:endParaRPr lang="en-IN"/>
          </a:p>
        </p:txBody>
      </p:sp>
    </p:spTree>
    <p:extLst>
      <p:ext uri="{BB962C8B-B14F-4D97-AF65-F5344CB8AC3E}">
        <p14:creationId xmlns:p14="http://schemas.microsoft.com/office/powerpoint/2010/main" val="165056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0083-0849-412D-87A4-1333C23CE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C91467-BF73-4F67-9D83-D23E4EFB4D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088AB9-FC1F-433C-8937-E73BFCC2A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AF641A-96FB-4E25-98CA-E0A8D4C47F92}"/>
              </a:ext>
            </a:extLst>
          </p:cNvPr>
          <p:cNvSpPr>
            <a:spLocks noGrp="1"/>
          </p:cNvSpPr>
          <p:nvPr>
            <p:ph type="dt" sz="half" idx="10"/>
          </p:nvPr>
        </p:nvSpPr>
        <p:spPr/>
        <p:txBody>
          <a:bodyPr/>
          <a:lstStyle/>
          <a:p>
            <a:fld id="{091E6530-5FC3-4DEA-85BC-364BA1BA4223}" type="datetimeFigureOut">
              <a:rPr lang="en-IN" smtClean="0"/>
              <a:t>01-01-2024</a:t>
            </a:fld>
            <a:endParaRPr lang="en-IN"/>
          </a:p>
        </p:txBody>
      </p:sp>
      <p:sp>
        <p:nvSpPr>
          <p:cNvPr id="6" name="Footer Placeholder 5">
            <a:extLst>
              <a:ext uri="{FF2B5EF4-FFF2-40B4-BE49-F238E27FC236}">
                <a16:creationId xmlns:a16="http://schemas.microsoft.com/office/drawing/2014/main" id="{84554DE8-90E3-42CE-A890-4A276F002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ACC589-257F-4369-9174-BD0E444C1391}"/>
              </a:ext>
            </a:extLst>
          </p:cNvPr>
          <p:cNvSpPr>
            <a:spLocks noGrp="1"/>
          </p:cNvSpPr>
          <p:nvPr>
            <p:ph type="sldNum" sz="quarter" idx="12"/>
          </p:nvPr>
        </p:nvSpPr>
        <p:spPr/>
        <p:txBody>
          <a:bodyPr/>
          <a:lstStyle/>
          <a:p>
            <a:fld id="{5F34826C-0F8C-4A92-9BAD-3EF828CB7E21}" type="slidenum">
              <a:rPr lang="en-IN" smtClean="0"/>
              <a:t>‹#›</a:t>
            </a:fld>
            <a:endParaRPr lang="en-IN"/>
          </a:p>
        </p:txBody>
      </p:sp>
    </p:spTree>
    <p:extLst>
      <p:ext uri="{BB962C8B-B14F-4D97-AF65-F5344CB8AC3E}">
        <p14:creationId xmlns:p14="http://schemas.microsoft.com/office/powerpoint/2010/main" val="19499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753E-01A1-45AE-BB45-841736A27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7C57B2-20A7-47A8-B6C6-5298BC1DB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AF58F2-4D76-4796-9BB3-E434FDC39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7E85DB-F3A9-426F-A673-FBA8A5693052}"/>
              </a:ext>
            </a:extLst>
          </p:cNvPr>
          <p:cNvSpPr>
            <a:spLocks noGrp="1"/>
          </p:cNvSpPr>
          <p:nvPr>
            <p:ph type="dt" sz="half" idx="10"/>
          </p:nvPr>
        </p:nvSpPr>
        <p:spPr/>
        <p:txBody>
          <a:bodyPr/>
          <a:lstStyle/>
          <a:p>
            <a:fld id="{091E6530-5FC3-4DEA-85BC-364BA1BA4223}" type="datetimeFigureOut">
              <a:rPr lang="en-IN" smtClean="0"/>
              <a:t>01-01-2024</a:t>
            </a:fld>
            <a:endParaRPr lang="en-IN"/>
          </a:p>
        </p:txBody>
      </p:sp>
      <p:sp>
        <p:nvSpPr>
          <p:cNvPr id="6" name="Footer Placeholder 5">
            <a:extLst>
              <a:ext uri="{FF2B5EF4-FFF2-40B4-BE49-F238E27FC236}">
                <a16:creationId xmlns:a16="http://schemas.microsoft.com/office/drawing/2014/main" id="{3D5BF2B2-775A-4523-8FE6-06CFB1FEBD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8378E2-77DA-4EEA-ADC3-A1C96D1F238D}"/>
              </a:ext>
            </a:extLst>
          </p:cNvPr>
          <p:cNvSpPr>
            <a:spLocks noGrp="1"/>
          </p:cNvSpPr>
          <p:nvPr>
            <p:ph type="sldNum" sz="quarter" idx="12"/>
          </p:nvPr>
        </p:nvSpPr>
        <p:spPr/>
        <p:txBody>
          <a:bodyPr/>
          <a:lstStyle/>
          <a:p>
            <a:fld id="{5F34826C-0F8C-4A92-9BAD-3EF828CB7E21}" type="slidenum">
              <a:rPr lang="en-IN" smtClean="0"/>
              <a:t>‹#›</a:t>
            </a:fld>
            <a:endParaRPr lang="en-IN"/>
          </a:p>
        </p:txBody>
      </p:sp>
    </p:spTree>
    <p:extLst>
      <p:ext uri="{BB962C8B-B14F-4D97-AF65-F5344CB8AC3E}">
        <p14:creationId xmlns:p14="http://schemas.microsoft.com/office/powerpoint/2010/main" val="185849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6CF509-20B7-4637-BC92-5C61A896A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26DD89-3D63-4862-BCC5-4A38AF151E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E91BDF-0F81-49A4-AF89-C053AC1E44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E6530-5FC3-4DEA-85BC-364BA1BA4223}" type="datetimeFigureOut">
              <a:rPr lang="en-IN" smtClean="0"/>
              <a:t>01-01-2024</a:t>
            </a:fld>
            <a:endParaRPr lang="en-IN"/>
          </a:p>
        </p:txBody>
      </p:sp>
      <p:sp>
        <p:nvSpPr>
          <p:cNvPr id="5" name="Footer Placeholder 4">
            <a:extLst>
              <a:ext uri="{FF2B5EF4-FFF2-40B4-BE49-F238E27FC236}">
                <a16:creationId xmlns:a16="http://schemas.microsoft.com/office/drawing/2014/main" id="{6A1990C8-1A18-40AB-9CA0-CB596DAA1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50D20D-6DE6-4020-BEF4-E4EEC45BE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4826C-0F8C-4A92-9BAD-3EF828CB7E21}" type="slidenum">
              <a:rPr lang="en-IN" smtClean="0"/>
              <a:t>‹#›</a:t>
            </a:fld>
            <a:endParaRPr lang="en-IN"/>
          </a:p>
        </p:txBody>
      </p:sp>
    </p:spTree>
    <p:extLst>
      <p:ext uri="{BB962C8B-B14F-4D97-AF65-F5344CB8AC3E}">
        <p14:creationId xmlns:p14="http://schemas.microsoft.com/office/powerpoint/2010/main" val="164554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E1AAF0-F64A-4D5D-B512-A49C550F2B91}"/>
              </a:ext>
            </a:extLst>
          </p:cNvPr>
          <p:cNvSpPr txBox="1"/>
          <p:nvPr/>
        </p:nvSpPr>
        <p:spPr>
          <a:xfrm>
            <a:off x="2361552" y="2144406"/>
            <a:ext cx="6354944" cy="1569660"/>
          </a:xfrm>
          <a:prstGeom prst="rect">
            <a:avLst/>
          </a:prstGeom>
          <a:noFill/>
        </p:spPr>
        <p:txBody>
          <a:bodyPr wrap="square" rtlCol="0">
            <a:spAutoFit/>
          </a:bodyPr>
          <a:lstStyle/>
          <a:p>
            <a:pPr algn="ctr"/>
            <a:r>
              <a:rPr lang="en-US" sz="4800" b="1" i="1" dirty="0">
                <a:solidFill>
                  <a:schemeClr val="bg1"/>
                </a:solidFill>
              </a:rPr>
              <a:t>Ecommerce Fashion Data Analysis </a:t>
            </a:r>
            <a:endParaRPr lang="en-IN" sz="4800" b="1" i="1" dirty="0">
              <a:solidFill>
                <a:schemeClr val="bg1"/>
              </a:solidFill>
            </a:endParaRPr>
          </a:p>
        </p:txBody>
      </p:sp>
      <p:sp>
        <p:nvSpPr>
          <p:cNvPr id="7" name="TextBox 6">
            <a:extLst>
              <a:ext uri="{FF2B5EF4-FFF2-40B4-BE49-F238E27FC236}">
                <a16:creationId xmlns:a16="http://schemas.microsoft.com/office/drawing/2014/main" id="{08BB3E26-93C3-4F66-8F43-1E4E2BD9E886}"/>
              </a:ext>
            </a:extLst>
          </p:cNvPr>
          <p:cNvSpPr txBox="1"/>
          <p:nvPr/>
        </p:nvSpPr>
        <p:spPr>
          <a:xfrm>
            <a:off x="7202658" y="5936566"/>
            <a:ext cx="4656407" cy="646331"/>
          </a:xfrm>
          <a:prstGeom prst="rect">
            <a:avLst/>
          </a:prstGeom>
          <a:noFill/>
        </p:spPr>
        <p:txBody>
          <a:bodyPr wrap="square" rtlCol="0">
            <a:spAutoFit/>
          </a:bodyPr>
          <a:lstStyle/>
          <a:p>
            <a:r>
              <a:rPr lang="en-US" dirty="0">
                <a:solidFill>
                  <a:schemeClr val="bg1"/>
                </a:solidFill>
              </a:rPr>
              <a:t>Presentation by – Harinivas  ( Data Driven Guy )</a:t>
            </a:r>
          </a:p>
          <a:p>
            <a:r>
              <a:rPr lang="en-IN" dirty="0">
                <a:solidFill>
                  <a:schemeClr val="bg1"/>
                </a:solidFill>
              </a:rPr>
              <a:t>https://www.linkedin.com/in/harinivas-sn/</a:t>
            </a:r>
          </a:p>
        </p:txBody>
      </p:sp>
    </p:spTree>
    <p:extLst>
      <p:ext uri="{BB962C8B-B14F-4D97-AF65-F5344CB8AC3E}">
        <p14:creationId xmlns:p14="http://schemas.microsoft.com/office/powerpoint/2010/main" val="406203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78BF48-61AE-442D-BF9F-8C1D858D671C}"/>
              </a:ext>
            </a:extLst>
          </p:cNvPr>
          <p:cNvSpPr txBox="1"/>
          <p:nvPr/>
        </p:nvSpPr>
        <p:spPr>
          <a:xfrm>
            <a:off x="225083" y="-28136"/>
            <a:ext cx="11662117" cy="1077218"/>
          </a:xfrm>
          <a:prstGeom prst="rect">
            <a:avLst/>
          </a:prstGeom>
          <a:noFill/>
        </p:spPr>
        <p:txBody>
          <a:bodyPr wrap="square" rtlCol="0">
            <a:spAutoFit/>
          </a:bodyPr>
          <a:lstStyle/>
          <a:p>
            <a:r>
              <a:rPr lang="en-IN" sz="3200" b="1" dirty="0">
                <a:solidFill>
                  <a:schemeClr val="bg1"/>
                </a:solidFill>
              </a:rPr>
              <a:t>REGIONAL INSIGHTS – Frequency of Orders</a:t>
            </a:r>
          </a:p>
          <a:p>
            <a:endParaRPr lang="en-IN" sz="3200" b="1" dirty="0">
              <a:solidFill>
                <a:schemeClr val="bg1"/>
              </a:solidFill>
            </a:endParaRPr>
          </a:p>
        </p:txBody>
      </p:sp>
      <p:pic>
        <p:nvPicPr>
          <p:cNvPr id="3" name="Picture 2">
            <a:extLst>
              <a:ext uri="{FF2B5EF4-FFF2-40B4-BE49-F238E27FC236}">
                <a16:creationId xmlns:a16="http://schemas.microsoft.com/office/drawing/2014/main" id="{0A61614A-BAEF-4F84-95C5-30D1722BF5F0}"/>
              </a:ext>
            </a:extLst>
          </p:cNvPr>
          <p:cNvPicPr>
            <a:picLocks noChangeAspect="1"/>
          </p:cNvPicPr>
          <p:nvPr/>
        </p:nvPicPr>
        <p:blipFill>
          <a:blip r:embed="rId2"/>
          <a:stretch>
            <a:fillRect/>
          </a:stretch>
        </p:blipFill>
        <p:spPr>
          <a:xfrm>
            <a:off x="304800" y="934221"/>
            <a:ext cx="11483926" cy="4395651"/>
          </a:xfrm>
          <a:prstGeom prst="rect">
            <a:avLst/>
          </a:prstGeom>
        </p:spPr>
      </p:pic>
      <p:sp>
        <p:nvSpPr>
          <p:cNvPr id="4" name="TextBox 3">
            <a:extLst>
              <a:ext uri="{FF2B5EF4-FFF2-40B4-BE49-F238E27FC236}">
                <a16:creationId xmlns:a16="http://schemas.microsoft.com/office/drawing/2014/main" id="{0AAD3309-11AA-4BC8-AD0E-E7D6D156D981}"/>
              </a:ext>
            </a:extLst>
          </p:cNvPr>
          <p:cNvSpPr txBox="1"/>
          <p:nvPr/>
        </p:nvSpPr>
        <p:spPr>
          <a:xfrm>
            <a:off x="304800" y="5486400"/>
            <a:ext cx="11483926" cy="1015663"/>
          </a:xfrm>
          <a:prstGeom prst="rect">
            <a:avLst/>
          </a:prstGeom>
          <a:noFill/>
        </p:spPr>
        <p:txBody>
          <a:bodyPr wrap="square" rtlCol="0">
            <a:spAutoFit/>
          </a:bodyPr>
          <a:lstStyle/>
          <a:p>
            <a:r>
              <a:rPr lang="en-US" sz="2000" b="1" dirty="0">
                <a:solidFill>
                  <a:schemeClr val="bg1"/>
                </a:solidFill>
              </a:rPr>
              <a:t>If see from the above graph the two states Maharashtra &amp; Karnataka where the high orders of clothes came because there two metropolitan cities where people engagement is high one is mumbai and bangalore . Based on that we need to increase the stocks and effectively allocate the resources.</a:t>
            </a:r>
            <a:endParaRPr lang="en-IN" sz="2000" b="1" dirty="0">
              <a:solidFill>
                <a:schemeClr val="bg1"/>
              </a:solidFill>
            </a:endParaRPr>
          </a:p>
        </p:txBody>
      </p:sp>
    </p:spTree>
    <p:extLst>
      <p:ext uri="{BB962C8B-B14F-4D97-AF65-F5344CB8AC3E}">
        <p14:creationId xmlns:p14="http://schemas.microsoft.com/office/powerpoint/2010/main" val="175932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78BF48-61AE-442D-BF9F-8C1D858D671C}"/>
              </a:ext>
            </a:extLst>
          </p:cNvPr>
          <p:cNvSpPr txBox="1"/>
          <p:nvPr/>
        </p:nvSpPr>
        <p:spPr>
          <a:xfrm>
            <a:off x="225083" y="-28136"/>
            <a:ext cx="11662117" cy="1077218"/>
          </a:xfrm>
          <a:prstGeom prst="rect">
            <a:avLst/>
          </a:prstGeom>
          <a:noFill/>
        </p:spPr>
        <p:txBody>
          <a:bodyPr wrap="square" rtlCol="0">
            <a:spAutoFit/>
          </a:bodyPr>
          <a:lstStyle/>
          <a:p>
            <a:r>
              <a:rPr lang="en-IN" sz="3200" b="1" dirty="0">
                <a:solidFill>
                  <a:schemeClr val="bg1"/>
                </a:solidFill>
              </a:rPr>
              <a:t>REGIONAL INSIGHTS – Sales Amount</a:t>
            </a:r>
          </a:p>
          <a:p>
            <a:endParaRPr lang="en-IN" sz="3200" b="1" dirty="0">
              <a:solidFill>
                <a:schemeClr val="bg1"/>
              </a:solidFill>
            </a:endParaRPr>
          </a:p>
        </p:txBody>
      </p:sp>
      <p:sp>
        <p:nvSpPr>
          <p:cNvPr id="4" name="TextBox 3">
            <a:extLst>
              <a:ext uri="{FF2B5EF4-FFF2-40B4-BE49-F238E27FC236}">
                <a16:creationId xmlns:a16="http://schemas.microsoft.com/office/drawing/2014/main" id="{0AAD3309-11AA-4BC8-AD0E-E7D6D156D981}"/>
              </a:ext>
            </a:extLst>
          </p:cNvPr>
          <p:cNvSpPr txBox="1"/>
          <p:nvPr/>
        </p:nvSpPr>
        <p:spPr>
          <a:xfrm>
            <a:off x="225083" y="4919008"/>
            <a:ext cx="11563643" cy="1938992"/>
          </a:xfrm>
          <a:prstGeom prst="rect">
            <a:avLst/>
          </a:prstGeom>
          <a:noFill/>
        </p:spPr>
        <p:txBody>
          <a:bodyPr wrap="square" rtlCol="0">
            <a:spAutoFit/>
          </a:bodyPr>
          <a:lstStyle/>
          <a:p>
            <a:r>
              <a:rPr lang="en-US" sz="2000" dirty="0">
                <a:solidFill>
                  <a:schemeClr val="bg1"/>
                </a:solidFill>
              </a:rPr>
              <a:t> If see from the above graph the two states Maharashtra &amp; Karnataka where the high sales of cloths in terms of Amount  came because there two metropolitan cities where people engagement is high one is mumbai and bangalore .Based on that we need to increase the stocks and effectively allocate the resources. Suprisingly if you see in third state in terms frequency of orders is Tamil Nadu and in terms total sales amount third state is Telangana . This because more than the Quantity of the cloths they order the Quality of cloths is more important . Of Course Quality of Cloths increases the Amount.</a:t>
            </a:r>
            <a:endParaRPr lang="en-IN" sz="2000" dirty="0">
              <a:solidFill>
                <a:schemeClr val="bg1"/>
              </a:solidFill>
            </a:endParaRPr>
          </a:p>
        </p:txBody>
      </p:sp>
      <p:pic>
        <p:nvPicPr>
          <p:cNvPr id="5" name="Picture 4">
            <a:extLst>
              <a:ext uri="{FF2B5EF4-FFF2-40B4-BE49-F238E27FC236}">
                <a16:creationId xmlns:a16="http://schemas.microsoft.com/office/drawing/2014/main" id="{1465CDA8-C699-45B9-B646-45D7E4BF6357}"/>
              </a:ext>
            </a:extLst>
          </p:cNvPr>
          <p:cNvPicPr>
            <a:picLocks noChangeAspect="1"/>
          </p:cNvPicPr>
          <p:nvPr/>
        </p:nvPicPr>
        <p:blipFill>
          <a:blip r:embed="rId2"/>
          <a:stretch>
            <a:fillRect/>
          </a:stretch>
        </p:blipFill>
        <p:spPr>
          <a:xfrm>
            <a:off x="225084" y="710026"/>
            <a:ext cx="10902462" cy="4021846"/>
          </a:xfrm>
          <a:prstGeom prst="rect">
            <a:avLst/>
          </a:prstGeom>
        </p:spPr>
      </p:pic>
    </p:spTree>
    <p:extLst>
      <p:ext uri="{BB962C8B-B14F-4D97-AF65-F5344CB8AC3E}">
        <p14:creationId xmlns:p14="http://schemas.microsoft.com/office/powerpoint/2010/main" val="369172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78BF48-61AE-442D-BF9F-8C1D858D671C}"/>
              </a:ext>
            </a:extLst>
          </p:cNvPr>
          <p:cNvSpPr txBox="1"/>
          <p:nvPr/>
        </p:nvSpPr>
        <p:spPr>
          <a:xfrm>
            <a:off x="264941" y="239150"/>
            <a:ext cx="11662117" cy="954107"/>
          </a:xfrm>
          <a:prstGeom prst="rect">
            <a:avLst/>
          </a:prstGeom>
          <a:noFill/>
        </p:spPr>
        <p:txBody>
          <a:bodyPr wrap="square" rtlCol="0">
            <a:spAutoFit/>
          </a:bodyPr>
          <a:lstStyle/>
          <a:p>
            <a:r>
              <a:rPr lang="en-IN" sz="2800" b="1" dirty="0">
                <a:solidFill>
                  <a:schemeClr val="bg1"/>
                </a:solidFill>
              </a:rPr>
              <a:t>REGIONAL INSIGHTS – Top 10 International Customers based on Sales </a:t>
            </a:r>
          </a:p>
          <a:p>
            <a:endParaRPr lang="en-IN" sz="2800" b="1" dirty="0">
              <a:solidFill>
                <a:schemeClr val="bg1"/>
              </a:solidFill>
            </a:endParaRPr>
          </a:p>
        </p:txBody>
      </p:sp>
      <p:pic>
        <p:nvPicPr>
          <p:cNvPr id="3" name="Picture 2">
            <a:extLst>
              <a:ext uri="{FF2B5EF4-FFF2-40B4-BE49-F238E27FC236}">
                <a16:creationId xmlns:a16="http://schemas.microsoft.com/office/drawing/2014/main" id="{128AF182-CF49-45DA-BB0A-E5E2E071E13E}"/>
              </a:ext>
            </a:extLst>
          </p:cNvPr>
          <p:cNvPicPr>
            <a:picLocks noChangeAspect="1"/>
          </p:cNvPicPr>
          <p:nvPr/>
        </p:nvPicPr>
        <p:blipFill>
          <a:blip r:embed="rId2"/>
          <a:stretch>
            <a:fillRect/>
          </a:stretch>
        </p:blipFill>
        <p:spPr>
          <a:xfrm>
            <a:off x="1390447" y="1193257"/>
            <a:ext cx="8389767" cy="3660097"/>
          </a:xfrm>
          <a:prstGeom prst="rect">
            <a:avLst/>
          </a:prstGeom>
        </p:spPr>
      </p:pic>
      <p:sp>
        <p:nvSpPr>
          <p:cNvPr id="6" name="TextBox 5">
            <a:extLst>
              <a:ext uri="{FF2B5EF4-FFF2-40B4-BE49-F238E27FC236}">
                <a16:creationId xmlns:a16="http://schemas.microsoft.com/office/drawing/2014/main" id="{787A0F4B-D0F6-41F8-9F61-44A4FE9CB826}"/>
              </a:ext>
            </a:extLst>
          </p:cNvPr>
          <p:cNvSpPr txBox="1"/>
          <p:nvPr/>
        </p:nvSpPr>
        <p:spPr>
          <a:xfrm>
            <a:off x="576775" y="5120640"/>
            <a:ext cx="10494499" cy="1015663"/>
          </a:xfrm>
          <a:prstGeom prst="rect">
            <a:avLst/>
          </a:prstGeom>
          <a:noFill/>
        </p:spPr>
        <p:txBody>
          <a:bodyPr wrap="square" rtlCol="0">
            <a:spAutoFit/>
          </a:bodyPr>
          <a:lstStyle/>
          <a:p>
            <a:r>
              <a:rPr lang="en-IN" sz="2000" dirty="0">
                <a:solidFill>
                  <a:schemeClr val="bg1"/>
                </a:solidFill>
              </a:rPr>
              <a:t>Based on the top 10 customers , We can say that they are our loyal customers who contribute to our sales . We need to give some personalized recommendations for them and discounts , offers if it is possible.</a:t>
            </a:r>
          </a:p>
        </p:txBody>
      </p:sp>
    </p:spTree>
    <p:extLst>
      <p:ext uri="{BB962C8B-B14F-4D97-AF65-F5344CB8AC3E}">
        <p14:creationId xmlns:p14="http://schemas.microsoft.com/office/powerpoint/2010/main" val="881574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B7E34-316E-4463-9222-F4D5C1000C46}"/>
              </a:ext>
            </a:extLst>
          </p:cNvPr>
          <p:cNvSpPr txBox="1"/>
          <p:nvPr/>
        </p:nvSpPr>
        <p:spPr>
          <a:xfrm>
            <a:off x="257907" y="196948"/>
            <a:ext cx="11676185" cy="2185214"/>
          </a:xfrm>
          <a:prstGeom prst="rect">
            <a:avLst/>
          </a:prstGeom>
          <a:noFill/>
        </p:spPr>
        <p:txBody>
          <a:bodyPr wrap="square" rtlCol="0">
            <a:spAutoFit/>
          </a:bodyPr>
          <a:lstStyle/>
          <a:p>
            <a:r>
              <a:rPr lang="en-IN" sz="3200" b="1" dirty="0">
                <a:solidFill>
                  <a:schemeClr val="bg1"/>
                </a:solidFill>
              </a:rPr>
              <a:t>OPERATIONAL EFFICIENCY </a:t>
            </a:r>
          </a:p>
          <a:p>
            <a:r>
              <a:rPr lang="en-IN" sz="2400" b="1" dirty="0">
                <a:solidFill>
                  <a:schemeClr val="bg1"/>
                </a:solidFill>
              </a:rPr>
              <a:t>COMPARISION OF DELIVERY PARTNERS BETWEEN SHIPROCKET &amp; INCERF COMPANY</a:t>
            </a:r>
          </a:p>
          <a:p>
            <a:endParaRPr lang="en-IN" sz="2000" b="1" dirty="0">
              <a:solidFill>
                <a:schemeClr val="bg1"/>
              </a:solidFill>
            </a:endParaRPr>
          </a:p>
          <a:p>
            <a:pPr marL="342900" indent="-342900">
              <a:buFont typeface="Arial" panose="020B0604020202020204" pitchFamily="34" charset="0"/>
              <a:buChar char="•"/>
            </a:pPr>
            <a:r>
              <a:rPr lang="en-IN" sz="2000" b="1" dirty="0">
                <a:solidFill>
                  <a:schemeClr val="bg1"/>
                </a:solidFill>
              </a:rPr>
              <a:t>All the cost we are going to see for a product ( Unit Price).</a:t>
            </a:r>
          </a:p>
          <a:p>
            <a:pPr marL="342900" indent="-342900">
              <a:buFont typeface="Arial" panose="020B0604020202020204" pitchFamily="34" charset="0"/>
              <a:buChar char="•"/>
            </a:pPr>
            <a:endParaRPr lang="en-IN" sz="2000" b="1" dirty="0">
              <a:solidFill>
                <a:schemeClr val="bg1"/>
              </a:solidFill>
            </a:endParaRPr>
          </a:p>
          <a:p>
            <a:endParaRPr lang="en-IN" sz="2000" b="1" dirty="0">
              <a:solidFill>
                <a:schemeClr val="bg1"/>
              </a:solidFill>
            </a:endParaRPr>
          </a:p>
        </p:txBody>
      </p:sp>
      <p:graphicFrame>
        <p:nvGraphicFramePr>
          <p:cNvPr id="3" name="Chart 2">
            <a:extLst>
              <a:ext uri="{FF2B5EF4-FFF2-40B4-BE49-F238E27FC236}">
                <a16:creationId xmlns:a16="http://schemas.microsoft.com/office/drawing/2014/main" id="{C7E8722F-54F6-40C2-8C97-1C5A49E96F78}"/>
              </a:ext>
            </a:extLst>
          </p:cNvPr>
          <p:cNvGraphicFramePr>
            <a:graphicFrameLocks/>
          </p:cNvGraphicFramePr>
          <p:nvPr>
            <p:extLst>
              <p:ext uri="{D42A27DB-BD31-4B8C-83A1-F6EECF244321}">
                <p14:modId xmlns:p14="http://schemas.microsoft.com/office/powerpoint/2010/main" val="492547821"/>
              </p:ext>
            </p:extLst>
          </p:nvPr>
        </p:nvGraphicFramePr>
        <p:xfrm>
          <a:off x="377483"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F0A4CA7E-EABC-4A97-B1FA-651BF9FCEBBA}"/>
              </a:ext>
            </a:extLst>
          </p:cNvPr>
          <p:cNvGraphicFramePr>
            <a:graphicFrameLocks/>
          </p:cNvGraphicFramePr>
          <p:nvPr>
            <p:extLst>
              <p:ext uri="{D42A27DB-BD31-4B8C-83A1-F6EECF244321}">
                <p14:modId xmlns:p14="http://schemas.microsoft.com/office/powerpoint/2010/main" val="3875061474"/>
              </p:ext>
            </p:extLst>
          </p:nvPr>
        </p:nvGraphicFramePr>
        <p:xfrm>
          <a:off x="6774765"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B587A98-A077-4451-9D58-129EDC876B3A}"/>
              </a:ext>
            </a:extLst>
          </p:cNvPr>
          <p:cNvSpPr txBox="1"/>
          <p:nvPr/>
        </p:nvSpPr>
        <p:spPr>
          <a:xfrm>
            <a:off x="377483" y="5106572"/>
            <a:ext cx="10969282" cy="1015663"/>
          </a:xfrm>
          <a:prstGeom prst="rect">
            <a:avLst/>
          </a:prstGeom>
          <a:noFill/>
        </p:spPr>
        <p:txBody>
          <a:bodyPr wrap="square" rtlCol="0">
            <a:spAutoFit/>
          </a:bodyPr>
          <a:lstStyle/>
          <a:p>
            <a:r>
              <a:rPr lang="en-IN" sz="2000" dirty="0">
                <a:solidFill>
                  <a:schemeClr val="bg1"/>
                </a:solidFill>
              </a:rPr>
              <a:t>If you see overall cost for shiprocket that means sum of all work process cost is Rs.42 and for INCERF if you see means the over all cost for all the process is Rs 31 . So the INCERF is better partner in cost wise , But we consider how efficient is the work is like mainly timely delivery , customer satisfaction.</a:t>
            </a:r>
          </a:p>
        </p:txBody>
      </p:sp>
    </p:spTree>
    <p:extLst>
      <p:ext uri="{BB962C8B-B14F-4D97-AF65-F5344CB8AC3E}">
        <p14:creationId xmlns:p14="http://schemas.microsoft.com/office/powerpoint/2010/main" val="249066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B797D1-F961-4746-987F-9A6A286CCCE4}"/>
              </a:ext>
            </a:extLst>
          </p:cNvPr>
          <p:cNvSpPr txBox="1"/>
          <p:nvPr/>
        </p:nvSpPr>
        <p:spPr>
          <a:xfrm>
            <a:off x="182880" y="182880"/>
            <a:ext cx="11830929" cy="1569660"/>
          </a:xfrm>
          <a:prstGeom prst="rect">
            <a:avLst/>
          </a:prstGeom>
          <a:noFill/>
        </p:spPr>
        <p:txBody>
          <a:bodyPr wrap="square" rtlCol="0">
            <a:spAutoFit/>
          </a:bodyPr>
          <a:lstStyle/>
          <a:p>
            <a:r>
              <a:rPr lang="en-IN" sz="3200" b="1" dirty="0">
                <a:solidFill>
                  <a:schemeClr val="bg1"/>
                </a:solidFill>
              </a:rPr>
              <a:t>OPERATIONAL EFFICIENCY -  SHIP SERVICE LEVEL</a:t>
            </a:r>
          </a:p>
          <a:p>
            <a:endParaRPr lang="en-IN" sz="3200" b="1" dirty="0">
              <a:solidFill>
                <a:schemeClr val="bg1"/>
              </a:solidFill>
            </a:endParaRPr>
          </a:p>
          <a:p>
            <a:endParaRPr lang="en-IN" sz="3200" b="1" dirty="0">
              <a:solidFill>
                <a:schemeClr val="bg1"/>
              </a:solidFill>
            </a:endParaRPr>
          </a:p>
        </p:txBody>
      </p:sp>
      <p:pic>
        <p:nvPicPr>
          <p:cNvPr id="3" name="Picture 2">
            <a:extLst>
              <a:ext uri="{FF2B5EF4-FFF2-40B4-BE49-F238E27FC236}">
                <a16:creationId xmlns:a16="http://schemas.microsoft.com/office/drawing/2014/main" id="{FFB81903-E908-434F-B11F-38160525E5C7}"/>
              </a:ext>
            </a:extLst>
          </p:cNvPr>
          <p:cNvPicPr>
            <a:picLocks noChangeAspect="1"/>
          </p:cNvPicPr>
          <p:nvPr/>
        </p:nvPicPr>
        <p:blipFill>
          <a:blip r:embed="rId2"/>
          <a:stretch>
            <a:fillRect/>
          </a:stretch>
        </p:blipFill>
        <p:spPr>
          <a:xfrm>
            <a:off x="2546252" y="967710"/>
            <a:ext cx="6005311" cy="3730318"/>
          </a:xfrm>
          <a:prstGeom prst="rect">
            <a:avLst/>
          </a:prstGeom>
        </p:spPr>
      </p:pic>
      <p:sp>
        <p:nvSpPr>
          <p:cNvPr id="4" name="TextBox 3">
            <a:extLst>
              <a:ext uri="{FF2B5EF4-FFF2-40B4-BE49-F238E27FC236}">
                <a16:creationId xmlns:a16="http://schemas.microsoft.com/office/drawing/2014/main" id="{8F32DFC3-9F42-43C8-B60B-328832E3BD2E}"/>
              </a:ext>
            </a:extLst>
          </p:cNvPr>
          <p:cNvSpPr txBox="1"/>
          <p:nvPr/>
        </p:nvSpPr>
        <p:spPr>
          <a:xfrm>
            <a:off x="675249" y="5092505"/>
            <a:ext cx="10564837" cy="707886"/>
          </a:xfrm>
          <a:prstGeom prst="rect">
            <a:avLst/>
          </a:prstGeom>
          <a:noFill/>
        </p:spPr>
        <p:txBody>
          <a:bodyPr wrap="square" rtlCol="0">
            <a:spAutoFit/>
          </a:bodyPr>
          <a:lstStyle/>
          <a:p>
            <a:r>
              <a:rPr lang="en-US" sz="2000" b="1" dirty="0">
                <a:solidFill>
                  <a:schemeClr val="bg1"/>
                </a:solidFill>
              </a:rPr>
              <a:t>From the above plot we can tell that the most of time the clothes are fast shipped(Expedited) and some times it takes business day 5-7 and more days ( Standard ).</a:t>
            </a:r>
            <a:endParaRPr lang="en-IN" sz="2000" b="1" dirty="0">
              <a:solidFill>
                <a:schemeClr val="bg1"/>
              </a:solidFill>
            </a:endParaRPr>
          </a:p>
        </p:txBody>
      </p:sp>
    </p:spTree>
    <p:extLst>
      <p:ext uri="{BB962C8B-B14F-4D97-AF65-F5344CB8AC3E}">
        <p14:creationId xmlns:p14="http://schemas.microsoft.com/office/powerpoint/2010/main" val="66579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EB6C81-9758-466E-8AB7-54E9E15B71F7}"/>
              </a:ext>
            </a:extLst>
          </p:cNvPr>
          <p:cNvSpPr txBox="1"/>
          <p:nvPr/>
        </p:nvSpPr>
        <p:spPr>
          <a:xfrm>
            <a:off x="154745" y="225083"/>
            <a:ext cx="11802793" cy="6509474"/>
          </a:xfrm>
          <a:prstGeom prst="rect">
            <a:avLst/>
          </a:prstGeom>
          <a:noFill/>
        </p:spPr>
        <p:txBody>
          <a:bodyPr wrap="square" rtlCol="0">
            <a:spAutoFit/>
          </a:bodyPr>
          <a:lstStyle/>
          <a:p>
            <a:r>
              <a:rPr lang="en-IN" sz="2800" b="1" dirty="0">
                <a:solidFill>
                  <a:schemeClr val="bg1"/>
                </a:solidFill>
              </a:rPr>
              <a:t>OPERATIONAL EFFICIENCY – COST CUTTING MEASURES</a:t>
            </a:r>
          </a:p>
          <a:p>
            <a:endParaRPr lang="en-IN" sz="2800" b="1" dirty="0">
              <a:solidFill>
                <a:schemeClr val="bg1"/>
              </a:solidFill>
            </a:endParaRPr>
          </a:p>
          <a:p>
            <a:r>
              <a:rPr lang="en-IN" sz="1900" b="1" dirty="0">
                <a:solidFill>
                  <a:schemeClr val="bg1"/>
                </a:solidFill>
              </a:rPr>
              <a:t>1.  </a:t>
            </a:r>
            <a:r>
              <a:rPr lang="en-US" sz="1900" b="1" dirty="0">
                <a:solidFill>
                  <a:schemeClr val="bg1"/>
                </a:solidFill>
              </a:rPr>
              <a:t>Strategic Logistics Optimization: </a:t>
            </a:r>
          </a:p>
          <a:p>
            <a:r>
              <a:rPr lang="en-US" sz="1900" b="1" dirty="0">
                <a:solidFill>
                  <a:schemeClr val="bg1"/>
                </a:solidFill>
              </a:rPr>
              <a:t>	- Implement advanced route optimization algorithms for efficient last-mile delivery.   </a:t>
            </a:r>
          </a:p>
          <a:p>
            <a:r>
              <a:rPr lang="en-US" sz="1900" b="1" dirty="0">
                <a:solidFill>
                  <a:schemeClr val="bg1"/>
                </a:solidFill>
              </a:rPr>
              <a:t>	- Utilize real-time tracking systems to dynamically adjust routes and minimize fuel costs.</a:t>
            </a:r>
          </a:p>
          <a:p>
            <a:endParaRPr lang="en-US" sz="1900" b="1" dirty="0">
              <a:solidFill>
                <a:schemeClr val="bg1"/>
              </a:solidFill>
            </a:endParaRPr>
          </a:p>
          <a:p>
            <a:pPr marL="342900" indent="-342900">
              <a:buAutoNum type="arabicPeriod" startAt="2"/>
            </a:pPr>
            <a:r>
              <a:rPr lang="en-US" sz="1900" b="1" dirty="0">
                <a:solidFill>
                  <a:schemeClr val="bg1"/>
                </a:solidFill>
              </a:rPr>
              <a:t>Diversified Carrier  Partnerships:  </a:t>
            </a:r>
          </a:p>
          <a:p>
            <a:r>
              <a:rPr lang="en-US" sz="1900" b="1" dirty="0">
                <a:solidFill>
                  <a:schemeClr val="bg1"/>
                </a:solidFill>
              </a:rPr>
              <a:t>	 - Negotiate competitive shipping rates by partnering with multiple carriers.   </a:t>
            </a:r>
          </a:p>
          <a:p>
            <a:r>
              <a:rPr lang="en-US" sz="1900" b="1" dirty="0">
                <a:solidFill>
                  <a:schemeClr val="bg1"/>
                </a:solidFill>
              </a:rPr>
              <a:t>	 - Diversify carriers based on regions and delivery speed for optimized cost structures.	</a:t>
            </a:r>
          </a:p>
          <a:p>
            <a:r>
              <a:rPr lang="en-US" sz="1900" b="1" dirty="0">
                <a:solidFill>
                  <a:schemeClr val="bg1"/>
                </a:solidFill>
              </a:rPr>
              <a:t>		</a:t>
            </a:r>
          </a:p>
          <a:p>
            <a:pPr marL="342900" indent="-342900">
              <a:buAutoNum type="arabicPeriod" startAt="3"/>
            </a:pPr>
            <a:r>
              <a:rPr lang="en-US" sz="1900" b="1" dirty="0">
                <a:solidFill>
                  <a:schemeClr val="bg1"/>
                </a:solidFill>
              </a:rPr>
              <a:t>Warehouse and Inventory Efficiency:</a:t>
            </a:r>
          </a:p>
          <a:p>
            <a:r>
              <a:rPr lang="en-US" sz="1900" b="1" dirty="0">
                <a:solidFill>
                  <a:schemeClr val="bg1"/>
                </a:solidFill>
              </a:rPr>
              <a:t>	  - Strategically position warehouses to minimize shipping distances.   </a:t>
            </a:r>
          </a:p>
          <a:p>
            <a:r>
              <a:rPr lang="en-US" sz="1900" b="1" dirty="0">
                <a:solidFill>
                  <a:schemeClr val="bg1"/>
                </a:solidFill>
              </a:rPr>
              <a:t>	  - Optimize warehouse layout and capacity to reduce handling costs.</a:t>
            </a:r>
          </a:p>
          <a:p>
            <a:endParaRPr lang="en-US" sz="1900" b="1" dirty="0">
              <a:solidFill>
                <a:schemeClr val="bg1"/>
              </a:solidFill>
            </a:endParaRPr>
          </a:p>
          <a:p>
            <a:pPr marL="342900" indent="-342900">
              <a:buAutoNum type="arabicPeriod" startAt="4"/>
            </a:pPr>
            <a:r>
              <a:rPr lang="en-US" sz="1900" b="1" dirty="0">
                <a:solidFill>
                  <a:schemeClr val="bg1"/>
                </a:solidFill>
              </a:rPr>
              <a:t>Customer-Centric Delivery Solutions:  </a:t>
            </a:r>
          </a:p>
          <a:p>
            <a:r>
              <a:rPr lang="en-US" sz="1900" b="1" dirty="0">
                <a:solidFill>
                  <a:schemeClr val="bg1"/>
                </a:solidFill>
              </a:rPr>
              <a:t>	  - Introduce flexible delivery time windows to consolidate shipments.   </a:t>
            </a:r>
          </a:p>
          <a:p>
            <a:r>
              <a:rPr lang="en-US" sz="1900" b="1" dirty="0">
                <a:solidFill>
                  <a:schemeClr val="bg1"/>
                </a:solidFill>
              </a:rPr>
              <a:t> 	  - Implement local pickup points and lockers to reduce home deliveries.</a:t>
            </a:r>
          </a:p>
          <a:p>
            <a:endParaRPr lang="en-US" sz="1900" b="1" dirty="0">
              <a:solidFill>
                <a:schemeClr val="bg1"/>
              </a:solidFill>
            </a:endParaRPr>
          </a:p>
          <a:p>
            <a:pPr marL="342900" indent="-342900">
              <a:buAutoNum type="arabicPeriod" startAt="5"/>
            </a:pPr>
            <a:r>
              <a:rPr lang="en-US" sz="1900" b="1" dirty="0">
                <a:solidFill>
                  <a:schemeClr val="bg1"/>
                </a:solidFill>
              </a:rPr>
              <a:t>Data-Driven Decision Making:   </a:t>
            </a:r>
          </a:p>
          <a:p>
            <a:r>
              <a:rPr lang="en-US" sz="1900" b="1" dirty="0">
                <a:solidFill>
                  <a:schemeClr val="bg1"/>
                </a:solidFill>
              </a:rPr>
              <a:t>	  - Leverage data analytics for route optimization and delivery performance.  </a:t>
            </a:r>
          </a:p>
          <a:p>
            <a:r>
              <a:rPr lang="en-US" sz="1900" b="1" dirty="0">
                <a:solidFill>
                  <a:schemeClr val="bg1"/>
                </a:solidFill>
              </a:rPr>
              <a:t>	  - Implement machine learning algorithms to enhance delivery time predictions.</a:t>
            </a:r>
            <a:endParaRPr lang="en-IN" sz="1900" b="1" dirty="0">
              <a:solidFill>
                <a:schemeClr val="bg1"/>
              </a:solidFill>
            </a:endParaRPr>
          </a:p>
        </p:txBody>
      </p:sp>
    </p:spTree>
    <p:extLst>
      <p:ext uri="{BB962C8B-B14F-4D97-AF65-F5344CB8AC3E}">
        <p14:creationId xmlns:p14="http://schemas.microsoft.com/office/powerpoint/2010/main" val="1139439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9DDDE8-A833-427B-A07B-D32DBFCFEF32}"/>
              </a:ext>
            </a:extLst>
          </p:cNvPr>
          <p:cNvSpPr txBox="1"/>
          <p:nvPr/>
        </p:nvSpPr>
        <p:spPr>
          <a:xfrm>
            <a:off x="196948" y="196948"/>
            <a:ext cx="11704320" cy="1077218"/>
          </a:xfrm>
          <a:prstGeom prst="rect">
            <a:avLst/>
          </a:prstGeom>
          <a:noFill/>
        </p:spPr>
        <p:txBody>
          <a:bodyPr wrap="square" rtlCol="0">
            <a:spAutoFit/>
          </a:bodyPr>
          <a:lstStyle/>
          <a:p>
            <a:r>
              <a:rPr lang="en-IN" sz="3200" b="1" dirty="0">
                <a:solidFill>
                  <a:schemeClr val="bg1"/>
                </a:solidFill>
              </a:rPr>
              <a:t>INVENTORY MANAGEMENT</a:t>
            </a:r>
          </a:p>
          <a:p>
            <a:endParaRPr lang="en-IN" sz="3200" b="1" dirty="0">
              <a:solidFill>
                <a:schemeClr val="bg1"/>
              </a:solidFill>
            </a:endParaRPr>
          </a:p>
        </p:txBody>
      </p:sp>
      <p:pic>
        <p:nvPicPr>
          <p:cNvPr id="3" name="Picture 2">
            <a:extLst>
              <a:ext uri="{FF2B5EF4-FFF2-40B4-BE49-F238E27FC236}">
                <a16:creationId xmlns:a16="http://schemas.microsoft.com/office/drawing/2014/main" id="{8BEA7308-C589-417E-8D2F-660E5DD4A48A}"/>
              </a:ext>
            </a:extLst>
          </p:cNvPr>
          <p:cNvPicPr>
            <a:picLocks noChangeAspect="1"/>
          </p:cNvPicPr>
          <p:nvPr/>
        </p:nvPicPr>
        <p:blipFill>
          <a:blip r:embed="rId2"/>
          <a:stretch>
            <a:fillRect/>
          </a:stretch>
        </p:blipFill>
        <p:spPr>
          <a:xfrm>
            <a:off x="290732" y="956603"/>
            <a:ext cx="9928000" cy="4174399"/>
          </a:xfrm>
          <a:prstGeom prst="rect">
            <a:avLst/>
          </a:prstGeom>
        </p:spPr>
      </p:pic>
      <p:sp>
        <p:nvSpPr>
          <p:cNvPr id="4" name="TextBox 3">
            <a:extLst>
              <a:ext uri="{FF2B5EF4-FFF2-40B4-BE49-F238E27FC236}">
                <a16:creationId xmlns:a16="http://schemas.microsoft.com/office/drawing/2014/main" id="{619270A9-E837-41E7-A0F1-85332F3A50F0}"/>
              </a:ext>
            </a:extLst>
          </p:cNvPr>
          <p:cNvSpPr txBox="1"/>
          <p:nvPr/>
        </p:nvSpPr>
        <p:spPr>
          <a:xfrm>
            <a:off x="290732" y="5430129"/>
            <a:ext cx="10879016" cy="1200329"/>
          </a:xfrm>
          <a:prstGeom prst="rect">
            <a:avLst/>
          </a:prstGeom>
          <a:noFill/>
        </p:spPr>
        <p:txBody>
          <a:bodyPr wrap="square" rtlCol="0">
            <a:spAutoFit/>
          </a:bodyPr>
          <a:lstStyle/>
          <a:p>
            <a:r>
              <a:rPr lang="en-IN" dirty="0">
                <a:solidFill>
                  <a:schemeClr val="bg1"/>
                </a:solidFill>
              </a:rPr>
              <a:t>From the above plot we can understand that kurta product category is highly stocked followed by Set and thirdly Western Dress . Where we cannot tell that this stock level of management will be constant , it will differ based on seasonality trends . But we should at least have X </a:t>
            </a:r>
            <a:r>
              <a:rPr lang="en-IN" dirty="0" err="1">
                <a:solidFill>
                  <a:schemeClr val="bg1"/>
                </a:solidFill>
              </a:rPr>
              <a:t>avg</a:t>
            </a:r>
            <a:r>
              <a:rPr lang="en-IN" dirty="0">
                <a:solidFill>
                  <a:schemeClr val="bg1"/>
                </a:solidFill>
              </a:rPr>
              <a:t> no of stocks constant even there is no seasonality or festival trends. For e.g. Kurta is traditional wear when it comes to festival times like Diwali we need to highly stock them.</a:t>
            </a:r>
          </a:p>
        </p:txBody>
      </p:sp>
    </p:spTree>
    <p:extLst>
      <p:ext uri="{BB962C8B-B14F-4D97-AF65-F5344CB8AC3E}">
        <p14:creationId xmlns:p14="http://schemas.microsoft.com/office/powerpoint/2010/main" val="2161397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BD5985-75A4-4329-AB1C-53D06BED4C25}"/>
              </a:ext>
            </a:extLst>
          </p:cNvPr>
          <p:cNvSpPr txBox="1"/>
          <p:nvPr/>
        </p:nvSpPr>
        <p:spPr>
          <a:xfrm>
            <a:off x="194603" y="154745"/>
            <a:ext cx="11802793" cy="1077218"/>
          </a:xfrm>
          <a:prstGeom prst="rect">
            <a:avLst/>
          </a:prstGeom>
          <a:noFill/>
        </p:spPr>
        <p:txBody>
          <a:bodyPr wrap="square" rtlCol="0">
            <a:spAutoFit/>
          </a:bodyPr>
          <a:lstStyle/>
          <a:p>
            <a:r>
              <a:rPr lang="en-IN" sz="3200" b="1" dirty="0">
                <a:solidFill>
                  <a:schemeClr val="bg1"/>
                </a:solidFill>
              </a:rPr>
              <a:t>FUTURE OUTLOOK – FORECASTING SALES</a:t>
            </a:r>
          </a:p>
          <a:p>
            <a:endParaRPr lang="en-IN" sz="3200" b="1" dirty="0">
              <a:solidFill>
                <a:schemeClr val="bg1"/>
              </a:solidFill>
            </a:endParaRPr>
          </a:p>
        </p:txBody>
      </p:sp>
      <p:graphicFrame>
        <p:nvGraphicFramePr>
          <p:cNvPr id="5" name="Chart 4">
            <a:extLst>
              <a:ext uri="{FF2B5EF4-FFF2-40B4-BE49-F238E27FC236}">
                <a16:creationId xmlns:a16="http://schemas.microsoft.com/office/drawing/2014/main" id="{C02D309F-3A9B-4FC0-BC01-64BFE07B1E6A}"/>
              </a:ext>
            </a:extLst>
          </p:cNvPr>
          <p:cNvGraphicFramePr>
            <a:graphicFrameLocks/>
          </p:cNvGraphicFramePr>
          <p:nvPr>
            <p:extLst>
              <p:ext uri="{D42A27DB-BD31-4B8C-83A1-F6EECF244321}">
                <p14:modId xmlns:p14="http://schemas.microsoft.com/office/powerpoint/2010/main" val="41661288"/>
              </p:ext>
            </p:extLst>
          </p:nvPr>
        </p:nvGraphicFramePr>
        <p:xfrm>
          <a:off x="309488" y="914399"/>
          <a:ext cx="8370278" cy="377014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A29483B-C1EA-487B-B34D-E665164C4FFF}"/>
              </a:ext>
            </a:extLst>
          </p:cNvPr>
          <p:cNvSpPr txBox="1"/>
          <p:nvPr/>
        </p:nvSpPr>
        <p:spPr>
          <a:xfrm>
            <a:off x="309488" y="4797083"/>
            <a:ext cx="11687908" cy="1754326"/>
          </a:xfrm>
          <a:prstGeom prst="rect">
            <a:avLst/>
          </a:prstGeom>
          <a:noFill/>
        </p:spPr>
        <p:txBody>
          <a:bodyPr wrap="square" rtlCol="0">
            <a:spAutoFit/>
          </a:bodyPr>
          <a:lstStyle/>
          <a:p>
            <a:r>
              <a:rPr lang="en-IN" dirty="0">
                <a:solidFill>
                  <a:schemeClr val="bg1"/>
                </a:solidFill>
              </a:rPr>
              <a:t>Historical Data to Train from 31-03-2022 to  29-06-2022 ( Given Data )</a:t>
            </a:r>
          </a:p>
          <a:p>
            <a:endParaRPr lang="en-IN" dirty="0">
              <a:solidFill>
                <a:schemeClr val="bg1"/>
              </a:solidFill>
            </a:endParaRPr>
          </a:p>
          <a:p>
            <a:r>
              <a:rPr lang="en-IN" dirty="0">
                <a:solidFill>
                  <a:schemeClr val="bg1"/>
                </a:solidFill>
              </a:rPr>
              <a:t>Forecasted the Sales from 30-06-2022 to 28-09-2022 with 95 % Confidence Interval of Upper Confidence Bound and Lower Confidence Bound.</a:t>
            </a:r>
          </a:p>
          <a:p>
            <a:endParaRPr lang="en-IN" dirty="0">
              <a:solidFill>
                <a:schemeClr val="bg1"/>
              </a:solidFill>
            </a:endParaRPr>
          </a:p>
          <a:p>
            <a:r>
              <a:rPr lang="en-IN" dirty="0">
                <a:solidFill>
                  <a:schemeClr val="bg1"/>
                </a:solidFill>
              </a:rPr>
              <a:t>I can 95% confidently tell that the sales will fall between the Upper bound and Lower Bound.</a:t>
            </a:r>
          </a:p>
        </p:txBody>
      </p:sp>
    </p:spTree>
    <p:extLst>
      <p:ext uri="{BB962C8B-B14F-4D97-AF65-F5344CB8AC3E}">
        <p14:creationId xmlns:p14="http://schemas.microsoft.com/office/powerpoint/2010/main" val="3190756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FED025-F708-4AD6-B4CE-7FCCCE5F82AA}"/>
              </a:ext>
            </a:extLst>
          </p:cNvPr>
          <p:cNvSpPr txBox="1"/>
          <p:nvPr/>
        </p:nvSpPr>
        <p:spPr>
          <a:xfrm>
            <a:off x="168812" y="112542"/>
            <a:ext cx="11816862" cy="1077218"/>
          </a:xfrm>
          <a:prstGeom prst="rect">
            <a:avLst/>
          </a:prstGeom>
          <a:noFill/>
        </p:spPr>
        <p:txBody>
          <a:bodyPr wrap="square" rtlCol="0">
            <a:spAutoFit/>
          </a:bodyPr>
          <a:lstStyle/>
          <a:p>
            <a:r>
              <a:rPr lang="en-IN" sz="3200" b="1" dirty="0">
                <a:solidFill>
                  <a:schemeClr val="bg1"/>
                </a:solidFill>
              </a:rPr>
              <a:t>COMPETITOR ANALYSIS</a:t>
            </a:r>
          </a:p>
          <a:p>
            <a:endParaRPr lang="en-IN" sz="3200" b="1" dirty="0">
              <a:solidFill>
                <a:schemeClr val="bg1"/>
              </a:solidFill>
            </a:endParaRPr>
          </a:p>
        </p:txBody>
      </p:sp>
      <p:pic>
        <p:nvPicPr>
          <p:cNvPr id="3" name="Picture 2">
            <a:extLst>
              <a:ext uri="{FF2B5EF4-FFF2-40B4-BE49-F238E27FC236}">
                <a16:creationId xmlns:a16="http://schemas.microsoft.com/office/drawing/2014/main" id="{AFB64453-71D1-41BE-9216-18931E916E43}"/>
              </a:ext>
            </a:extLst>
          </p:cNvPr>
          <p:cNvPicPr>
            <a:picLocks noChangeAspect="1"/>
          </p:cNvPicPr>
          <p:nvPr/>
        </p:nvPicPr>
        <p:blipFill>
          <a:blip r:embed="rId2"/>
          <a:stretch>
            <a:fillRect/>
          </a:stretch>
        </p:blipFill>
        <p:spPr>
          <a:xfrm>
            <a:off x="282860" y="651151"/>
            <a:ext cx="7651318" cy="4429743"/>
          </a:xfrm>
          <a:prstGeom prst="rect">
            <a:avLst/>
          </a:prstGeom>
        </p:spPr>
      </p:pic>
      <p:pic>
        <p:nvPicPr>
          <p:cNvPr id="4" name="Picture 3">
            <a:extLst>
              <a:ext uri="{FF2B5EF4-FFF2-40B4-BE49-F238E27FC236}">
                <a16:creationId xmlns:a16="http://schemas.microsoft.com/office/drawing/2014/main" id="{33914743-98B5-49F1-9C0F-F374652F0DD8}"/>
              </a:ext>
            </a:extLst>
          </p:cNvPr>
          <p:cNvPicPr>
            <a:picLocks noChangeAspect="1"/>
          </p:cNvPicPr>
          <p:nvPr/>
        </p:nvPicPr>
        <p:blipFill>
          <a:blip r:embed="rId3"/>
          <a:stretch>
            <a:fillRect/>
          </a:stretch>
        </p:blipFill>
        <p:spPr>
          <a:xfrm>
            <a:off x="8048226" y="651151"/>
            <a:ext cx="3860914" cy="1806658"/>
          </a:xfrm>
          <a:prstGeom prst="rect">
            <a:avLst/>
          </a:prstGeom>
        </p:spPr>
      </p:pic>
      <p:sp>
        <p:nvSpPr>
          <p:cNvPr id="5" name="TextBox 4">
            <a:extLst>
              <a:ext uri="{FF2B5EF4-FFF2-40B4-BE49-F238E27FC236}">
                <a16:creationId xmlns:a16="http://schemas.microsoft.com/office/drawing/2014/main" id="{7EC47AD7-BDA7-467C-A83D-4BDDF6BE6641}"/>
              </a:ext>
            </a:extLst>
          </p:cNvPr>
          <p:cNvSpPr txBox="1"/>
          <p:nvPr/>
        </p:nvSpPr>
        <p:spPr>
          <a:xfrm>
            <a:off x="8048226" y="2700997"/>
            <a:ext cx="3860914" cy="1938992"/>
          </a:xfrm>
          <a:prstGeom prst="rect">
            <a:avLst/>
          </a:prstGeom>
          <a:noFill/>
        </p:spPr>
        <p:txBody>
          <a:bodyPr wrap="square" rtlCol="0">
            <a:spAutoFit/>
          </a:bodyPr>
          <a:lstStyle/>
          <a:p>
            <a:r>
              <a:rPr lang="en-US" sz="2000" dirty="0">
                <a:solidFill>
                  <a:schemeClr val="bg1"/>
                </a:solidFill>
              </a:rPr>
              <a:t>Overall , If You see Myntra has been selling the goods affordably than others Ecommerce orgs.</a:t>
            </a:r>
          </a:p>
          <a:p>
            <a:endParaRPr lang="en-US" sz="2000" dirty="0">
              <a:solidFill>
                <a:schemeClr val="bg1"/>
              </a:solidFill>
            </a:endParaRPr>
          </a:p>
          <a:p>
            <a:r>
              <a:rPr lang="en-US" sz="2000" dirty="0">
                <a:solidFill>
                  <a:schemeClr val="bg1"/>
                </a:solidFill>
              </a:rPr>
              <a:t>After Myntra , Snapdeal &amp; Paytm are good to see.</a:t>
            </a:r>
            <a:endParaRPr lang="en-IN" sz="2000" dirty="0">
              <a:solidFill>
                <a:schemeClr val="bg1"/>
              </a:solidFill>
            </a:endParaRPr>
          </a:p>
        </p:txBody>
      </p:sp>
      <p:sp>
        <p:nvSpPr>
          <p:cNvPr id="6" name="TextBox 5">
            <a:extLst>
              <a:ext uri="{FF2B5EF4-FFF2-40B4-BE49-F238E27FC236}">
                <a16:creationId xmlns:a16="http://schemas.microsoft.com/office/drawing/2014/main" id="{F152D8D4-827D-4CA2-A8BA-2142B24BDF34}"/>
              </a:ext>
            </a:extLst>
          </p:cNvPr>
          <p:cNvSpPr txBox="1"/>
          <p:nvPr/>
        </p:nvSpPr>
        <p:spPr>
          <a:xfrm>
            <a:off x="282860" y="5359791"/>
            <a:ext cx="11626280" cy="1200329"/>
          </a:xfrm>
          <a:prstGeom prst="rect">
            <a:avLst/>
          </a:prstGeom>
          <a:noFill/>
        </p:spPr>
        <p:txBody>
          <a:bodyPr wrap="square" rtlCol="0">
            <a:spAutoFit/>
          </a:bodyPr>
          <a:lstStyle/>
          <a:p>
            <a:r>
              <a:rPr lang="en-IN" dirty="0">
                <a:solidFill>
                  <a:schemeClr val="bg1"/>
                </a:solidFill>
              </a:rPr>
              <a:t>Again its not about how affordably they are selling the products , It all about Quality of Products , Diversity of Collections with Amazing user friendly 365 Degree Customer Satisfaction. Again We need to go through all Customers Feedback and Loop through it and rectify it to enhance the customers , Sales etc.</a:t>
            </a:r>
          </a:p>
          <a:p>
            <a:r>
              <a:rPr lang="en-IN" dirty="0">
                <a:solidFill>
                  <a:schemeClr val="bg1"/>
                </a:solidFill>
              </a:rPr>
              <a:t>How much Value we are providing that much growth and Company Success will be , Always we need to aim for Quality.</a:t>
            </a:r>
          </a:p>
        </p:txBody>
      </p:sp>
    </p:spTree>
    <p:extLst>
      <p:ext uri="{BB962C8B-B14F-4D97-AF65-F5344CB8AC3E}">
        <p14:creationId xmlns:p14="http://schemas.microsoft.com/office/powerpoint/2010/main" val="297690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BD27CC-40F3-40F3-9430-5A44166A5596}"/>
              </a:ext>
            </a:extLst>
          </p:cNvPr>
          <p:cNvSpPr txBox="1"/>
          <p:nvPr/>
        </p:nvSpPr>
        <p:spPr>
          <a:xfrm>
            <a:off x="1026942" y="2472953"/>
            <a:ext cx="9931790" cy="1569660"/>
          </a:xfrm>
          <a:prstGeom prst="rect">
            <a:avLst/>
          </a:prstGeom>
          <a:noFill/>
        </p:spPr>
        <p:txBody>
          <a:bodyPr wrap="square" rtlCol="0">
            <a:spAutoFit/>
          </a:bodyPr>
          <a:lstStyle/>
          <a:p>
            <a:pPr algn="ctr"/>
            <a:r>
              <a:rPr lang="en-IN" sz="9600" b="1" dirty="0">
                <a:solidFill>
                  <a:schemeClr val="bg1"/>
                </a:solidFill>
              </a:rPr>
              <a:t>THANK YOU</a:t>
            </a:r>
          </a:p>
        </p:txBody>
      </p:sp>
    </p:spTree>
    <p:extLst>
      <p:ext uri="{BB962C8B-B14F-4D97-AF65-F5344CB8AC3E}">
        <p14:creationId xmlns:p14="http://schemas.microsoft.com/office/powerpoint/2010/main" val="272484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99F349-A207-4B24-9939-40D61AD20943}"/>
              </a:ext>
            </a:extLst>
          </p:cNvPr>
          <p:cNvSpPr txBox="1"/>
          <p:nvPr/>
        </p:nvSpPr>
        <p:spPr>
          <a:xfrm>
            <a:off x="450166" y="436098"/>
            <a:ext cx="10353822" cy="5632311"/>
          </a:xfrm>
          <a:prstGeom prst="rect">
            <a:avLst/>
          </a:prstGeom>
          <a:noFill/>
        </p:spPr>
        <p:txBody>
          <a:bodyPr wrap="square" rtlCol="0">
            <a:spAutoFit/>
          </a:bodyPr>
          <a:lstStyle/>
          <a:p>
            <a:r>
              <a:rPr lang="en-US" sz="5400" dirty="0">
                <a:solidFill>
                  <a:schemeClr val="bg1"/>
                </a:solidFill>
              </a:rPr>
              <a:t>CONTEXT : KEY INSIGHTS</a:t>
            </a:r>
          </a:p>
          <a:p>
            <a:endParaRPr lang="en-US" dirty="0">
              <a:solidFill>
                <a:schemeClr val="bg1"/>
              </a:solidFill>
            </a:endParaRPr>
          </a:p>
          <a:p>
            <a:pPr marL="285750" indent="-285750">
              <a:buFont typeface="Arial" panose="020B0604020202020204" pitchFamily="34" charset="0"/>
              <a:buChar char="•"/>
            </a:pPr>
            <a:r>
              <a:rPr lang="en-US" sz="3600" dirty="0">
                <a:solidFill>
                  <a:schemeClr val="bg1"/>
                </a:solidFill>
              </a:rPr>
              <a:t>Sales and Orders Overview </a:t>
            </a:r>
          </a:p>
          <a:p>
            <a:pPr marL="285750" indent="-285750">
              <a:buFont typeface="Arial" panose="020B0604020202020204" pitchFamily="34" charset="0"/>
              <a:buChar char="•"/>
            </a:pPr>
            <a:r>
              <a:rPr lang="en-US" sz="3600" dirty="0">
                <a:solidFill>
                  <a:schemeClr val="bg1"/>
                </a:solidFill>
              </a:rPr>
              <a:t>Channel Performance</a:t>
            </a:r>
          </a:p>
          <a:p>
            <a:pPr marL="285750" indent="-285750">
              <a:buFont typeface="Arial" panose="020B0604020202020204" pitchFamily="34" charset="0"/>
              <a:buChar char="•"/>
            </a:pPr>
            <a:r>
              <a:rPr lang="en-US" sz="3600" dirty="0">
                <a:solidFill>
                  <a:schemeClr val="bg1"/>
                </a:solidFill>
              </a:rPr>
              <a:t>Product Analysis</a:t>
            </a:r>
          </a:p>
          <a:p>
            <a:pPr marL="285750" indent="-285750">
              <a:buFont typeface="Arial" panose="020B0604020202020204" pitchFamily="34" charset="0"/>
              <a:buChar char="•"/>
            </a:pPr>
            <a:r>
              <a:rPr lang="en-US" sz="3600" dirty="0">
                <a:solidFill>
                  <a:schemeClr val="bg1"/>
                </a:solidFill>
              </a:rPr>
              <a:t>Regional Insights</a:t>
            </a:r>
          </a:p>
          <a:p>
            <a:pPr marL="285750" indent="-285750">
              <a:buFont typeface="Arial" panose="020B0604020202020204" pitchFamily="34" charset="0"/>
              <a:buChar char="•"/>
            </a:pPr>
            <a:r>
              <a:rPr lang="en-US" sz="3600" dirty="0">
                <a:solidFill>
                  <a:schemeClr val="bg1"/>
                </a:solidFill>
              </a:rPr>
              <a:t>Operational Efficiency</a:t>
            </a:r>
          </a:p>
          <a:p>
            <a:pPr marL="285750" indent="-285750">
              <a:buFont typeface="Arial" panose="020B0604020202020204" pitchFamily="34" charset="0"/>
              <a:buChar char="•"/>
            </a:pPr>
            <a:r>
              <a:rPr lang="en-US" sz="3600" dirty="0">
                <a:solidFill>
                  <a:schemeClr val="bg1"/>
                </a:solidFill>
              </a:rPr>
              <a:t>Inventory Management</a:t>
            </a:r>
          </a:p>
          <a:p>
            <a:pPr marL="285750" indent="-285750">
              <a:buFont typeface="Arial" panose="020B0604020202020204" pitchFamily="34" charset="0"/>
              <a:buChar char="•"/>
            </a:pPr>
            <a:r>
              <a:rPr lang="en-US" sz="3600" dirty="0">
                <a:solidFill>
                  <a:schemeClr val="bg1"/>
                </a:solidFill>
              </a:rPr>
              <a:t>Future Outlook</a:t>
            </a:r>
          </a:p>
          <a:p>
            <a:pPr marL="285750" indent="-285750">
              <a:buFont typeface="Arial" panose="020B0604020202020204" pitchFamily="34" charset="0"/>
              <a:buChar char="•"/>
            </a:pPr>
            <a:r>
              <a:rPr lang="en-US" sz="3600" dirty="0">
                <a:solidFill>
                  <a:schemeClr val="bg1"/>
                </a:solidFill>
              </a:rPr>
              <a:t>Competitor Analysis</a:t>
            </a:r>
          </a:p>
        </p:txBody>
      </p:sp>
    </p:spTree>
    <p:extLst>
      <p:ext uri="{BB962C8B-B14F-4D97-AF65-F5344CB8AC3E}">
        <p14:creationId xmlns:p14="http://schemas.microsoft.com/office/powerpoint/2010/main" val="205621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D354AC-0F44-412D-8C7B-DAFD630AB86C}"/>
              </a:ext>
            </a:extLst>
          </p:cNvPr>
          <p:cNvSpPr txBox="1"/>
          <p:nvPr/>
        </p:nvSpPr>
        <p:spPr>
          <a:xfrm>
            <a:off x="307145" y="84407"/>
            <a:ext cx="11577710" cy="5816977"/>
          </a:xfrm>
          <a:prstGeom prst="rect">
            <a:avLst/>
          </a:prstGeom>
          <a:noFill/>
        </p:spPr>
        <p:txBody>
          <a:bodyPr wrap="square" rtlCol="0">
            <a:spAutoFit/>
          </a:bodyPr>
          <a:lstStyle/>
          <a:p>
            <a:r>
              <a:rPr lang="en-IN" sz="2400" b="1" dirty="0">
                <a:solidFill>
                  <a:schemeClr val="bg1"/>
                </a:solidFill>
              </a:rPr>
              <a:t>SALES AND ORDER OVERVIEW ( INDIA )</a:t>
            </a:r>
          </a:p>
          <a:p>
            <a:endParaRPr lang="en-IN" sz="2400" b="1" dirty="0">
              <a:solidFill>
                <a:schemeClr val="bg1"/>
              </a:solidFill>
            </a:endParaRPr>
          </a:p>
          <a:p>
            <a:r>
              <a:rPr lang="en-IN" dirty="0">
                <a:solidFill>
                  <a:schemeClr val="bg1"/>
                </a:solidFill>
              </a:rPr>
              <a:t>TOTAL SALES : 83.6 Million  </a:t>
            </a:r>
          </a:p>
          <a:p>
            <a:endParaRPr lang="en-IN" dirty="0">
              <a:solidFill>
                <a:schemeClr val="bg1"/>
              </a:solidFill>
            </a:endParaRPr>
          </a:p>
          <a:p>
            <a:r>
              <a:rPr lang="en-IN" dirty="0">
                <a:solidFill>
                  <a:schemeClr val="bg1"/>
                </a:solidFill>
              </a:rPr>
              <a:t>B2B SALES : 609K </a:t>
            </a:r>
          </a:p>
          <a:p>
            <a:endParaRPr lang="en-IN" dirty="0">
              <a:solidFill>
                <a:schemeClr val="bg1"/>
              </a:solidFill>
            </a:endParaRPr>
          </a:p>
          <a:p>
            <a:r>
              <a:rPr lang="en-IN" dirty="0">
                <a:solidFill>
                  <a:schemeClr val="bg1"/>
                </a:solidFill>
              </a:rPr>
              <a:t>B2C SALES : 83 Million</a:t>
            </a:r>
          </a:p>
          <a:p>
            <a:endParaRPr lang="en-IN" dirty="0">
              <a:solidFill>
                <a:schemeClr val="bg1"/>
              </a:solidFill>
            </a:endParaRPr>
          </a:p>
          <a:p>
            <a:r>
              <a:rPr lang="en-IN" dirty="0">
                <a:solidFill>
                  <a:schemeClr val="bg1"/>
                </a:solidFill>
              </a:rPr>
              <a:t>TOTAL ORDERS : 128.98K</a:t>
            </a:r>
          </a:p>
          <a:p>
            <a:endParaRPr lang="en-IN" dirty="0">
              <a:solidFill>
                <a:schemeClr val="bg1"/>
              </a:solidFill>
            </a:endParaRPr>
          </a:p>
          <a:p>
            <a:r>
              <a:rPr lang="en-IN" dirty="0">
                <a:solidFill>
                  <a:schemeClr val="bg1"/>
                </a:solidFill>
              </a:rPr>
              <a:t>B2B ORDERS PLACED : 871</a:t>
            </a:r>
          </a:p>
          <a:p>
            <a:endParaRPr lang="en-IN" dirty="0">
              <a:solidFill>
                <a:schemeClr val="bg1"/>
              </a:solidFill>
            </a:endParaRPr>
          </a:p>
          <a:p>
            <a:r>
              <a:rPr lang="en-IN" dirty="0">
                <a:solidFill>
                  <a:schemeClr val="bg1"/>
                </a:solidFill>
              </a:rPr>
              <a:t>B2C ORDERS PLACED : 128.10K</a:t>
            </a:r>
          </a:p>
          <a:p>
            <a:endParaRPr lang="en-IN" dirty="0">
              <a:solidFill>
                <a:schemeClr val="bg1"/>
              </a:solidFill>
            </a:endParaRPr>
          </a:p>
          <a:p>
            <a:r>
              <a:rPr lang="en-IN" dirty="0">
                <a:solidFill>
                  <a:schemeClr val="bg1"/>
                </a:solidFill>
              </a:rPr>
              <a:t>TOTAL QUANTITY  ORDERED : 116649</a:t>
            </a:r>
          </a:p>
          <a:p>
            <a:endParaRPr lang="en-IN" dirty="0">
              <a:solidFill>
                <a:schemeClr val="bg1"/>
              </a:solidFill>
            </a:endParaRPr>
          </a:p>
          <a:p>
            <a:r>
              <a:rPr lang="en-IN" dirty="0">
                <a:solidFill>
                  <a:schemeClr val="bg1"/>
                </a:solidFill>
              </a:rPr>
              <a:t>B2B QUANTITY ORDERED : 840</a:t>
            </a:r>
          </a:p>
          <a:p>
            <a:endParaRPr lang="en-IN" dirty="0">
              <a:solidFill>
                <a:schemeClr val="bg1"/>
              </a:solidFill>
            </a:endParaRPr>
          </a:p>
          <a:p>
            <a:r>
              <a:rPr lang="en-IN" dirty="0">
                <a:solidFill>
                  <a:schemeClr val="bg1"/>
                </a:solidFill>
              </a:rPr>
              <a:t>B2C QUANTITY ORDERED :  115809</a:t>
            </a:r>
          </a:p>
          <a:p>
            <a:r>
              <a:rPr lang="en-IN" dirty="0">
                <a:solidFill>
                  <a:schemeClr val="bg1"/>
                </a:solidFill>
              </a:rPr>
              <a:t> </a:t>
            </a:r>
          </a:p>
        </p:txBody>
      </p:sp>
      <p:sp>
        <p:nvSpPr>
          <p:cNvPr id="5" name="TextBox 4">
            <a:extLst>
              <a:ext uri="{FF2B5EF4-FFF2-40B4-BE49-F238E27FC236}">
                <a16:creationId xmlns:a16="http://schemas.microsoft.com/office/drawing/2014/main" id="{2C81B636-3618-4407-87CC-A84E2A2AB9AC}"/>
              </a:ext>
            </a:extLst>
          </p:cNvPr>
          <p:cNvSpPr txBox="1"/>
          <p:nvPr/>
        </p:nvSpPr>
        <p:spPr>
          <a:xfrm>
            <a:off x="6096000" y="5261317"/>
            <a:ext cx="3498166" cy="369332"/>
          </a:xfrm>
          <a:prstGeom prst="rect">
            <a:avLst/>
          </a:prstGeom>
          <a:noFill/>
        </p:spPr>
        <p:txBody>
          <a:bodyPr wrap="square" rtlCol="0">
            <a:spAutoFit/>
          </a:bodyPr>
          <a:lstStyle/>
          <a:p>
            <a:pPr algn="ctr"/>
            <a:r>
              <a:rPr lang="en-IN" b="1" dirty="0">
                <a:solidFill>
                  <a:schemeClr val="bg1"/>
                </a:solidFill>
              </a:rPr>
              <a:t>SALES OVERTIME </a:t>
            </a:r>
          </a:p>
        </p:txBody>
      </p:sp>
      <p:pic>
        <p:nvPicPr>
          <p:cNvPr id="6" name="Picture 5">
            <a:extLst>
              <a:ext uri="{FF2B5EF4-FFF2-40B4-BE49-F238E27FC236}">
                <a16:creationId xmlns:a16="http://schemas.microsoft.com/office/drawing/2014/main" id="{2B6A2208-D190-49CD-8606-4297802B7133}"/>
              </a:ext>
            </a:extLst>
          </p:cNvPr>
          <p:cNvPicPr>
            <a:picLocks noChangeAspect="1"/>
          </p:cNvPicPr>
          <p:nvPr/>
        </p:nvPicPr>
        <p:blipFill>
          <a:blip r:embed="rId2"/>
          <a:stretch>
            <a:fillRect/>
          </a:stretch>
        </p:blipFill>
        <p:spPr>
          <a:xfrm>
            <a:off x="4040287" y="1350415"/>
            <a:ext cx="7534473" cy="3647188"/>
          </a:xfrm>
          <a:prstGeom prst="rect">
            <a:avLst/>
          </a:prstGeom>
        </p:spPr>
      </p:pic>
      <p:cxnSp>
        <p:nvCxnSpPr>
          <p:cNvPr id="8" name="Straight Arrow Connector 7">
            <a:extLst>
              <a:ext uri="{FF2B5EF4-FFF2-40B4-BE49-F238E27FC236}">
                <a16:creationId xmlns:a16="http://schemas.microsoft.com/office/drawing/2014/main" id="{295FD136-67B7-4FD2-8CAE-BF8600E262A5}"/>
              </a:ext>
            </a:extLst>
          </p:cNvPr>
          <p:cNvCxnSpPr/>
          <p:nvPr/>
        </p:nvCxnSpPr>
        <p:spPr>
          <a:xfrm>
            <a:off x="5983459" y="1617783"/>
            <a:ext cx="994117" cy="22226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62F4CE7F-63F0-40BB-B457-10C94BF82B85}"/>
              </a:ext>
            </a:extLst>
          </p:cNvPr>
          <p:cNvSpPr txBox="1"/>
          <p:nvPr/>
        </p:nvSpPr>
        <p:spPr>
          <a:xfrm>
            <a:off x="7807523" y="3615397"/>
            <a:ext cx="3024600" cy="646331"/>
          </a:xfrm>
          <a:prstGeom prst="rect">
            <a:avLst/>
          </a:prstGeom>
          <a:noFill/>
        </p:spPr>
        <p:txBody>
          <a:bodyPr wrap="square" rtlCol="0">
            <a:spAutoFit/>
          </a:bodyPr>
          <a:lstStyle/>
          <a:p>
            <a:r>
              <a:rPr lang="en-IN" dirty="0">
                <a:solidFill>
                  <a:schemeClr val="accent2"/>
                </a:solidFill>
              </a:rPr>
              <a:t>Increase in sales after that Spike on 2022-05-01</a:t>
            </a:r>
          </a:p>
        </p:txBody>
      </p:sp>
      <p:sp>
        <p:nvSpPr>
          <p:cNvPr id="13" name="TextBox 12">
            <a:extLst>
              <a:ext uri="{FF2B5EF4-FFF2-40B4-BE49-F238E27FC236}">
                <a16:creationId xmlns:a16="http://schemas.microsoft.com/office/drawing/2014/main" id="{B8DB8338-0764-4CE0-AD62-37BC79B4874B}"/>
              </a:ext>
            </a:extLst>
          </p:cNvPr>
          <p:cNvSpPr txBox="1"/>
          <p:nvPr/>
        </p:nvSpPr>
        <p:spPr>
          <a:xfrm>
            <a:off x="4040287" y="647114"/>
            <a:ext cx="7242002" cy="646331"/>
          </a:xfrm>
          <a:prstGeom prst="rect">
            <a:avLst/>
          </a:prstGeom>
          <a:noFill/>
        </p:spPr>
        <p:txBody>
          <a:bodyPr wrap="square" rtlCol="0">
            <a:spAutoFit/>
          </a:bodyPr>
          <a:lstStyle/>
          <a:p>
            <a:r>
              <a:rPr lang="en-IN" dirty="0">
                <a:solidFill>
                  <a:schemeClr val="bg1"/>
                </a:solidFill>
              </a:rPr>
              <a:t>Quick Tip : This May be any seasonality or any festival trend on that time , It may be a amazon great Indian Sales or prime day.</a:t>
            </a:r>
          </a:p>
        </p:txBody>
      </p:sp>
    </p:spTree>
    <p:extLst>
      <p:ext uri="{BB962C8B-B14F-4D97-AF65-F5344CB8AC3E}">
        <p14:creationId xmlns:p14="http://schemas.microsoft.com/office/powerpoint/2010/main" val="224806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8664C-FA19-41C1-838B-F011C6E7C4B7}"/>
              </a:ext>
            </a:extLst>
          </p:cNvPr>
          <p:cNvSpPr txBox="1"/>
          <p:nvPr/>
        </p:nvSpPr>
        <p:spPr>
          <a:xfrm>
            <a:off x="239151" y="56271"/>
            <a:ext cx="11549575" cy="2492990"/>
          </a:xfrm>
          <a:prstGeom prst="rect">
            <a:avLst/>
          </a:prstGeom>
          <a:noFill/>
        </p:spPr>
        <p:txBody>
          <a:bodyPr wrap="square" rtlCol="0">
            <a:spAutoFit/>
          </a:bodyPr>
          <a:lstStyle/>
          <a:p>
            <a:r>
              <a:rPr lang="en-IN" sz="3600" b="1" dirty="0">
                <a:solidFill>
                  <a:schemeClr val="bg1"/>
                </a:solidFill>
              </a:rPr>
              <a:t>SALES AND ORDER OVERVIEW ( INTERNATIONAL )</a:t>
            </a:r>
          </a:p>
          <a:p>
            <a:endParaRPr lang="en-IN" sz="2000" b="1" dirty="0">
              <a:solidFill>
                <a:schemeClr val="bg1"/>
              </a:solidFill>
            </a:endParaRPr>
          </a:p>
          <a:p>
            <a:r>
              <a:rPr lang="en-IN" sz="2000" b="1" dirty="0">
                <a:solidFill>
                  <a:schemeClr val="bg1"/>
                </a:solidFill>
              </a:rPr>
              <a:t>*  </a:t>
            </a:r>
            <a:r>
              <a:rPr lang="en-IN" sz="2000" dirty="0">
                <a:solidFill>
                  <a:schemeClr val="bg1"/>
                </a:solidFill>
              </a:rPr>
              <a:t>TOTAL INTERNATIONAL SALES – 1,61,27,035</a:t>
            </a:r>
          </a:p>
          <a:p>
            <a:endParaRPr lang="en-IN" sz="2000" b="1" dirty="0">
              <a:solidFill>
                <a:schemeClr val="bg1"/>
              </a:solidFill>
            </a:endParaRPr>
          </a:p>
          <a:p>
            <a:pPr marL="342900" indent="-342900">
              <a:buFont typeface="Arial" panose="020B0604020202020204" pitchFamily="34" charset="0"/>
              <a:buChar char="•"/>
            </a:pPr>
            <a:r>
              <a:rPr lang="en-IN" sz="2000" dirty="0">
                <a:solidFill>
                  <a:schemeClr val="bg1"/>
                </a:solidFill>
              </a:rPr>
              <a:t>TOTAL QUANTITY OF ORDERS – 24,017</a:t>
            </a:r>
          </a:p>
          <a:p>
            <a:pPr marL="342900" indent="-342900">
              <a:buFont typeface="Arial" panose="020B0604020202020204" pitchFamily="34" charset="0"/>
              <a:buChar char="•"/>
            </a:pPr>
            <a:endParaRPr lang="en-IN" sz="2000" b="1" dirty="0">
              <a:solidFill>
                <a:schemeClr val="bg1"/>
              </a:solidFill>
            </a:endParaRPr>
          </a:p>
          <a:p>
            <a:pPr marL="342900" indent="-342900">
              <a:buFont typeface="Arial" panose="020B0604020202020204" pitchFamily="34" charset="0"/>
              <a:buChar char="•"/>
            </a:pPr>
            <a:endParaRPr lang="en-IN" sz="2000" b="1" dirty="0">
              <a:solidFill>
                <a:schemeClr val="bg1"/>
              </a:solidFill>
            </a:endParaRPr>
          </a:p>
        </p:txBody>
      </p:sp>
      <p:pic>
        <p:nvPicPr>
          <p:cNvPr id="4" name="Picture 3">
            <a:extLst>
              <a:ext uri="{FF2B5EF4-FFF2-40B4-BE49-F238E27FC236}">
                <a16:creationId xmlns:a16="http://schemas.microsoft.com/office/drawing/2014/main" id="{EE037688-8D0E-434C-923E-BB4816314584}"/>
              </a:ext>
            </a:extLst>
          </p:cNvPr>
          <p:cNvPicPr>
            <a:picLocks noChangeAspect="1"/>
          </p:cNvPicPr>
          <p:nvPr/>
        </p:nvPicPr>
        <p:blipFill>
          <a:blip r:embed="rId2"/>
          <a:stretch>
            <a:fillRect/>
          </a:stretch>
        </p:blipFill>
        <p:spPr>
          <a:xfrm>
            <a:off x="403274" y="2485882"/>
            <a:ext cx="9289366" cy="3260307"/>
          </a:xfrm>
          <a:prstGeom prst="rect">
            <a:avLst/>
          </a:prstGeom>
        </p:spPr>
      </p:pic>
      <p:sp>
        <p:nvSpPr>
          <p:cNvPr id="5" name="TextBox 4">
            <a:extLst>
              <a:ext uri="{FF2B5EF4-FFF2-40B4-BE49-F238E27FC236}">
                <a16:creationId xmlns:a16="http://schemas.microsoft.com/office/drawing/2014/main" id="{A8125D00-8453-4E58-9928-501BBEA3ED59}"/>
              </a:ext>
            </a:extLst>
          </p:cNvPr>
          <p:cNvSpPr txBox="1"/>
          <p:nvPr/>
        </p:nvSpPr>
        <p:spPr>
          <a:xfrm>
            <a:off x="1913206" y="5852160"/>
            <a:ext cx="6344529" cy="369332"/>
          </a:xfrm>
          <a:prstGeom prst="rect">
            <a:avLst/>
          </a:prstGeom>
          <a:noFill/>
        </p:spPr>
        <p:txBody>
          <a:bodyPr wrap="square" rtlCol="0">
            <a:spAutoFit/>
          </a:bodyPr>
          <a:lstStyle/>
          <a:p>
            <a:pPr algn="ctr"/>
            <a:r>
              <a:rPr lang="en-IN" dirty="0">
                <a:solidFill>
                  <a:schemeClr val="bg1"/>
                </a:solidFill>
              </a:rPr>
              <a:t>INTERNATIONAL SALES OVER TIME</a:t>
            </a:r>
          </a:p>
        </p:txBody>
      </p:sp>
      <p:cxnSp>
        <p:nvCxnSpPr>
          <p:cNvPr id="9" name="Straight Arrow Connector 8">
            <a:extLst>
              <a:ext uri="{FF2B5EF4-FFF2-40B4-BE49-F238E27FC236}">
                <a16:creationId xmlns:a16="http://schemas.microsoft.com/office/drawing/2014/main" id="{719D4A0D-9098-4FD2-9598-6B074BCF529A}"/>
              </a:ext>
            </a:extLst>
          </p:cNvPr>
          <p:cNvCxnSpPr/>
          <p:nvPr/>
        </p:nvCxnSpPr>
        <p:spPr>
          <a:xfrm flipH="1">
            <a:off x="2194560" y="2813538"/>
            <a:ext cx="379828"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6C5CD321-8A24-49B9-AB6E-A82DDCA40FEA}"/>
              </a:ext>
            </a:extLst>
          </p:cNvPr>
          <p:cNvCxnSpPr/>
          <p:nvPr/>
        </p:nvCxnSpPr>
        <p:spPr>
          <a:xfrm>
            <a:off x="2574388" y="2813538"/>
            <a:ext cx="1645920" cy="15755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D170AF3A-B262-459E-AA0A-0A7836DEF463}"/>
              </a:ext>
            </a:extLst>
          </p:cNvPr>
          <p:cNvSpPr txBox="1"/>
          <p:nvPr/>
        </p:nvSpPr>
        <p:spPr>
          <a:xfrm>
            <a:off x="3277772" y="2813538"/>
            <a:ext cx="4135902" cy="646331"/>
          </a:xfrm>
          <a:prstGeom prst="rect">
            <a:avLst/>
          </a:prstGeom>
          <a:noFill/>
        </p:spPr>
        <p:txBody>
          <a:bodyPr wrap="square" rtlCol="0">
            <a:spAutoFit/>
          </a:bodyPr>
          <a:lstStyle/>
          <a:p>
            <a:r>
              <a:rPr lang="en-IN" dirty="0">
                <a:solidFill>
                  <a:schemeClr val="accent2"/>
                </a:solidFill>
              </a:rPr>
              <a:t>There are fluctuations which are peaks and downs which is unpredictable trend.</a:t>
            </a:r>
          </a:p>
        </p:txBody>
      </p:sp>
    </p:spTree>
    <p:extLst>
      <p:ext uri="{BB962C8B-B14F-4D97-AF65-F5344CB8AC3E}">
        <p14:creationId xmlns:p14="http://schemas.microsoft.com/office/powerpoint/2010/main" val="149718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64CD4D-1662-43D7-96AE-6EAC42D6C198}"/>
              </a:ext>
            </a:extLst>
          </p:cNvPr>
          <p:cNvSpPr txBox="1"/>
          <p:nvPr/>
        </p:nvSpPr>
        <p:spPr>
          <a:xfrm>
            <a:off x="154745" y="168812"/>
            <a:ext cx="11774658" cy="1384995"/>
          </a:xfrm>
          <a:prstGeom prst="rect">
            <a:avLst/>
          </a:prstGeom>
          <a:noFill/>
        </p:spPr>
        <p:txBody>
          <a:bodyPr wrap="square" rtlCol="0">
            <a:spAutoFit/>
          </a:bodyPr>
          <a:lstStyle/>
          <a:p>
            <a:r>
              <a:rPr lang="en-IN" sz="2800" b="1" dirty="0">
                <a:solidFill>
                  <a:schemeClr val="bg1"/>
                </a:solidFill>
              </a:rPr>
              <a:t>Sales over Month &amp; Some Descriptive Statistics</a:t>
            </a:r>
          </a:p>
          <a:p>
            <a:endParaRPr lang="en-IN" sz="2800" b="1" dirty="0">
              <a:solidFill>
                <a:schemeClr val="bg1"/>
              </a:solidFill>
            </a:endParaRPr>
          </a:p>
          <a:p>
            <a:endParaRPr lang="en-IN" sz="2800" b="1" dirty="0">
              <a:solidFill>
                <a:schemeClr val="bg1"/>
              </a:solidFill>
            </a:endParaRPr>
          </a:p>
        </p:txBody>
      </p:sp>
      <p:pic>
        <p:nvPicPr>
          <p:cNvPr id="3" name="Picture 2">
            <a:extLst>
              <a:ext uri="{FF2B5EF4-FFF2-40B4-BE49-F238E27FC236}">
                <a16:creationId xmlns:a16="http://schemas.microsoft.com/office/drawing/2014/main" id="{2F8EC143-ED7F-4FF8-9C31-4511334EF53C}"/>
              </a:ext>
            </a:extLst>
          </p:cNvPr>
          <p:cNvPicPr>
            <a:picLocks noChangeAspect="1"/>
          </p:cNvPicPr>
          <p:nvPr/>
        </p:nvPicPr>
        <p:blipFill>
          <a:blip r:embed="rId2"/>
          <a:stretch>
            <a:fillRect/>
          </a:stretch>
        </p:blipFill>
        <p:spPr>
          <a:xfrm>
            <a:off x="396333" y="1068815"/>
            <a:ext cx="4850916" cy="2898273"/>
          </a:xfrm>
          <a:prstGeom prst="rect">
            <a:avLst/>
          </a:prstGeom>
        </p:spPr>
      </p:pic>
      <p:pic>
        <p:nvPicPr>
          <p:cNvPr id="4" name="Picture 3">
            <a:extLst>
              <a:ext uri="{FF2B5EF4-FFF2-40B4-BE49-F238E27FC236}">
                <a16:creationId xmlns:a16="http://schemas.microsoft.com/office/drawing/2014/main" id="{41B89054-9F10-4A35-9694-42CF4D27CE57}"/>
              </a:ext>
            </a:extLst>
          </p:cNvPr>
          <p:cNvPicPr>
            <a:picLocks noChangeAspect="1"/>
          </p:cNvPicPr>
          <p:nvPr/>
        </p:nvPicPr>
        <p:blipFill>
          <a:blip r:embed="rId3"/>
          <a:stretch>
            <a:fillRect/>
          </a:stretch>
        </p:blipFill>
        <p:spPr>
          <a:xfrm>
            <a:off x="6944753" y="1068815"/>
            <a:ext cx="3495235" cy="2898273"/>
          </a:xfrm>
          <a:prstGeom prst="rect">
            <a:avLst/>
          </a:prstGeom>
        </p:spPr>
      </p:pic>
      <p:sp>
        <p:nvSpPr>
          <p:cNvPr id="5" name="TextBox 4">
            <a:extLst>
              <a:ext uri="{FF2B5EF4-FFF2-40B4-BE49-F238E27FC236}">
                <a16:creationId xmlns:a16="http://schemas.microsoft.com/office/drawing/2014/main" id="{57450D00-E478-44EC-B960-027733AF1AD6}"/>
              </a:ext>
            </a:extLst>
          </p:cNvPr>
          <p:cNvSpPr txBox="1"/>
          <p:nvPr/>
        </p:nvSpPr>
        <p:spPr>
          <a:xfrm>
            <a:off x="396333" y="4557932"/>
            <a:ext cx="10043655" cy="1754326"/>
          </a:xfrm>
          <a:prstGeom prst="rect">
            <a:avLst/>
          </a:prstGeom>
          <a:noFill/>
        </p:spPr>
        <p:txBody>
          <a:bodyPr wrap="square" rtlCol="0">
            <a:spAutoFit/>
          </a:bodyPr>
          <a:lstStyle/>
          <a:p>
            <a:r>
              <a:rPr lang="en-IN" dirty="0">
                <a:solidFill>
                  <a:schemeClr val="bg1"/>
                </a:solidFill>
              </a:rPr>
              <a:t>Average Sales Amount in B2B Space who place the order for at Least Rs 700</a:t>
            </a:r>
          </a:p>
          <a:p>
            <a:endParaRPr lang="en-IN" dirty="0">
              <a:solidFill>
                <a:schemeClr val="bg1"/>
              </a:solidFill>
            </a:endParaRPr>
          </a:p>
          <a:p>
            <a:r>
              <a:rPr lang="en-IN" dirty="0">
                <a:solidFill>
                  <a:schemeClr val="bg1"/>
                </a:solidFill>
              </a:rPr>
              <a:t>Average Sales Amount in B2C Space who place the order for at Least Rs 648</a:t>
            </a:r>
          </a:p>
          <a:p>
            <a:endParaRPr lang="en-IN" dirty="0">
              <a:solidFill>
                <a:schemeClr val="bg1"/>
              </a:solidFill>
            </a:endParaRPr>
          </a:p>
          <a:p>
            <a:r>
              <a:rPr lang="en-US" dirty="0">
                <a:solidFill>
                  <a:schemeClr val="bg1"/>
                </a:solidFill>
              </a:rPr>
              <a:t>Average Money spend by B2B ( Business to Business) - Companies or Organization who want to buy clothes they are spending more than that of Normal Customers ( B2C - Business to Consumers).</a:t>
            </a:r>
            <a:endParaRPr lang="en-IN" dirty="0">
              <a:solidFill>
                <a:schemeClr val="bg1"/>
              </a:solidFill>
            </a:endParaRPr>
          </a:p>
        </p:txBody>
      </p:sp>
    </p:spTree>
    <p:extLst>
      <p:ext uri="{BB962C8B-B14F-4D97-AF65-F5344CB8AC3E}">
        <p14:creationId xmlns:p14="http://schemas.microsoft.com/office/powerpoint/2010/main" val="160057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82AC2-DA47-4365-B24B-153D8529C5FD}"/>
              </a:ext>
            </a:extLst>
          </p:cNvPr>
          <p:cNvSpPr txBox="1"/>
          <p:nvPr/>
        </p:nvSpPr>
        <p:spPr>
          <a:xfrm>
            <a:off x="194603" y="154745"/>
            <a:ext cx="11802794" cy="1077218"/>
          </a:xfrm>
          <a:prstGeom prst="rect">
            <a:avLst/>
          </a:prstGeom>
          <a:noFill/>
        </p:spPr>
        <p:txBody>
          <a:bodyPr wrap="square" rtlCol="0">
            <a:spAutoFit/>
          </a:bodyPr>
          <a:lstStyle/>
          <a:p>
            <a:r>
              <a:rPr lang="en-IN" sz="3200" b="1" dirty="0">
                <a:solidFill>
                  <a:schemeClr val="bg1"/>
                </a:solidFill>
              </a:rPr>
              <a:t>CHANNEL PERFORMANCE</a:t>
            </a:r>
          </a:p>
          <a:p>
            <a:endParaRPr lang="en-IN" sz="3200" b="1" dirty="0">
              <a:solidFill>
                <a:schemeClr val="bg1"/>
              </a:solidFill>
            </a:endParaRPr>
          </a:p>
        </p:txBody>
      </p:sp>
      <p:pic>
        <p:nvPicPr>
          <p:cNvPr id="3" name="Picture 2">
            <a:extLst>
              <a:ext uri="{FF2B5EF4-FFF2-40B4-BE49-F238E27FC236}">
                <a16:creationId xmlns:a16="http://schemas.microsoft.com/office/drawing/2014/main" id="{F7DE4863-4226-4E96-86EC-6E3F20861A9F}"/>
              </a:ext>
            </a:extLst>
          </p:cNvPr>
          <p:cNvPicPr>
            <a:picLocks noChangeAspect="1"/>
          </p:cNvPicPr>
          <p:nvPr/>
        </p:nvPicPr>
        <p:blipFill>
          <a:blip r:embed="rId2"/>
          <a:stretch>
            <a:fillRect/>
          </a:stretch>
        </p:blipFill>
        <p:spPr>
          <a:xfrm>
            <a:off x="194604" y="978431"/>
            <a:ext cx="4067907" cy="2450569"/>
          </a:xfrm>
          <a:prstGeom prst="rect">
            <a:avLst/>
          </a:prstGeom>
        </p:spPr>
      </p:pic>
      <p:sp>
        <p:nvSpPr>
          <p:cNvPr id="4" name="TextBox 3">
            <a:extLst>
              <a:ext uri="{FF2B5EF4-FFF2-40B4-BE49-F238E27FC236}">
                <a16:creationId xmlns:a16="http://schemas.microsoft.com/office/drawing/2014/main" id="{55166283-BD5E-4DC5-93F0-F34E3A6163C9}"/>
              </a:ext>
            </a:extLst>
          </p:cNvPr>
          <p:cNvSpPr txBox="1"/>
          <p:nvPr/>
        </p:nvSpPr>
        <p:spPr>
          <a:xfrm>
            <a:off x="4813497" y="978431"/>
            <a:ext cx="6231988" cy="1815882"/>
          </a:xfrm>
          <a:prstGeom prst="rect">
            <a:avLst/>
          </a:prstGeom>
          <a:noFill/>
        </p:spPr>
        <p:txBody>
          <a:bodyPr wrap="square" rtlCol="0">
            <a:spAutoFit/>
          </a:bodyPr>
          <a:lstStyle/>
          <a:p>
            <a:pPr algn="ctr"/>
            <a:r>
              <a:rPr lang="en-US" sz="2800" dirty="0">
                <a:solidFill>
                  <a:schemeClr val="bg1"/>
                </a:solidFill>
              </a:rPr>
              <a:t>99.9% All orders are directly purchased in the amazon website and 0.1% it can be redirected to amazon websites through ads on various platforms.</a:t>
            </a:r>
            <a:endParaRPr lang="en-IN" sz="2800" dirty="0">
              <a:solidFill>
                <a:schemeClr val="bg1"/>
              </a:solidFill>
            </a:endParaRPr>
          </a:p>
        </p:txBody>
      </p:sp>
      <p:pic>
        <p:nvPicPr>
          <p:cNvPr id="5" name="Picture 4">
            <a:extLst>
              <a:ext uri="{FF2B5EF4-FFF2-40B4-BE49-F238E27FC236}">
                <a16:creationId xmlns:a16="http://schemas.microsoft.com/office/drawing/2014/main" id="{208520CC-6CC1-4AC6-B010-CE9F1C871032}"/>
              </a:ext>
            </a:extLst>
          </p:cNvPr>
          <p:cNvPicPr>
            <a:picLocks noChangeAspect="1"/>
          </p:cNvPicPr>
          <p:nvPr/>
        </p:nvPicPr>
        <p:blipFill>
          <a:blip r:embed="rId3"/>
          <a:stretch>
            <a:fillRect/>
          </a:stretch>
        </p:blipFill>
        <p:spPr>
          <a:xfrm>
            <a:off x="194603" y="3840933"/>
            <a:ext cx="4067907" cy="2588002"/>
          </a:xfrm>
          <a:prstGeom prst="rect">
            <a:avLst/>
          </a:prstGeom>
        </p:spPr>
      </p:pic>
      <p:sp>
        <p:nvSpPr>
          <p:cNvPr id="6" name="TextBox 5">
            <a:extLst>
              <a:ext uri="{FF2B5EF4-FFF2-40B4-BE49-F238E27FC236}">
                <a16:creationId xmlns:a16="http://schemas.microsoft.com/office/drawing/2014/main" id="{2F379A7E-DB8A-4068-9E0C-B7E09888DB13}"/>
              </a:ext>
            </a:extLst>
          </p:cNvPr>
          <p:cNvSpPr txBox="1"/>
          <p:nvPr/>
        </p:nvSpPr>
        <p:spPr>
          <a:xfrm>
            <a:off x="4813497" y="3687901"/>
            <a:ext cx="6750146" cy="2800767"/>
          </a:xfrm>
          <a:prstGeom prst="rect">
            <a:avLst/>
          </a:prstGeom>
          <a:noFill/>
        </p:spPr>
        <p:txBody>
          <a:bodyPr wrap="square" rtlCol="0">
            <a:spAutoFit/>
          </a:bodyPr>
          <a:lstStyle/>
          <a:p>
            <a:pPr algn="ctr"/>
            <a:r>
              <a:rPr lang="en-IN" sz="2800" dirty="0">
                <a:solidFill>
                  <a:schemeClr val="bg1"/>
                </a:solidFill>
              </a:rPr>
              <a:t>Fulfilment of Orders </a:t>
            </a:r>
          </a:p>
          <a:p>
            <a:pPr algn="ctr"/>
            <a:r>
              <a:rPr lang="en-US" sz="2400" dirty="0">
                <a:solidFill>
                  <a:schemeClr val="bg1"/>
                </a:solidFill>
              </a:rPr>
              <a:t>We can able to see that 69.5% of goods or clothes are sold from amazon side of inventory where it has been stocked . Where 30.5% are sold by third-party ( Merchants ) due to unavailability of stocks , they have been connected and packed on the way</a:t>
            </a:r>
            <a:r>
              <a:rPr lang="en-US" b="1" dirty="0">
                <a:solidFill>
                  <a:schemeClr val="bg1"/>
                </a:solidFill>
              </a:rPr>
              <a:t>.</a:t>
            </a:r>
          </a:p>
          <a:p>
            <a:endParaRPr lang="en-IN" sz="2800" dirty="0">
              <a:solidFill>
                <a:schemeClr val="bg1"/>
              </a:solidFill>
            </a:endParaRPr>
          </a:p>
        </p:txBody>
      </p:sp>
    </p:spTree>
    <p:extLst>
      <p:ext uri="{BB962C8B-B14F-4D97-AF65-F5344CB8AC3E}">
        <p14:creationId xmlns:p14="http://schemas.microsoft.com/office/powerpoint/2010/main" val="78966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08E985-6ED1-4B50-B561-1395B9C6530A}"/>
              </a:ext>
            </a:extLst>
          </p:cNvPr>
          <p:cNvSpPr txBox="1"/>
          <p:nvPr/>
        </p:nvSpPr>
        <p:spPr>
          <a:xfrm>
            <a:off x="168812" y="112542"/>
            <a:ext cx="11802794" cy="1569660"/>
          </a:xfrm>
          <a:prstGeom prst="rect">
            <a:avLst/>
          </a:prstGeom>
          <a:noFill/>
        </p:spPr>
        <p:txBody>
          <a:bodyPr wrap="square" rtlCol="0">
            <a:spAutoFit/>
          </a:bodyPr>
          <a:lstStyle/>
          <a:p>
            <a:r>
              <a:rPr lang="en-IN" sz="3200" b="1" dirty="0">
                <a:solidFill>
                  <a:schemeClr val="bg1"/>
                </a:solidFill>
              </a:rPr>
              <a:t>PRODUCT ANALYSIS</a:t>
            </a:r>
          </a:p>
          <a:p>
            <a:endParaRPr lang="en-IN" sz="3200" b="1" dirty="0">
              <a:solidFill>
                <a:schemeClr val="bg1"/>
              </a:solidFill>
            </a:endParaRPr>
          </a:p>
          <a:p>
            <a:endParaRPr lang="en-IN" sz="3200" b="1" dirty="0">
              <a:solidFill>
                <a:schemeClr val="bg1"/>
              </a:solidFill>
            </a:endParaRPr>
          </a:p>
        </p:txBody>
      </p:sp>
      <p:pic>
        <p:nvPicPr>
          <p:cNvPr id="4" name="Picture 3">
            <a:extLst>
              <a:ext uri="{FF2B5EF4-FFF2-40B4-BE49-F238E27FC236}">
                <a16:creationId xmlns:a16="http://schemas.microsoft.com/office/drawing/2014/main" id="{33D6EEFB-9691-4498-A9AA-3768E8965CD0}"/>
              </a:ext>
            </a:extLst>
          </p:cNvPr>
          <p:cNvPicPr>
            <a:picLocks noChangeAspect="1"/>
          </p:cNvPicPr>
          <p:nvPr/>
        </p:nvPicPr>
        <p:blipFill>
          <a:blip r:embed="rId2"/>
          <a:stretch>
            <a:fillRect/>
          </a:stretch>
        </p:blipFill>
        <p:spPr>
          <a:xfrm>
            <a:off x="220394" y="753901"/>
            <a:ext cx="8923606" cy="4071161"/>
          </a:xfrm>
          <a:prstGeom prst="rect">
            <a:avLst/>
          </a:prstGeom>
        </p:spPr>
      </p:pic>
      <p:sp>
        <p:nvSpPr>
          <p:cNvPr id="5" name="TextBox 4">
            <a:extLst>
              <a:ext uri="{FF2B5EF4-FFF2-40B4-BE49-F238E27FC236}">
                <a16:creationId xmlns:a16="http://schemas.microsoft.com/office/drawing/2014/main" id="{7F3DD9F5-5F54-48D0-AF62-198A5B390C42}"/>
              </a:ext>
            </a:extLst>
          </p:cNvPr>
          <p:cNvSpPr txBox="1"/>
          <p:nvPr/>
        </p:nvSpPr>
        <p:spPr>
          <a:xfrm>
            <a:off x="220394" y="5008098"/>
            <a:ext cx="11638671" cy="1323439"/>
          </a:xfrm>
          <a:prstGeom prst="rect">
            <a:avLst/>
          </a:prstGeom>
          <a:noFill/>
        </p:spPr>
        <p:txBody>
          <a:bodyPr wrap="square" rtlCol="0">
            <a:spAutoFit/>
          </a:bodyPr>
          <a:lstStyle/>
          <a:p>
            <a:r>
              <a:rPr lang="en-IN" sz="2000" dirty="0">
                <a:solidFill>
                  <a:schemeClr val="bg1"/>
                </a:solidFill>
              </a:rPr>
              <a:t>Where we can able to see that Frequency of orders and Amount of sales are positively correlated . That means any product increase in orders will increase in amount of Sales. For example , if you see means the set &amp; kurta product category increase in frequency of orders , So there increase in sales amount of set &amp; kurta product category. This Trend of product category follows the same in all months.</a:t>
            </a:r>
          </a:p>
        </p:txBody>
      </p:sp>
    </p:spTree>
    <p:extLst>
      <p:ext uri="{BB962C8B-B14F-4D97-AF65-F5344CB8AC3E}">
        <p14:creationId xmlns:p14="http://schemas.microsoft.com/office/powerpoint/2010/main" val="39444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5D23C-8506-48C6-B742-DD2B9D670143}"/>
              </a:ext>
            </a:extLst>
          </p:cNvPr>
          <p:cNvSpPr txBox="1"/>
          <p:nvPr/>
        </p:nvSpPr>
        <p:spPr>
          <a:xfrm>
            <a:off x="208671" y="-87660"/>
            <a:ext cx="11774658" cy="3108543"/>
          </a:xfrm>
          <a:prstGeom prst="rect">
            <a:avLst/>
          </a:prstGeom>
          <a:noFill/>
        </p:spPr>
        <p:txBody>
          <a:bodyPr wrap="square" rtlCol="0">
            <a:spAutoFit/>
          </a:bodyPr>
          <a:lstStyle/>
          <a:p>
            <a:r>
              <a:rPr lang="en-IN" sz="2800" b="1" dirty="0">
                <a:solidFill>
                  <a:schemeClr val="bg1"/>
                </a:solidFill>
              </a:rPr>
              <a:t>Product Analysis based on Colours </a:t>
            </a:r>
          </a:p>
          <a:p>
            <a:endParaRPr lang="en-IN" sz="2800" b="1" dirty="0">
              <a:solidFill>
                <a:schemeClr val="bg1"/>
              </a:solidFill>
            </a:endParaRPr>
          </a:p>
          <a:p>
            <a:r>
              <a:rPr lang="en-IN" sz="2000" b="1" dirty="0">
                <a:solidFill>
                  <a:schemeClr val="bg1"/>
                </a:solidFill>
              </a:rPr>
              <a:t>Top 10 Product Colours customers like                                  </a:t>
            </a:r>
          </a:p>
          <a:p>
            <a:r>
              <a:rPr lang="en-IN" sz="2000" b="1" dirty="0">
                <a:solidFill>
                  <a:schemeClr val="bg1"/>
                </a:solidFill>
              </a:rPr>
              <a:t>to place the orders are :</a:t>
            </a:r>
          </a:p>
          <a:p>
            <a:endParaRPr lang="en-IN" sz="2000" b="1" dirty="0">
              <a:solidFill>
                <a:schemeClr val="bg1"/>
              </a:solidFill>
            </a:endParaRPr>
          </a:p>
          <a:p>
            <a:endParaRPr lang="en-IN" sz="2000" b="1" dirty="0">
              <a:solidFill>
                <a:schemeClr val="bg1"/>
              </a:solidFill>
            </a:endParaRPr>
          </a:p>
          <a:p>
            <a:endParaRPr lang="en-IN" sz="2000" b="1" dirty="0">
              <a:solidFill>
                <a:schemeClr val="bg1"/>
              </a:solidFill>
            </a:endParaRPr>
          </a:p>
          <a:p>
            <a:endParaRPr lang="en-IN" sz="2000" b="1" dirty="0">
              <a:solidFill>
                <a:schemeClr val="bg1"/>
              </a:solidFill>
            </a:endParaRPr>
          </a:p>
          <a:p>
            <a:endParaRPr lang="en-IN" sz="2000" b="1" dirty="0">
              <a:solidFill>
                <a:schemeClr val="bg1"/>
              </a:solidFill>
            </a:endParaRPr>
          </a:p>
        </p:txBody>
      </p:sp>
      <p:pic>
        <p:nvPicPr>
          <p:cNvPr id="3" name="Picture 2">
            <a:extLst>
              <a:ext uri="{FF2B5EF4-FFF2-40B4-BE49-F238E27FC236}">
                <a16:creationId xmlns:a16="http://schemas.microsoft.com/office/drawing/2014/main" id="{DED8560B-1C3E-4276-9135-63B0D1316F42}"/>
              </a:ext>
            </a:extLst>
          </p:cNvPr>
          <p:cNvPicPr>
            <a:picLocks noChangeAspect="1"/>
          </p:cNvPicPr>
          <p:nvPr/>
        </p:nvPicPr>
        <p:blipFill>
          <a:blip r:embed="rId2"/>
          <a:stretch>
            <a:fillRect/>
          </a:stretch>
        </p:blipFill>
        <p:spPr>
          <a:xfrm>
            <a:off x="321211" y="1976660"/>
            <a:ext cx="4005207" cy="3861432"/>
          </a:xfrm>
          <a:prstGeom prst="rect">
            <a:avLst/>
          </a:prstGeom>
        </p:spPr>
      </p:pic>
      <p:sp>
        <p:nvSpPr>
          <p:cNvPr id="4" name="TextBox 3">
            <a:extLst>
              <a:ext uri="{FF2B5EF4-FFF2-40B4-BE49-F238E27FC236}">
                <a16:creationId xmlns:a16="http://schemas.microsoft.com/office/drawing/2014/main" id="{37D14037-ABCA-4BEB-9EC4-3DC64AE40A1F}"/>
              </a:ext>
            </a:extLst>
          </p:cNvPr>
          <p:cNvSpPr txBox="1"/>
          <p:nvPr/>
        </p:nvSpPr>
        <p:spPr>
          <a:xfrm flipH="1">
            <a:off x="6696222" y="1266092"/>
            <a:ext cx="4835770" cy="1323439"/>
          </a:xfrm>
          <a:prstGeom prst="rect">
            <a:avLst/>
          </a:prstGeom>
          <a:noFill/>
        </p:spPr>
        <p:txBody>
          <a:bodyPr wrap="square" rtlCol="0">
            <a:spAutoFit/>
          </a:bodyPr>
          <a:lstStyle/>
          <a:p>
            <a:r>
              <a:rPr lang="en-IN" sz="2000" b="1" dirty="0">
                <a:solidFill>
                  <a:schemeClr val="bg1"/>
                </a:solidFill>
              </a:rPr>
              <a:t>Key Insights : From each product category customers like specific one colour want to order the most.</a:t>
            </a:r>
          </a:p>
          <a:p>
            <a:endParaRPr lang="en-IN" sz="2000" b="1" dirty="0">
              <a:solidFill>
                <a:schemeClr val="bg1"/>
              </a:solidFill>
            </a:endParaRPr>
          </a:p>
        </p:txBody>
      </p:sp>
      <p:pic>
        <p:nvPicPr>
          <p:cNvPr id="5" name="Picture 4">
            <a:extLst>
              <a:ext uri="{FF2B5EF4-FFF2-40B4-BE49-F238E27FC236}">
                <a16:creationId xmlns:a16="http://schemas.microsoft.com/office/drawing/2014/main" id="{F0F9340B-DE9C-4BA4-8642-82A8AEE2797B}"/>
              </a:ext>
            </a:extLst>
          </p:cNvPr>
          <p:cNvPicPr>
            <a:picLocks noChangeAspect="1"/>
          </p:cNvPicPr>
          <p:nvPr/>
        </p:nvPicPr>
        <p:blipFill>
          <a:blip r:embed="rId3"/>
          <a:stretch>
            <a:fillRect/>
          </a:stretch>
        </p:blipFill>
        <p:spPr>
          <a:xfrm>
            <a:off x="6855769" y="2470051"/>
            <a:ext cx="4323933" cy="2439573"/>
          </a:xfrm>
          <a:prstGeom prst="rect">
            <a:avLst/>
          </a:prstGeom>
        </p:spPr>
      </p:pic>
      <p:sp>
        <p:nvSpPr>
          <p:cNvPr id="6" name="TextBox 5">
            <a:extLst>
              <a:ext uri="{FF2B5EF4-FFF2-40B4-BE49-F238E27FC236}">
                <a16:creationId xmlns:a16="http://schemas.microsoft.com/office/drawing/2014/main" id="{6C4979AE-E8FA-4B5A-B424-DDB666A791F3}"/>
              </a:ext>
            </a:extLst>
          </p:cNvPr>
          <p:cNvSpPr txBox="1"/>
          <p:nvPr/>
        </p:nvSpPr>
        <p:spPr>
          <a:xfrm>
            <a:off x="6855769" y="5092505"/>
            <a:ext cx="4323933" cy="1015663"/>
          </a:xfrm>
          <a:prstGeom prst="rect">
            <a:avLst/>
          </a:prstGeom>
          <a:noFill/>
        </p:spPr>
        <p:txBody>
          <a:bodyPr wrap="square" rtlCol="0">
            <a:spAutoFit/>
          </a:bodyPr>
          <a:lstStyle/>
          <a:p>
            <a:r>
              <a:rPr lang="en-IN" sz="2000" b="1" dirty="0">
                <a:solidFill>
                  <a:schemeClr val="bg1"/>
                </a:solidFill>
              </a:rPr>
              <a:t>Based on the above insight we can manage the stocks of each product based on colours.</a:t>
            </a:r>
          </a:p>
        </p:txBody>
      </p:sp>
    </p:spTree>
    <p:extLst>
      <p:ext uri="{BB962C8B-B14F-4D97-AF65-F5344CB8AC3E}">
        <p14:creationId xmlns:p14="http://schemas.microsoft.com/office/powerpoint/2010/main" val="283031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196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3C3BA1-981E-4CC7-AEF4-3C3FFBF2892C}"/>
              </a:ext>
            </a:extLst>
          </p:cNvPr>
          <p:cNvSpPr txBox="1"/>
          <p:nvPr/>
        </p:nvSpPr>
        <p:spPr>
          <a:xfrm>
            <a:off x="126609" y="126609"/>
            <a:ext cx="11816862" cy="1384995"/>
          </a:xfrm>
          <a:prstGeom prst="rect">
            <a:avLst/>
          </a:prstGeom>
          <a:noFill/>
        </p:spPr>
        <p:txBody>
          <a:bodyPr wrap="square" rtlCol="0">
            <a:spAutoFit/>
          </a:bodyPr>
          <a:lstStyle/>
          <a:p>
            <a:r>
              <a:rPr lang="en-IN" sz="3200" b="1" dirty="0">
                <a:solidFill>
                  <a:schemeClr val="bg1"/>
                </a:solidFill>
              </a:rPr>
              <a:t>Product Analysis based on the Product Size</a:t>
            </a:r>
          </a:p>
          <a:p>
            <a:endParaRPr lang="en-IN" sz="3200" b="1" dirty="0">
              <a:solidFill>
                <a:schemeClr val="bg1"/>
              </a:solidFill>
            </a:endParaRPr>
          </a:p>
          <a:p>
            <a:endParaRPr lang="en-IN" sz="2000" b="1" dirty="0">
              <a:solidFill>
                <a:schemeClr val="bg1"/>
              </a:solidFill>
            </a:endParaRPr>
          </a:p>
        </p:txBody>
      </p:sp>
      <p:pic>
        <p:nvPicPr>
          <p:cNvPr id="3" name="Picture 2">
            <a:extLst>
              <a:ext uri="{FF2B5EF4-FFF2-40B4-BE49-F238E27FC236}">
                <a16:creationId xmlns:a16="http://schemas.microsoft.com/office/drawing/2014/main" id="{DA369AE1-125D-4219-9C98-C2ADC1C85AC7}"/>
              </a:ext>
            </a:extLst>
          </p:cNvPr>
          <p:cNvPicPr>
            <a:picLocks noChangeAspect="1"/>
          </p:cNvPicPr>
          <p:nvPr/>
        </p:nvPicPr>
        <p:blipFill>
          <a:blip r:embed="rId2"/>
          <a:stretch>
            <a:fillRect/>
          </a:stretch>
        </p:blipFill>
        <p:spPr>
          <a:xfrm>
            <a:off x="248529" y="927904"/>
            <a:ext cx="7671582" cy="4277141"/>
          </a:xfrm>
          <a:prstGeom prst="rect">
            <a:avLst/>
          </a:prstGeom>
        </p:spPr>
      </p:pic>
      <p:sp>
        <p:nvSpPr>
          <p:cNvPr id="4" name="TextBox 3">
            <a:extLst>
              <a:ext uri="{FF2B5EF4-FFF2-40B4-BE49-F238E27FC236}">
                <a16:creationId xmlns:a16="http://schemas.microsoft.com/office/drawing/2014/main" id="{5B119354-0365-4A3A-962A-BD3FAC03A778}"/>
              </a:ext>
            </a:extLst>
          </p:cNvPr>
          <p:cNvSpPr txBox="1"/>
          <p:nvPr/>
        </p:nvSpPr>
        <p:spPr>
          <a:xfrm>
            <a:off x="248529" y="5576153"/>
            <a:ext cx="11694942" cy="707886"/>
          </a:xfrm>
          <a:prstGeom prst="rect">
            <a:avLst/>
          </a:prstGeom>
          <a:noFill/>
        </p:spPr>
        <p:txBody>
          <a:bodyPr wrap="square" rtlCol="0">
            <a:spAutoFit/>
          </a:bodyPr>
          <a:lstStyle/>
          <a:p>
            <a:r>
              <a:rPr lang="en-IN" sz="2000" dirty="0">
                <a:solidFill>
                  <a:schemeClr val="bg1"/>
                </a:solidFill>
              </a:rPr>
              <a:t>These are the product sizes where they frequently order by customers . Based on that we can manage stock of product based on the size and effectively allocate resources when it comes to resource management.</a:t>
            </a:r>
          </a:p>
        </p:txBody>
      </p:sp>
    </p:spTree>
    <p:extLst>
      <p:ext uri="{BB962C8B-B14F-4D97-AF65-F5344CB8AC3E}">
        <p14:creationId xmlns:p14="http://schemas.microsoft.com/office/powerpoint/2010/main" val="4106106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1284</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Harinivas SN</dc:creator>
  <cp:lastModifiedBy>Harinivas SN</cp:lastModifiedBy>
  <cp:revision>33</cp:revision>
  <dcterms:created xsi:type="dcterms:W3CDTF">2024-01-01T00:39:51Z</dcterms:created>
  <dcterms:modified xsi:type="dcterms:W3CDTF">2024-01-01T13:45:51Z</dcterms:modified>
</cp:coreProperties>
</file>