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aveSubsetFonts="1">
  <p:sldMasterIdLst>
    <p:sldMasterId id="2147483648" r:id="rId1"/>
  </p:sldMasterIdLst>
  <p:notesMasterIdLst>
    <p:notesMasterId r:id="rId24"/>
  </p:notesMasterIdLst>
  <p:sldIdLst>
    <p:sldId id="256" r:id="rId2"/>
    <p:sldId id="257" r:id="rId3"/>
    <p:sldId id="281" r:id="rId4"/>
    <p:sldId id="282" r:id="rId5"/>
    <p:sldId id="259" r:id="rId6"/>
    <p:sldId id="260" r:id="rId7"/>
    <p:sldId id="261" r:id="rId8"/>
    <p:sldId id="263" r:id="rId9"/>
    <p:sldId id="264" r:id="rId10"/>
    <p:sldId id="265" r:id="rId11"/>
    <p:sldId id="267" r:id="rId12"/>
    <p:sldId id="271" r:id="rId13"/>
    <p:sldId id="266" r:id="rId14"/>
    <p:sldId id="269" r:id="rId15"/>
    <p:sldId id="273" r:id="rId16"/>
    <p:sldId id="275" r:id="rId17"/>
    <p:sldId id="272" r:id="rId18"/>
    <p:sldId id="274" r:id="rId19"/>
    <p:sldId id="258" r:id="rId20"/>
    <p:sldId id="280" r:id="rId21"/>
    <p:sldId id="277" r:id="rId22"/>
    <p:sldId id="279" r:id="rId23"/>
  </p:sldIdLst>
  <p:sldSz cx="13004800" cy="9753600"/>
  <p:notesSz cx="6858000" cy="9144000"/>
  <p:defaultTextStyle>
    <a:defPPr>
      <a:defRPr lang="zh-CN"/>
    </a:defPPr>
    <a:lvl1pPr algn="ctr" defTabSz="584200" rtl="0" fontAlgn="base" hangingPunct="0">
      <a:spcBef>
        <a:spcPct val="0"/>
      </a:spcBef>
      <a:spcAft>
        <a:spcPct val="0"/>
      </a:spcAft>
      <a:defRPr sz="3800" kern="1200">
        <a:solidFill>
          <a:srgbClr val="EBEBEB"/>
        </a:solidFill>
        <a:effectLst>
          <a:outerShdw blurRad="38100" dist="38100" dir="2700000" algn="tl">
            <a:srgbClr val="000000">
              <a:alpha val="43137"/>
            </a:srgbClr>
          </a:outerShdw>
        </a:effectLst>
        <a:latin typeface="Helvetica Neue Medium" charset="0"/>
        <a:ea typeface="Helvetica Neue Medium" charset="0"/>
        <a:cs typeface="Helvetica Neue Medium" charset="0"/>
        <a:sym typeface="Helvetica Neue Medium" charset="0"/>
      </a:defRPr>
    </a:lvl1pPr>
    <a:lvl2pPr marL="228600" algn="ctr" defTabSz="584200" rtl="0" fontAlgn="base" hangingPunct="0">
      <a:spcBef>
        <a:spcPct val="0"/>
      </a:spcBef>
      <a:spcAft>
        <a:spcPct val="0"/>
      </a:spcAft>
      <a:defRPr sz="3800" kern="1200">
        <a:solidFill>
          <a:srgbClr val="EBEBEB"/>
        </a:solidFill>
        <a:effectLst>
          <a:outerShdw blurRad="38100" dist="38100" dir="2700000" algn="tl">
            <a:srgbClr val="000000">
              <a:alpha val="43137"/>
            </a:srgbClr>
          </a:outerShdw>
        </a:effectLst>
        <a:latin typeface="Helvetica Neue Medium" charset="0"/>
        <a:ea typeface="Helvetica Neue Medium" charset="0"/>
        <a:cs typeface="Helvetica Neue Medium" charset="0"/>
        <a:sym typeface="Helvetica Neue Medium" charset="0"/>
      </a:defRPr>
    </a:lvl2pPr>
    <a:lvl3pPr marL="457200" algn="ctr" defTabSz="584200" rtl="0" fontAlgn="base" hangingPunct="0">
      <a:spcBef>
        <a:spcPct val="0"/>
      </a:spcBef>
      <a:spcAft>
        <a:spcPct val="0"/>
      </a:spcAft>
      <a:defRPr sz="3800" kern="1200">
        <a:solidFill>
          <a:srgbClr val="EBEBEB"/>
        </a:solidFill>
        <a:effectLst>
          <a:outerShdw blurRad="38100" dist="38100" dir="2700000" algn="tl">
            <a:srgbClr val="000000">
              <a:alpha val="43137"/>
            </a:srgbClr>
          </a:outerShdw>
        </a:effectLst>
        <a:latin typeface="Helvetica Neue Medium" charset="0"/>
        <a:ea typeface="Helvetica Neue Medium" charset="0"/>
        <a:cs typeface="Helvetica Neue Medium" charset="0"/>
        <a:sym typeface="Helvetica Neue Medium" charset="0"/>
      </a:defRPr>
    </a:lvl3pPr>
    <a:lvl4pPr marL="685800" algn="ctr" defTabSz="584200" rtl="0" fontAlgn="base" hangingPunct="0">
      <a:spcBef>
        <a:spcPct val="0"/>
      </a:spcBef>
      <a:spcAft>
        <a:spcPct val="0"/>
      </a:spcAft>
      <a:defRPr sz="3800" kern="1200">
        <a:solidFill>
          <a:srgbClr val="EBEBEB"/>
        </a:solidFill>
        <a:effectLst>
          <a:outerShdw blurRad="38100" dist="38100" dir="2700000" algn="tl">
            <a:srgbClr val="000000">
              <a:alpha val="43137"/>
            </a:srgbClr>
          </a:outerShdw>
        </a:effectLst>
        <a:latin typeface="Helvetica Neue Medium" charset="0"/>
        <a:ea typeface="Helvetica Neue Medium" charset="0"/>
        <a:cs typeface="Helvetica Neue Medium" charset="0"/>
        <a:sym typeface="Helvetica Neue Medium" charset="0"/>
      </a:defRPr>
    </a:lvl4pPr>
    <a:lvl5pPr marL="914400" algn="ctr" defTabSz="584200" rtl="0" fontAlgn="base" hangingPunct="0">
      <a:spcBef>
        <a:spcPct val="0"/>
      </a:spcBef>
      <a:spcAft>
        <a:spcPct val="0"/>
      </a:spcAft>
      <a:defRPr sz="3800" kern="1200">
        <a:solidFill>
          <a:srgbClr val="EBEBEB"/>
        </a:solidFill>
        <a:effectLst>
          <a:outerShdw blurRad="38100" dist="38100" dir="2700000" algn="tl">
            <a:srgbClr val="000000">
              <a:alpha val="43137"/>
            </a:srgbClr>
          </a:outerShdw>
        </a:effectLst>
        <a:latin typeface="Helvetica Neue Medium" charset="0"/>
        <a:ea typeface="Helvetica Neue Medium" charset="0"/>
        <a:cs typeface="Helvetica Neue Medium" charset="0"/>
        <a:sym typeface="Helvetica Neue Medium" charset="0"/>
      </a:defRPr>
    </a:lvl5pPr>
    <a:lvl6pPr marL="2286000" algn="l" defTabSz="914400" rtl="0" eaLnBrk="1" latinLnBrk="0" hangingPunct="1">
      <a:defRPr sz="3800" kern="1200">
        <a:solidFill>
          <a:srgbClr val="EBEBEB"/>
        </a:solidFill>
        <a:effectLst>
          <a:outerShdw blurRad="38100" dist="38100" dir="2700000" algn="tl">
            <a:srgbClr val="000000">
              <a:alpha val="43137"/>
            </a:srgbClr>
          </a:outerShdw>
        </a:effectLst>
        <a:latin typeface="Helvetica Neue Medium" charset="0"/>
        <a:ea typeface="Helvetica Neue Medium" charset="0"/>
        <a:cs typeface="Helvetica Neue Medium" charset="0"/>
        <a:sym typeface="Helvetica Neue Medium" charset="0"/>
      </a:defRPr>
    </a:lvl6pPr>
    <a:lvl7pPr marL="2743200" algn="l" defTabSz="914400" rtl="0" eaLnBrk="1" latinLnBrk="0" hangingPunct="1">
      <a:defRPr sz="3800" kern="1200">
        <a:solidFill>
          <a:srgbClr val="EBEBEB"/>
        </a:solidFill>
        <a:effectLst>
          <a:outerShdw blurRad="38100" dist="38100" dir="2700000" algn="tl">
            <a:srgbClr val="000000">
              <a:alpha val="43137"/>
            </a:srgbClr>
          </a:outerShdw>
        </a:effectLst>
        <a:latin typeface="Helvetica Neue Medium" charset="0"/>
        <a:ea typeface="Helvetica Neue Medium" charset="0"/>
        <a:cs typeface="Helvetica Neue Medium" charset="0"/>
        <a:sym typeface="Helvetica Neue Medium" charset="0"/>
      </a:defRPr>
    </a:lvl7pPr>
    <a:lvl8pPr marL="3200400" algn="l" defTabSz="914400" rtl="0" eaLnBrk="1" latinLnBrk="0" hangingPunct="1">
      <a:defRPr sz="3800" kern="1200">
        <a:solidFill>
          <a:srgbClr val="EBEBEB"/>
        </a:solidFill>
        <a:effectLst>
          <a:outerShdw blurRad="38100" dist="38100" dir="2700000" algn="tl">
            <a:srgbClr val="000000">
              <a:alpha val="43137"/>
            </a:srgbClr>
          </a:outerShdw>
        </a:effectLst>
        <a:latin typeface="Helvetica Neue Medium" charset="0"/>
        <a:ea typeface="Helvetica Neue Medium" charset="0"/>
        <a:cs typeface="Helvetica Neue Medium" charset="0"/>
        <a:sym typeface="Helvetica Neue Medium" charset="0"/>
      </a:defRPr>
    </a:lvl8pPr>
    <a:lvl9pPr marL="3657600" algn="l" defTabSz="914400" rtl="0" eaLnBrk="1" latinLnBrk="0" hangingPunct="1">
      <a:defRPr sz="3800" kern="1200">
        <a:solidFill>
          <a:srgbClr val="EBEBEB"/>
        </a:solidFill>
        <a:effectLst>
          <a:outerShdw blurRad="38100" dist="38100" dir="2700000" algn="tl">
            <a:srgbClr val="000000">
              <a:alpha val="43137"/>
            </a:srgbClr>
          </a:outerShdw>
        </a:effectLst>
        <a:latin typeface="Helvetica Neue Medium" charset="0"/>
        <a:ea typeface="Helvetica Neue Medium" charset="0"/>
        <a:cs typeface="Helvetica Neue Medium" charset="0"/>
        <a:sym typeface="Helvetica Neue Medium"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p:cViewPr varScale="1">
        <p:scale>
          <a:sx n="82" d="100"/>
          <a:sy n="82" d="100"/>
        </p:scale>
        <p:origin x="1332" y="90"/>
      </p:cViewPr>
      <p:guideLst>
        <p:guide orient="horz" pos="3072"/>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hPercent val="10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EDF3-4587-82A1-9086F70AA3E0}"/>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EDF3-4587-82A1-9086F70AA3E0}"/>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EDF3-4587-82A1-9086F70AA3E0}"/>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EDF3-4587-82A1-9086F70AA3E0}"/>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EDF3-4587-82A1-9086F70AA3E0}"/>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B-EDF3-4587-82A1-9086F70AA3E0}"/>
              </c:ext>
            </c:extLst>
          </c:dPt>
          <c:dLbls>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lt1">
                        <a:lumMod val="85000"/>
                      </a:schemeClr>
                    </a:solidFill>
                    <a:latin typeface="+mn-lt"/>
                    <a:ea typeface="+mn-ea"/>
                    <a:cs typeface="+mn-cs"/>
                  </a:defRPr>
                </a:pPr>
                <a:endParaRPr lang="zh-CN"/>
              </a:p>
            </c:txPr>
            <c:dLblPos val="bestFit"/>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layout/>
              </c:ext>
            </c:extLst>
          </c:dLbls>
          <c:cat>
            <c:strRef>
              <c:f>Sheet2!$A$1:$A$6</c:f>
              <c:strCache>
                <c:ptCount val="6"/>
                <c:pt idx="0">
                  <c:v>Web-based Client</c:v>
                </c:pt>
                <c:pt idx="1">
                  <c:v>Outlook</c:v>
                </c:pt>
                <c:pt idx="2">
                  <c:v>Thunderbird</c:v>
                </c:pt>
                <c:pt idx="3">
                  <c:v>Mail (Mac OS X embedded)</c:v>
                </c:pt>
                <c:pt idx="4">
                  <c:v>Mail (Windows 10 embedded)</c:v>
                </c:pt>
                <c:pt idx="5">
                  <c:v>Others</c:v>
                </c:pt>
              </c:strCache>
            </c:strRef>
          </c:cat>
          <c:val>
            <c:numRef>
              <c:f>Sheet2!$B$1:$B$6</c:f>
              <c:numCache>
                <c:formatCode>General</c:formatCode>
                <c:ptCount val="6"/>
                <c:pt idx="0">
                  <c:v>412</c:v>
                </c:pt>
                <c:pt idx="1">
                  <c:v>92</c:v>
                </c:pt>
                <c:pt idx="2">
                  <c:v>62</c:v>
                </c:pt>
                <c:pt idx="3">
                  <c:v>22</c:v>
                </c:pt>
                <c:pt idx="4">
                  <c:v>5</c:v>
                </c:pt>
                <c:pt idx="5">
                  <c:v>7</c:v>
                </c:pt>
              </c:numCache>
            </c:numRef>
          </c:val>
          <c:extLst>
            <c:ext xmlns:c16="http://schemas.microsoft.com/office/drawing/2014/chart" uri="{C3380CC4-5D6E-409C-BE32-E72D297353CC}">
              <c16:uniqueId val="{0000000C-EDF3-4587-82A1-9086F70AA3E0}"/>
            </c:ext>
          </c:extLst>
        </c:ser>
        <c:dLbls>
          <c:dLblPos val="ctr"/>
          <c:showLegendKey val="0"/>
          <c:showVal val="0"/>
          <c:showCatName val="0"/>
          <c:showSerName val="0"/>
          <c:showPercent val="1"/>
          <c:showBubbleSize val="0"/>
          <c:showLeaderLines val="1"/>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2000" b="0" i="0" u="none" strike="noStrike" kern="1200" baseline="0">
              <a:solidFill>
                <a:schemeClr val="lt1">
                  <a:lumMod val="8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467A-410E-BF18-FE69DA5D3825}"/>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467A-410E-BF18-FE69DA5D3825}"/>
              </c:ext>
            </c:extLst>
          </c:dPt>
          <c:dLbls>
            <c:dLbl>
              <c:idx val="0"/>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lt1">
                          <a:lumMod val="85000"/>
                        </a:schemeClr>
                      </a:solidFill>
                      <a:latin typeface="+mn-lt"/>
                      <a:ea typeface="+mn-ea"/>
                      <a:cs typeface="+mn-cs"/>
                    </a:defRPr>
                  </a:pPr>
                  <a:endParaRPr lang="zh-CN"/>
                </a:p>
              </c:txPr>
              <c:dLblPos val="outEnd"/>
              <c:showLegendKey val="0"/>
              <c:showVal val="0"/>
              <c:showCatName val="0"/>
              <c:showSerName val="0"/>
              <c:showPercent val="1"/>
              <c:showBubbleSize val="0"/>
              <c:extLst>
                <c:ext xmlns:c16="http://schemas.microsoft.com/office/drawing/2014/chart" uri="{C3380CC4-5D6E-409C-BE32-E72D297353CC}">
                  <c16:uniqueId val="{00000001-467A-410E-BF18-FE69DA5D3825}"/>
                </c:ext>
              </c:extLst>
            </c:dLbl>
            <c:dLbl>
              <c:idx val="1"/>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lt1">
                          <a:lumMod val="85000"/>
                        </a:schemeClr>
                      </a:solidFill>
                      <a:latin typeface="+mn-lt"/>
                      <a:ea typeface="+mn-ea"/>
                      <a:cs typeface="+mn-cs"/>
                    </a:defRPr>
                  </a:pPr>
                  <a:endParaRPr lang="zh-CN"/>
                </a:p>
              </c:txPr>
              <c:dLblPos val="outEnd"/>
              <c:showLegendKey val="0"/>
              <c:showVal val="0"/>
              <c:showCatName val="0"/>
              <c:showSerName val="0"/>
              <c:showPercent val="1"/>
              <c:showBubbleSize val="0"/>
              <c:extLst>
                <c:ext xmlns:c16="http://schemas.microsoft.com/office/drawing/2014/chart" uri="{C3380CC4-5D6E-409C-BE32-E72D297353CC}">
                  <c16:uniqueId val="{00000003-467A-410E-BF18-FE69DA5D3825}"/>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lt1">
                        <a:lumMod val="85000"/>
                      </a:schemeClr>
                    </a:solidFill>
                    <a:latin typeface="+mn-lt"/>
                    <a:ea typeface="+mn-ea"/>
                    <a:cs typeface="+mn-cs"/>
                  </a:defRPr>
                </a:pPr>
                <a:endParaRPr lang="zh-CN"/>
              </a:p>
            </c:txPr>
            <c:dLblPos val="out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Sheet4!$A$2:$A$3</c:f>
              <c:strCache>
                <c:ptCount val="2"/>
                <c:pt idx="0">
                  <c:v>Yes</c:v>
                </c:pt>
                <c:pt idx="1">
                  <c:v>No</c:v>
                </c:pt>
              </c:strCache>
            </c:strRef>
          </c:cat>
          <c:val>
            <c:numRef>
              <c:f>Sheet4!$B$2:$B$3</c:f>
              <c:numCache>
                <c:formatCode>General</c:formatCode>
                <c:ptCount val="2"/>
                <c:pt idx="0">
                  <c:v>151</c:v>
                </c:pt>
                <c:pt idx="1">
                  <c:v>449</c:v>
                </c:pt>
              </c:numCache>
            </c:numRef>
          </c:val>
          <c:extLst>
            <c:ext xmlns:c16="http://schemas.microsoft.com/office/drawing/2014/chart" uri="{C3380CC4-5D6E-409C-BE32-E72D297353CC}">
              <c16:uniqueId val="{00000004-467A-410E-BF18-FE69DA5D3825}"/>
            </c:ext>
          </c:extLst>
        </c:ser>
        <c:dLbls>
          <c:showLegendKey val="0"/>
          <c:showVal val="1"/>
          <c:showCatName val="0"/>
          <c:showSerName val="0"/>
          <c:showPercent val="0"/>
          <c:showBubbleSize val="0"/>
          <c:showLeaderLines val="1"/>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3200" b="0" i="0" u="none" strike="noStrike" kern="1200" baseline="0">
              <a:solidFill>
                <a:schemeClr val="lt1">
                  <a:lumMod val="8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0" name="Rectangle 2"/>
          <p:cNvSpPr>
            <a:spLocks noGrp="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zh-CN" altLang="zh-CN" smtClean="0">
                <a:sym typeface="Avenir" charset="0"/>
              </a:rPr>
              <a:t>Click to edit Master text styles</a:t>
            </a:r>
          </a:p>
          <a:p>
            <a:pPr lvl="1"/>
            <a:r>
              <a:rPr lang="zh-CN" altLang="zh-CN" smtClean="0">
                <a:sym typeface="Avenir" charset="0"/>
              </a:rPr>
              <a:t>Second level</a:t>
            </a:r>
          </a:p>
          <a:p>
            <a:pPr lvl="2"/>
            <a:r>
              <a:rPr lang="zh-CN" altLang="zh-CN" smtClean="0">
                <a:sym typeface="Avenir" charset="0"/>
              </a:rPr>
              <a:t>Third level</a:t>
            </a:r>
          </a:p>
          <a:p>
            <a:pPr lvl="3"/>
            <a:r>
              <a:rPr lang="zh-CN" altLang="zh-CN" smtClean="0">
                <a:sym typeface="Avenir" charset="0"/>
              </a:rPr>
              <a:t>Fourth level</a:t>
            </a:r>
          </a:p>
          <a:p>
            <a:pPr lvl="4"/>
            <a:r>
              <a:rPr lang="zh-CN" altLang="zh-CN" smtClean="0">
                <a:sym typeface="Avenir" charset="0"/>
              </a:rPr>
              <a:t>Fifth level</a:t>
            </a:r>
          </a:p>
        </p:txBody>
      </p:sp>
    </p:spTree>
    <p:extLst>
      <p:ext uri="{BB962C8B-B14F-4D97-AF65-F5344CB8AC3E}">
        <p14:creationId xmlns:p14="http://schemas.microsoft.com/office/powerpoint/2010/main" val="1900976757"/>
      </p:ext>
    </p:extLst>
  </p:cSld>
  <p:clrMap bg1="lt1" tx1="dk1" bg2="lt2" tx2="dk2" accent1="accent1" accent2="accent2" accent3="accent3" accent4="accent4" accent5="accent5" accent6="accent6" hlink="hlink" folHlink="folHlink"/>
  <p:notesStyle>
    <a:lvl1pPr algn="l" defTabSz="457200" rtl="0" fontAlgn="base" hangingPunct="0">
      <a:lnSpc>
        <a:spcPct val="125000"/>
      </a:lnSpc>
      <a:spcBef>
        <a:spcPct val="0"/>
      </a:spcBef>
      <a:spcAft>
        <a:spcPct val="0"/>
      </a:spcAft>
      <a:defRPr sz="2400" kern="1200">
        <a:solidFill>
          <a:srgbClr val="000000"/>
        </a:solidFill>
        <a:latin typeface="Avenir" charset="0"/>
        <a:ea typeface="Avenir" charset="0"/>
        <a:cs typeface="Avenir" charset="0"/>
        <a:sym typeface="Avenir" charset="0"/>
      </a:defRPr>
    </a:lvl1pPr>
    <a:lvl2pPr marL="228600" algn="l" defTabSz="457200" rtl="0" fontAlgn="base" hangingPunct="0">
      <a:lnSpc>
        <a:spcPct val="125000"/>
      </a:lnSpc>
      <a:spcBef>
        <a:spcPct val="0"/>
      </a:spcBef>
      <a:spcAft>
        <a:spcPct val="0"/>
      </a:spcAft>
      <a:defRPr sz="2400" kern="1200">
        <a:solidFill>
          <a:srgbClr val="000000"/>
        </a:solidFill>
        <a:latin typeface="Avenir" charset="0"/>
        <a:ea typeface="Avenir" charset="0"/>
        <a:cs typeface="Avenir" charset="0"/>
        <a:sym typeface="Avenir" charset="0"/>
      </a:defRPr>
    </a:lvl2pPr>
    <a:lvl3pPr marL="457200" algn="l" defTabSz="457200" rtl="0" fontAlgn="base" hangingPunct="0">
      <a:lnSpc>
        <a:spcPct val="125000"/>
      </a:lnSpc>
      <a:spcBef>
        <a:spcPct val="0"/>
      </a:spcBef>
      <a:spcAft>
        <a:spcPct val="0"/>
      </a:spcAft>
      <a:defRPr sz="2400" kern="1200">
        <a:solidFill>
          <a:srgbClr val="000000"/>
        </a:solidFill>
        <a:latin typeface="Avenir" charset="0"/>
        <a:ea typeface="Avenir" charset="0"/>
        <a:cs typeface="Avenir" charset="0"/>
        <a:sym typeface="Avenir" charset="0"/>
      </a:defRPr>
    </a:lvl3pPr>
    <a:lvl4pPr marL="685800" algn="l" defTabSz="457200" rtl="0" fontAlgn="base" hangingPunct="0">
      <a:lnSpc>
        <a:spcPct val="125000"/>
      </a:lnSpc>
      <a:spcBef>
        <a:spcPct val="0"/>
      </a:spcBef>
      <a:spcAft>
        <a:spcPct val="0"/>
      </a:spcAft>
      <a:defRPr sz="2400" kern="1200">
        <a:solidFill>
          <a:srgbClr val="000000"/>
        </a:solidFill>
        <a:latin typeface="Avenir" charset="0"/>
        <a:ea typeface="Avenir" charset="0"/>
        <a:cs typeface="Avenir" charset="0"/>
        <a:sym typeface="Avenir" charset="0"/>
      </a:defRPr>
    </a:lvl4pPr>
    <a:lvl5pPr marL="914400" algn="l" defTabSz="457200" rtl="0" fontAlgn="base" hangingPunct="0">
      <a:lnSpc>
        <a:spcPct val="125000"/>
      </a:lnSpc>
      <a:spcBef>
        <a:spcPct val="0"/>
      </a:spcBef>
      <a:spcAft>
        <a:spcPct val="0"/>
      </a:spcAft>
      <a:defRPr sz="2400" kern="1200">
        <a:solidFill>
          <a:srgbClr val="000000"/>
        </a:solidFill>
        <a:latin typeface="Avenir" charset="0"/>
        <a:ea typeface="Avenir" charset="0"/>
        <a:cs typeface="Avenir" charset="0"/>
        <a:sym typeface="Avenir"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4725" y="3030538"/>
            <a:ext cx="11055350" cy="2090737"/>
          </a:xfrm>
        </p:spPr>
        <p:txBody>
          <a:bodyPr/>
          <a:lstStyle>
            <a:lvl1pPr>
              <a:defRPr>
                <a:effectLst/>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951038" y="5527675"/>
            <a:ext cx="9102725" cy="2492375"/>
          </a:xfrm>
        </p:spPr>
        <p:txBody>
          <a:bodyPr/>
          <a:lstStyle>
            <a:lvl1pPr marL="0" indent="0" algn="ctr">
              <a:spcBef>
                <a:spcPts val="1000"/>
              </a:spcBef>
              <a:buNone/>
              <a:defRPr>
                <a:effectLs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smtClean="0"/>
              <a:t>单击以编辑母版副标题样式</a:t>
            </a:r>
            <a:endParaRPr lang="zh-CN" altLang="en-US" dirty="0"/>
          </a:p>
        </p:txBody>
      </p:sp>
    </p:spTree>
    <p:extLst>
      <p:ext uri="{BB962C8B-B14F-4D97-AF65-F5344CB8AC3E}">
        <p14:creationId xmlns:p14="http://schemas.microsoft.com/office/powerpoint/2010/main" val="5214189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92202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72600" y="2463800"/>
            <a:ext cx="2870200" cy="355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0" y="2463800"/>
            <a:ext cx="8458200" cy="355600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98431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solidFill>
                <a:effectLst/>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chemeClr val="tx1"/>
                </a:solidFill>
                <a:effectLst/>
              </a:defRPr>
            </a:lvl1pPr>
            <a:lvl2pPr>
              <a:defRPr>
                <a:solidFill>
                  <a:schemeClr val="tx1"/>
                </a:solidFill>
                <a:effectLst/>
              </a:defRPr>
            </a:lvl2pPr>
            <a:lvl3pPr>
              <a:defRPr>
                <a:solidFill>
                  <a:schemeClr val="tx1"/>
                </a:solidFill>
                <a:effectLst/>
              </a:defRPr>
            </a:lvl3pPr>
            <a:lvl4pPr>
              <a:defRPr>
                <a:solidFill>
                  <a:schemeClr val="tx1"/>
                </a:solidFill>
                <a:effectLst/>
              </a:defRPr>
            </a:lvl4pPr>
            <a:lvl5pPr>
              <a:defRPr>
                <a:solidFill>
                  <a:schemeClr val="tx1"/>
                </a:solidFill>
                <a:effectLst/>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5577371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7113" y="6267450"/>
            <a:ext cx="11053762" cy="19367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Tree>
    <p:extLst>
      <p:ext uri="{BB962C8B-B14F-4D97-AF65-F5344CB8AC3E}">
        <p14:creationId xmlns:p14="http://schemas.microsoft.com/office/powerpoint/2010/main" val="567423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0" y="5156200"/>
            <a:ext cx="5664200" cy="86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78600" y="5156200"/>
            <a:ext cx="5664200" cy="86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95181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60520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791612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7200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88938"/>
            <a:ext cx="4278313" cy="1652587"/>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4128558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9525" y="6827838"/>
            <a:ext cx="7802563" cy="806450"/>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1328641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5" name="Rectangle 1"/>
          <p:cNvSpPr>
            <a:spLocks noGrp="1"/>
          </p:cNvSpPr>
          <p:nvPr>
            <p:ph type="title"/>
          </p:nvPr>
        </p:nvSpPr>
        <p:spPr bwMode="auto">
          <a:xfrm>
            <a:off x="762000" y="2463800"/>
            <a:ext cx="11480800" cy="254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b" anchorCtr="0" compatLnSpc="1">
            <a:prstTxWarp prst="textNoShape">
              <a:avLst/>
            </a:prstTxWarp>
          </a:bodyPr>
          <a:lstStyle/>
          <a:p>
            <a:pPr lvl="0"/>
            <a:r>
              <a:rPr lang="zh-CN" altLang="en-US" smtClean="0">
                <a:sym typeface="Helvetica Neue" charset="0"/>
              </a:rPr>
              <a:t>单击此处编辑母版标题样式</a:t>
            </a:r>
            <a:endParaRPr lang="zh-CN" altLang="zh-CN" smtClean="0">
              <a:sym typeface="Helvetica Neue" charset="0"/>
            </a:endParaRPr>
          </a:p>
        </p:txBody>
      </p:sp>
      <p:sp>
        <p:nvSpPr>
          <p:cNvPr id="1026" name="Rectangle 2"/>
          <p:cNvSpPr>
            <a:spLocks noGrp="1"/>
          </p:cNvSpPr>
          <p:nvPr>
            <p:ph type="body" idx="1"/>
          </p:nvPr>
        </p:nvSpPr>
        <p:spPr bwMode="auto">
          <a:xfrm>
            <a:off x="762000" y="5156200"/>
            <a:ext cx="114808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p>
            <a:pPr lvl="0"/>
            <a:r>
              <a:rPr lang="zh-CN" altLang="en-US" dirty="0" smtClean="0">
                <a:sym typeface="Helvetica Neue Medium" charset="0"/>
              </a:rPr>
              <a:t>编辑母版文本样式</a:t>
            </a:r>
          </a:p>
          <a:p>
            <a:pPr lvl="1"/>
            <a:r>
              <a:rPr lang="zh-CN" altLang="en-US" dirty="0" smtClean="0">
                <a:sym typeface="Helvetica Neue Medium" charset="0"/>
              </a:rPr>
              <a:t>第二级</a:t>
            </a:r>
          </a:p>
          <a:p>
            <a:pPr lvl="2"/>
            <a:r>
              <a:rPr lang="zh-CN" altLang="en-US" dirty="0" smtClean="0">
                <a:sym typeface="Helvetica Neue Medium" charset="0"/>
              </a:rPr>
              <a:t>第三级</a:t>
            </a:r>
          </a:p>
          <a:p>
            <a:pPr lvl="3"/>
            <a:r>
              <a:rPr lang="zh-CN" altLang="en-US" dirty="0" smtClean="0">
                <a:sym typeface="Helvetica Neue Medium" charset="0"/>
              </a:rPr>
              <a:t>第四级</a:t>
            </a:r>
          </a:p>
          <a:p>
            <a:pPr lvl="4"/>
            <a:r>
              <a:rPr lang="zh-CN" altLang="en-US" dirty="0" smtClean="0">
                <a:sym typeface="Helvetica Neue Medium" charset="0"/>
              </a:rPr>
              <a:t>第五级</a:t>
            </a:r>
            <a:endParaRPr lang="zh-CN" altLang="zh-CN" dirty="0" smtClean="0">
              <a:sym typeface="Helvetica Neue Medium" charset="0"/>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584200" rtl="0" eaLnBrk="1" fontAlgn="base" hangingPunct="1">
        <a:spcBef>
          <a:spcPct val="0"/>
        </a:spcBef>
        <a:spcAft>
          <a:spcPct val="0"/>
        </a:spcAft>
        <a:defRPr sz="6400" b="1">
          <a:solidFill>
            <a:srgbClr val="FFFFFF"/>
          </a:solidFill>
          <a:effectLst>
            <a:outerShdw blurRad="38100" dist="38100" dir="2700000" algn="tl">
              <a:srgbClr val="000000"/>
            </a:outerShdw>
          </a:effectLst>
          <a:latin typeface="Source Han Sans Light" panose="020B0300000000000000" pitchFamily="34" charset="-122"/>
          <a:ea typeface="Source Han Sans Light" panose="020B0300000000000000" pitchFamily="34" charset="-122"/>
          <a:cs typeface="+mj-cs"/>
          <a:sym typeface="Helvetica Neue" charset="0"/>
        </a:defRPr>
      </a:lvl1pPr>
      <a:lvl2pPr algn="ctr" defTabSz="584200" rtl="0" eaLnBrk="1" fontAlgn="base" hangingPunct="1">
        <a:spcBef>
          <a:spcPct val="0"/>
        </a:spcBef>
        <a:spcAft>
          <a:spcPct val="0"/>
        </a:spcAft>
        <a:defRPr sz="6400" b="1">
          <a:solidFill>
            <a:srgbClr val="FFFFFF"/>
          </a:solidFill>
          <a:effectLst>
            <a:outerShdw blurRad="38100" dist="38100" dir="2700000" algn="tl">
              <a:srgbClr val="000000"/>
            </a:outerShdw>
          </a:effectLst>
          <a:latin typeface="Helvetica Neue" charset="0"/>
          <a:ea typeface="Helvetica Neue" charset="0"/>
          <a:cs typeface="Helvetica Neue" charset="0"/>
          <a:sym typeface="Helvetica Neue" charset="0"/>
        </a:defRPr>
      </a:lvl2pPr>
      <a:lvl3pPr algn="ctr" defTabSz="584200" rtl="0" eaLnBrk="1" fontAlgn="base" hangingPunct="1">
        <a:spcBef>
          <a:spcPct val="0"/>
        </a:spcBef>
        <a:spcAft>
          <a:spcPct val="0"/>
        </a:spcAft>
        <a:defRPr sz="6400" b="1">
          <a:solidFill>
            <a:srgbClr val="FFFFFF"/>
          </a:solidFill>
          <a:effectLst>
            <a:outerShdw blurRad="38100" dist="38100" dir="2700000" algn="tl">
              <a:srgbClr val="000000"/>
            </a:outerShdw>
          </a:effectLst>
          <a:latin typeface="Helvetica Neue" charset="0"/>
          <a:ea typeface="Helvetica Neue" charset="0"/>
          <a:cs typeface="Helvetica Neue" charset="0"/>
          <a:sym typeface="Helvetica Neue" charset="0"/>
        </a:defRPr>
      </a:lvl3pPr>
      <a:lvl4pPr algn="ctr" defTabSz="584200" rtl="0" eaLnBrk="1" fontAlgn="base" hangingPunct="1">
        <a:spcBef>
          <a:spcPct val="0"/>
        </a:spcBef>
        <a:spcAft>
          <a:spcPct val="0"/>
        </a:spcAft>
        <a:defRPr sz="6400" b="1">
          <a:solidFill>
            <a:srgbClr val="FFFFFF"/>
          </a:solidFill>
          <a:effectLst>
            <a:outerShdw blurRad="38100" dist="38100" dir="2700000" algn="tl">
              <a:srgbClr val="000000"/>
            </a:outerShdw>
          </a:effectLst>
          <a:latin typeface="Helvetica Neue" charset="0"/>
          <a:ea typeface="Helvetica Neue" charset="0"/>
          <a:cs typeface="Helvetica Neue" charset="0"/>
          <a:sym typeface="Helvetica Neue" charset="0"/>
        </a:defRPr>
      </a:lvl4pPr>
      <a:lvl5pPr algn="ctr" defTabSz="584200" rtl="0" eaLnBrk="1" fontAlgn="base" hangingPunct="1">
        <a:spcBef>
          <a:spcPct val="0"/>
        </a:spcBef>
        <a:spcAft>
          <a:spcPct val="0"/>
        </a:spcAft>
        <a:defRPr sz="6400" b="1">
          <a:solidFill>
            <a:srgbClr val="FFFFFF"/>
          </a:solidFill>
          <a:effectLst>
            <a:outerShdw blurRad="38100" dist="38100" dir="2700000" algn="tl">
              <a:srgbClr val="000000"/>
            </a:outerShdw>
          </a:effectLst>
          <a:latin typeface="Helvetica Neue" charset="0"/>
          <a:ea typeface="Helvetica Neue" charset="0"/>
          <a:cs typeface="Helvetica Neue" charset="0"/>
          <a:sym typeface="Helvetica Neue" charset="0"/>
        </a:defRPr>
      </a:lvl5pPr>
      <a:lvl6pPr marL="457200" algn="ctr" defTabSz="584200" rtl="0" eaLnBrk="1" fontAlgn="base" hangingPunct="1">
        <a:spcBef>
          <a:spcPct val="0"/>
        </a:spcBef>
        <a:spcAft>
          <a:spcPct val="0"/>
        </a:spcAft>
        <a:defRPr sz="6400" b="1">
          <a:solidFill>
            <a:srgbClr val="FFFFFF"/>
          </a:solidFill>
          <a:effectLst>
            <a:outerShdw blurRad="38100" dist="38100" dir="2700000" algn="tl">
              <a:srgbClr val="000000"/>
            </a:outerShdw>
          </a:effectLst>
          <a:latin typeface="Helvetica Neue" charset="0"/>
          <a:ea typeface="Helvetica Neue" charset="0"/>
          <a:cs typeface="Helvetica Neue" charset="0"/>
          <a:sym typeface="Helvetica Neue" charset="0"/>
        </a:defRPr>
      </a:lvl6pPr>
      <a:lvl7pPr marL="914400" algn="ctr" defTabSz="584200" rtl="0" eaLnBrk="1" fontAlgn="base" hangingPunct="1">
        <a:spcBef>
          <a:spcPct val="0"/>
        </a:spcBef>
        <a:spcAft>
          <a:spcPct val="0"/>
        </a:spcAft>
        <a:defRPr sz="6400" b="1">
          <a:solidFill>
            <a:srgbClr val="FFFFFF"/>
          </a:solidFill>
          <a:effectLst>
            <a:outerShdw blurRad="38100" dist="38100" dir="2700000" algn="tl">
              <a:srgbClr val="000000"/>
            </a:outerShdw>
          </a:effectLst>
          <a:latin typeface="Helvetica Neue" charset="0"/>
          <a:ea typeface="Helvetica Neue" charset="0"/>
          <a:cs typeface="Helvetica Neue" charset="0"/>
          <a:sym typeface="Helvetica Neue" charset="0"/>
        </a:defRPr>
      </a:lvl7pPr>
      <a:lvl8pPr marL="1371600" algn="ctr" defTabSz="584200" rtl="0" eaLnBrk="1" fontAlgn="base" hangingPunct="1">
        <a:spcBef>
          <a:spcPct val="0"/>
        </a:spcBef>
        <a:spcAft>
          <a:spcPct val="0"/>
        </a:spcAft>
        <a:defRPr sz="6400" b="1">
          <a:solidFill>
            <a:srgbClr val="FFFFFF"/>
          </a:solidFill>
          <a:effectLst>
            <a:outerShdw blurRad="38100" dist="38100" dir="2700000" algn="tl">
              <a:srgbClr val="000000"/>
            </a:outerShdw>
          </a:effectLst>
          <a:latin typeface="Helvetica Neue" charset="0"/>
          <a:ea typeface="Helvetica Neue" charset="0"/>
          <a:cs typeface="Helvetica Neue" charset="0"/>
          <a:sym typeface="Helvetica Neue" charset="0"/>
        </a:defRPr>
      </a:lvl8pPr>
      <a:lvl9pPr marL="1828800" algn="ctr" defTabSz="584200" rtl="0" eaLnBrk="1" fontAlgn="base" hangingPunct="1">
        <a:spcBef>
          <a:spcPct val="0"/>
        </a:spcBef>
        <a:spcAft>
          <a:spcPct val="0"/>
        </a:spcAft>
        <a:defRPr sz="6400" b="1">
          <a:solidFill>
            <a:srgbClr val="FFFFFF"/>
          </a:solidFill>
          <a:effectLst>
            <a:outerShdw blurRad="38100" dist="38100" dir="2700000" algn="tl">
              <a:srgbClr val="000000"/>
            </a:outerShdw>
          </a:effectLst>
          <a:latin typeface="Helvetica Neue" charset="0"/>
          <a:ea typeface="Helvetica Neue" charset="0"/>
          <a:cs typeface="Helvetica Neue" charset="0"/>
          <a:sym typeface="Helvetica Neue" charset="0"/>
        </a:defRPr>
      </a:lvl9pPr>
    </p:titleStyle>
    <p:bodyStyle>
      <a:lvl1pPr algn="l" defTabSz="584200" rtl="0" eaLnBrk="1" fontAlgn="base" hangingPunct="1">
        <a:spcBef>
          <a:spcPts val="1200"/>
        </a:spcBef>
        <a:spcAft>
          <a:spcPct val="0"/>
        </a:spcAft>
        <a:defRPr sz="3400">
          <a:solidFill>
            <a:srgbClr val="EBEBEB"/>
          </a:solidFill>
          <a:effectLst>
            <a:outerShdw blurRad="38100" dist="38100" dir="2700000" algn="tl">
              <a:srgbClr val="000000"/>
            </a:outerShdw>
          </a:effectLst>
          <a:latin typeface="Source Han Sans Light" panose="020B0300000000000000" pitchFamily="34" charset="-122"/>
          <a:ea typeface="Source Han Sans Light" panose="020B0300000000000000" pitchFamily="34" charset="-122"/>
          <a:cs typeface="+mn-cs"/>
          <a:sym typeface="Helvetica Neue Medium" charset="0"/>
        </a:defRPr>
      </a:lvl1pPr>
      <a:lvl2pPr marL="228600" algn="l" defTabSz="584200" rtl="0" eaLnBrk="1" fontAlgn="base" hangingPunct="1">
        <a:spcBef>
          <a:spcPts val="1200"/>
        </a:spcBef>
        <a:spcAft>
          <a:spcPct val="0"/>
        </a:spcAft>
        <a:defRPr sz="3400">
          <a:solidFill>
            <a:srgbClr val="EBEBEB"/>
          </a:solidFill>
          <a:effectLst>
            <a:outerShdw blurRad="38100" dist="38100" dir="2700000" algn="tl">
              <a:srgbClr val="000000"/>
            </a:outerShdw>
          </a:effectLst>
          <a:latin typeface="Source Han Sans Light" panose="020B0300000000000000" pitchFamily="34" charset="-122"/>
          <a:ea typeface="Source Han Sans Light" panose="020B0300000000000000" pitchFamily="34" charset="-122"/>
          <a:cs typeface="+mn-cs"/>
          <a:sym typeface="Helvetica Neue Medium" charset="0"/>
        </a:defRPr>
      </a:lvl2pPr>
      <a:lvl3pPr marL="457200" algn="l" defTabSz="584200" rtl="0" eaLnBrk="1" fontAlgn="base" hangingPunct="1">
        <a:spcBef>
          <a:spcPts val="1200"/>
        </a:spcBef>
        <a:spcAft>
          <a:spcPct val="0"/>
        </a:spcAft>
        <a:defRPr sz="3400">
          <a:solidFill>
            <a:srgbClr val="EBEBEB"/>
          </a:solidFill>
          <a:effectLst>
            <a:outerShdw blurRad="38100" dist="38100" dir="2700000" algn="tl">
              <a:srgbClr val="000000"/>
            </a:outerShdw>
          </a:effectLst>
          <a:latin typeface="Source Han Sans Light" panose="020B0300000000000000" pitchFamily="34" charset="-122"/>
          <a:ea typeface="Source Han Sans Light" panose="020B0300000000000000" pitchFamily="34" charset="-122"/>
          <a:cs typeface="+mn-cs"/>
          <a:sym typeface="Helvetica Neue Medium" charset="0"/>
        </a:defRPr>
      </a:lvl3pPr>
      <a:lvl4pPr marL="685800" algn="l" defTabSz="584200" rtl="0" eaLnBrk="1" fontAlgn="base" hangingPunct="1">
        <a:spcBef>
          <a:spcPts val="1200"/>
        </a:spcBef>
        <a:spcAft>
          <a:spcPct val="0"/>
        </a:spcAft>
        <a:defRPr sz="3400">
          <a:solidFill>
            <a:srgbClr val="EBEBEB"/>
          </a:solidFill>
          <a:effectLst>
            <a:outerShdw blurRad="38100" dist="38100" dir="2700000" algn="tl">
              <a:srgbClr val="000000"/>
            </a:outerShdw>
          </a:effectLst>
          <a:latin typeface="Source Han Sans Light" panose="020B0300000000000000" pitchFamily="34" charset="-122"/>
          <a:ea typeface="Source Han Sans Light" panose="020B0300000000000000" pitchFamily="34" charset="-122"/>
          <a:cs typeface="+mn-cs"/>
          <a:sym typeface="Helvetica Neue Medium" charset="0"/>
        </a:defRPr>
      </a:lvl4pPr>
      <a:lvl5pPr marL="914400" algn="l" defTabSz="584200" rtl="0" eaLnBrk="1" fontAlgn="base" hangingPunct="1">
        <a:spcBef>
          <a:spcPts val="1200"/>
        </a:spcBef>
        <a:spcAft>
          <a:spcPct val="0"/>
        </a:spcAft>
        <a:defRPr sz="3400">
          <a:solidFill>
            <a:srgbClr val="EBEBEB"/>
          </a:solidFill>
          <a:effectLst>
            <a:outerShdw blurRad="38100" dist="38100" dir="2700000" algn="tl">
              <a:srgbClr val="000000"/>
            </a:outerShdw>
          </a:effectLst>
          <a:latin typeface="Source Han Sans Light" panose="020B0300000000000000" pitchFamily="34" charset="-122"/>
          <a:ea typeface="Source Han Sans Light" panose="020B0300000000000000" pitchFamily="34" charset="-122"/>
          <a:cs typeface="+mn-cs"/>
          <a:sym typeface="Helvetica Neue Medium" charset="0"/>
        </a:defRPr>
      </a:lvl5pPr>
      <a:lvl6pPr marL="1371600" algn="l" defTabSz="584200" rtl="0" eaLnBrk="1" fontAlgn="base" hangingPunct="1">
        <a:spcBef>
          <a:spcPts val="4200"/>
        </a:spcBef>
        <a:spcAft>
          <a:spcPct val="0"/>
        </a:spcAft>
        <a:defRPr sz="3400">
          <a:solidFill>
            <a:srgbClr val="EBEBEB"/>
          </a:solidFill>
          <a:effectLst>
            <a:outerShdw blurRad="38100" dist="38100" dir="2700000" algn="tl">
              <a:srgbClr val="000000"/>
            </a:outerShdw>
          </a:effectLst>
          <a:latin typeface="+mn-lt"/>
          <a:ea typeface="+mn-ea"/>
          <a:cs typeface="+mn-cs"/>
          <a:sym typeface="Helvetica Neue Medium" charset="0"/>
        </a:defRPr>
      </a:lvl6pPr>
      <a:lvl7pPr marL="1828800" algn="l" defTabSz="584200" rtl="0" eaLnBrk="1" fontAlgn="base" hangingPunct="1">
        <a:spcBef>
          <a:spcPts val="4200"/>
        </a:spcBef>
        <a:spcAft>
          <a:spcPct val="0"/>
        </a:spcAft>
        <a:defRPr sz="3400">
          <a:solidFill>
            <a:srgbClr val="EBEBEB"/>
          </a:solidFill>
          <a:effectLst>
            <a:outerShdw blurRad="38100" dist="38100" dir="2700000" algn="tl">
              <a:srgbClr val="000000"/>
            </a:outerShdw>
          </a:effectLst>
          <a:latin typeface="+mn-lt"/>
          <a:ea typeface="+mn-ea"/>
          <a:cs typeface="+mn-cs"/>
          <a:sym typeface="Helvetica Neue Medium" charset="0"/>
        </a:defRPr>
      </a:lvl7pPr>
      <a:lvl8pPr marL="2286000" algn="l" defTabSz="584200" rtl="0" eaLnBrk="1" fontAlgn="base" hangingPunct="1">
        <a:spcBef>
          <a:spcPts val="4200"/>
        </a:spcBef>
        <a:spcAft>
          <a:spcPct val="0"/>
        </a:spcAft>
        <a:defRPr sz="3400">
          <a:solidFill>
            <a:srgbClr val="EBEBEB"/>
          </a:solidFill>
          <a:effectLst>
            <a:outerShdw blurRad="38100" dist="38100" dir="2700000" algn="tl">
              <a:srgbClr val="000000"/>
            </a:outerShdw>
          </a:effectLst>
          <a:latin typeface="+mn-lt"/>
          <a:ea typeface="+mn-ea"/>
          <a:cs typeface="+mn-cs"/>
          <a:sym typeface="Helvetica Neue Medium" charset="0"/>
        </a:defRPr>
      </a:lvl8pPr>
      <a:lvl9pPr marL="2743200" algn="l" defTabSz="584200" rtl="0" eaLnBrk="1" fontAlgn="base" hangingPunct="1">
        <a:spcBef>
          <a:spcPts val="4200"/>
        </a:spcBef>
        <a:spcAft>
          <a:spcPct val="0"/>
        </a:spcAft>
        <a:defRPr sz="3400">
          <a:solidFill>
            <a:srgbClr val="EBEBEB"/>
          </a:solidFill>
          <a:effectLst>
            <a:outerShdw blurRad="38100" dist="38100" dir="2700000" algn="tl">
              <a:srgbClr val="000000"/>
            </a:outerShdw>
          </a:effectLst>
          <a:latin typeface="+mn-lt"/>
          <a:ea typeface="+mn-ea"/>
          <a:cs typeface="+mn-cs"/>
          <a:sym typeface="Helvetica Neue Medium"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github-awards.com/users/search?login=Kreogis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1830992" y="196280"/>
            <a:ext cx="962976" cy="1095445"/>
            <a:chOff x="3746501" y="1620838"/>
            <a:chExt cx="5481637" cy="6235700"/>
          </a:xfrm>
        </p:grpSpPr>
        <p:sp>
          <p:nvSpPr>
            <p:cNvPr id="9" name="Freeform 6"/>
            <p:cNvSpPr>
              <a:spLocks noEditPoints="1"/>
            </p:cNvSpPr>
            <p:nvPr/>
          </p:nvSpPr>
          <p:spPr bwMode="auto">
            <a:xfrm>
              <a:off x="4132263" y="1620838"/>
              <a:ext cx="5095875" cy="6235700"/>
            </a:xfrm>
            <a:custGeom>
              <a:avLst/>
              <a:gdLst>
                <a:gd name="T0" fmla="*/ 428 w 1202"/>
                <a:gd name="T1" fmla="*/ 354 h 1470"/>
                <a:gd name="T2" fmla="*/ 153 w 1202"/>
                <a:gd name="T3" fmla="*/ 71 h 1470"/>
                <a:gd name="T4" fmla="*/ 55 w 1202"/>
                <a:gd name="T5" fmla="*/ 223 h 1470"/>
                <a:gd name="T6" fmla="*/ 374 w 1202"/>
                <a:gd name="T7" fmla="*/ 1101 h 1470"/>
                <a:gd name="T8" fmla="*/ 398 w 1202"/>
                <a:gd name="T9" fmla="*/ 1023 h 1470"/>
                <a:gd name="T10" fmla="*/ 538 w 1202"/>
                <a:gd name="T11" fmla="*/ 546 h 1470"/>
                <a:gd name="T12" fmla="*/ 1012 w 1202"/>
                <a:gd name="T13" fmla="*/ 117 h 1470"/>
                <a:gd name="T14" fmla="*/ 1199 w 1202"/>
                <a:gd name="T15" fmla="*/ 298 h 1470"/>
                <a:gd name="T16" fmla="*/ 944 w 1202"/>
                <a:gd name="T17" fmla="*/ 905 h 1470"/>
                <a:gd name="T18" fmla="*/ 942 w 1202"/>
                <a:gd name="T19" fmla="*/ 1012 h 1470"/>
                <a:gd name="T20" fmla="*/ 1115 w 1202"/>
                <a:gd name="T21" fmla="*/ 1296 h 1470"/>
                <a:gd name="T22" fmla="*/ 861 w 1202"/>
                <a:gd name="T23" fmla="*/ 1452 h 1470"/>
                <a:gd name="T24" fmla="*/ 529 w 1202"/>
                <a:gd name="T25" fmla="*/ 1290 h 1470"/>
                <a:gd name="T26" fmla="*/ 587 w 1202"/>
                <a:gd name="T27" fmla="*/ 1314 h 1470"/>
                <a:gd name="T28" fmla="*/ 1005 w 1202"/>
                <a:gd name="T29" fmla="*/ 1409 h 1470"/>
                <a:gd name="T30" fmla="*/ 1024 w 1202"/>
                <a:gd name="T31" fmla="*/ 1202 h 1470"/>
                <a:gd name="T32" fmla="*/ 844 w 1202"/>
                <a:gd name="T33" fmla="*/ 1013 h 1470"/>
                <a:gd name="T34" fmla="*/ 630 w 1202"/>
                <a:gd name="T35" fmla="*/ 1073 h 1470"/>
                <a:gd name="T36" fmla="*/ 567 w 1202"/>
                <a:gd name="T37" fmla="*/ 1039 h 1470"/>
                <a:gd name="T38" fmla="*/ 712 w 1202"/>
                <a:gd name="T39" fmla="*/ 940 h 1470"/>
                <a:gd name="T40" fmla="*/ 831 w 1202"/>
                <a:gd name="T41" fmla="*/ 936 h 1470"/>
                <a:gd name="T42" fmla="*/ 1130 w 1202"/>
                <a:gd name="T43" fmla="*/ 414 h 1470"/>
                <a:gd name="T44" fmla="*/ 1027 w 1202"/>
                <a:gd name="T45" fmla="*/ 168 h 1470"/>
                <a:gd name="T46" fmla="*/ 836 w 1202"/>
                <a:gd name="T47" fmla="*/ 258 h 1470"/>
                <a:gd name="T48" fmla="*/ 530 w 1202"/>
                <a:gd name="T49" fmla="*/ 693 h 1470"/>
                <a:gd name="T50" fmla="*/ 443 w 1202"/>
                <a:gd name="T51" fmla="*/ 1174 h 1470"/>
                <a:gd name="T52" fmla="*/ 374 w 1202"/>
                <a:gd name="T53" fmla="*/ 1187 h 1470"/>
                <a:gd name="T54" fmla="*/ 15 w 1202"/>
                <a:gd name="T55" fmla="*/ 416 h 1470"/>
                <a:gd name="T56" fmla="*/ 26 w 1202"/>
                <a:gd name="T57" fmla="*/ 99 h 1470"/>
                <a:gd name="T58" fmla="*/ 313 w 1202"/>
                <a:gd name="T59" fmla="*/ 131 h 1470"/>
                <a:gd name="T60" fmla="*/ 486 w 1202"/>
                <a:gd name="T61" fmla="*/ 462 h 1470"/>
                <a:gd name="T62" fmla="*/ 639 w 1202"/>
                <a:gd name="T63" fmla="*/ 1023 h 1470"/>
                <a:gd name="T64" fmla="*/ 735 w 1202"/>
                <a:gd name="T65" fmla="*/ 990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02" h="1470">
                  <a:moveTo>
                    <a:pt x="486" y="462"/>
                  </a:moveTo>
                  <a:cubicBezTo>
                    <a:pt x="466" y="425"/>
                    <a:pt x="448" y="389"/>
                    <a:pt x="428" y="354"/>
                  </a:cubicBezTo>
                  <a:cubicBezTo>
                    <a:pt x="376" y="266"/>
                    <a:pt x="318" y="182"/>
                    <a:pt x="239" y="116"/>
                  </a:cubicBezTo>
                  <a:cubicBezTo>
                    <a:pt x="213" y="95"/>
                    <a:pt x="186" y="78"/>
                    <a:pt x="153" y="71"/>
                  </a:cubicBezTo>
                  <a:cubicBezTo>
                    <a:pt x="123" y="64"/>
                    <a:pt x="103" y="72"/>
                    <a:pt x="85" y="99"/>
                  </a:cubicBezTo>
                  <a:cubicBezTo>
                    <a:pt x="61" y="137"/>
                    <a:pt x="56" y="180"/>
                    <a:pt x="55" y="223"/>
                  </a:cubicBezTo>
                  <a:cubicBezTo>
                    <a:pt x="51" y="376"/>
                    <a:pt x="84" y="522"/>
                    <a:pt x="135" y="665"/>
                  </a:cubicBezTo>
                  <a:cubicBezTo>
                    <a:pt x="192" y="823"/>
                    <a:pt x="274" y="967"/>
                    <a:pt x="374" y="1101"/>
                  </a:cubicBezTo>
                  <a:cubicBezTo>
                    <a:pt x="378" y="1107"/>
                    <a:pt x="383" y="1111"/>
                    <a:pt x="389" y="1118"/>
                  </a:cubicBezTo>
                  <a:cubicBezTo>
                    <a:pt x="392" y="1085"/>
                    <a:pt x="393" y="1053"/>
                    <a:pt x="398" y="1023"/>
                  </a:cubicBezTo>
                  <a:cubicBezTo>
                    <a:pt x="409" y="953"/>
                    <a:pt x="420" y="884"/>
                    <a:pt x="436" y="815"/>
                  </a:cubicBezTo>
                  <a:cubicBezTo>
                    <a:pt x="459" y="722"/>
                    <a:pt x="493" y="632"/>
                    <a:pt x="538" y="546"/>
                  </a:cubicBezTo>
                  <a:cubicBezTo>
                    <a:pt x="614" y="403"/>
                    <a:pt x="711" y="278"/>
                    <a:pt x="846" y="187"/>
                  </a:cubicBezTo>
                  <a:cubicBezTo>
                    <a:pt x="897" y="153"/>
                    <a:pt x="950" y="125"/>
                    <a:pt x="1012" y="117"/>
                  </a:cubicBezTo>
                  <a:cubicBezTo>
                    <a:pt x="1087" y="108"/>
                    <a:pt x="1144" y="122"/>
                    <a:pt x="1182" y="197"/>
                  </a:cubicBezTo>
                  <a:cubicBezTo>
                    <a:pt x="1198" y="228"/>
                    <a:pt x="1202" y="263"/>
                    <a:pt x="1199" y="298"/>
                  </a:cubicBezTo>
                  <a:cubicBezTo>
                    <a:pt x="1191" y="416"/>
                    <a:pt x="1164" y="529"/>
                    <a:pt x="1118" y="638"/>
                  </a:cubicBezTo>
                  <a:cubicBezTo>
                    <a:pt x="1076" y="737"/>
                    <a:pt x="1019" y="828"/>
                    <a:pt x="944" y="905"/>
                  </a:cubicBezTo>
                  <a:cubicBezTo>
                    <a:pt x="923" y="927"/>
                    <a:pt x="900" y="947"/>
                    <a:pt x="879" y="968"/>
                  </a:cubicBezTo>
                  <a:cubicBezTo>
                    <a:pt x="900" y="982"/>
                    <a:pt x="922" y="996"/>
                    <a:pt x="942" y="1012"/>
                  </a:cubicBezTo>
                  <a:cubicBezTo>
                    <a:pt x="1001" y="1059"/>
                    <a:pt x="1043" y="1120"/>
                    <a:pt x="1075" y="1188"/>
                  </a:cubicBezTo>
                  <a:cubicBezTo>
                    <a:pt x="1092" y="1222"/>
                    <a:pt x="1108" y="1259"/>
                    <a:pt x="1115" y="1296"/>
                  </a:cubicBezTo>
                  <a:cubicBezTo>
                    <a:pt x="1130" y="1370"/>
                    <a:pt x="1105" y="1430"/>
                    <a:pt x="1021" y="1454"/>
                  </a:cubicBezTo>
                  <a:cubicBezTo>
                    <a:pt x="968" y="1470"/>
                    <a:pt x="914" y="1464"/>
                    <a:pt x="861" y="1452"/>
                  </a:cubicBezTo>
                  <a:cubicBezTo>
                    <a:pt x="747" y="1425"/>
                    <a:pt x="646" y="1370"/>
                    <a:pt x="550" y="1305"/>
                  </a:cubicBezTo>
                  <a:cubicBezTo>
                    <a:pt x="543" y="1300"/>
                    <a:pt x="536" y="1295"/>
                    <a:pt x="529" y="1290"/>
                  </a:cubicBezTo>
                  <a:cubicBezTo>
                    <a:pt x="528" y="1290"/>
                    <a:pt x="528" y="1288"/>
                    <a:pt x="526" y="1283"/>
                  </a:cubicBezTo>
                  <a:cubicBezTo>
                    <a:pt x="548" y="1295"/>
                    <a:pt x="568" y="1304"/>
                    <a:pt x="587" y="1314"/>
                  </a:cubicBezTo>
                  <a:cubicBezTo>
                    <a:pt x="668" y="1356"/>
                    <a:pt x="752" y="1388"/>
                    <a:pt x="841" y="1407"/>
                  </a:cubicBezTo>
                  <a:cubicBezTo>
                    <a:pt x="895" y="1419"/>
                    <a:pt x="950" y="1424"/>
                    <a:pt x="1005" y="1409"/>
                  </a:cubicBezTo>
                  <a:cubicBezTo>
                    <a:pt x="1056" y="1395"/>
                    <a:pt x="1072" y="1360"/>
                    <a:pt x="1065" y="1312"/>
                  </a:cubicBezTo>
                  <a:cubicBezTo>
                    <a:pt x="1059" y="1273"/>
                    <a:pt x="1042" y="1237"/>
                    <a:pt x="1024" y="1202"/>
                  </a:cubicBezTo>
                  <a:cubicBezTo>
                    <a:pt x="1002" y="1158"/>
                    <a:pt x="974" y="1119"/>
                    <a:pt x="941" y="1082"/>
                  </a:cubicBezTo>
                  <a:cubicBezTo>
                    <a:pt x="913" y="1053"/>
                    <a:pt x="881" y="1030"/>
                    <a:pt x="844" y="1013"/>
                  </a:cubicBezTo>
                  <a:cubicBezTo>
                    <a:pt x="831" y="1006"/>
                    <a:pt x="821" y="1006"/>
                    <a:pt x="808" y="1014"/>
                  </a:cubicBezTo>
                  <a:cubicBezTo>
                    <a:pt x="753" y="1048"/>
                    <a:pt x="695" y="1071"/>
                    <a:pt x="630" y="1073"/>
                  </a:cubicBezTo>
                  <a:cubicBezTo>
                    <a:pt x="621" y="1074"/>
                    <a:pt x="611" y="1074"/>
                    <a:pt x="601" y="1071"/>
                  </a:cubicBezTo>
                  <a:cubicBezTo>
                    <a:pt x="584" y="1067"/>
                    <a:pt x="571" y="1058"/>
                    <a:pt x="567" y="1039"/>
                  </a:cubicBezTo>
                  <a:cubicBezTo>
                    <a:pt x="562" y="1019"/>
                    <a:pt x="573" y="1003"/>
                    <a:pt x="586" y="991"/>
                  </a:cubicBezTo>
                  <a:cubicBezTo>
                    <a:pt x="621" y="958"/>
                    <a:pt x="665" y="943"/>
                    <a:pt x="712" y="940"/>
                  </a:cubicBezTo>
                  <a:cubicBezTo>
                    <a:pt x="744" y="937"/>
                    <a:pt x="776" y="944"/>
                    <a:pt x="808" y="945"/>
                  </a:cubicBezTo>
                  <a:cubicBezTo>
                    <a:pt x="816" y="945"/>
                    <a:pt x="825" y="940"/>
                    <a:pt x="831" y="936"/>
                  </a:cubicBezTo>
                  <a:cubicBezTo>
                    <a:pt x="888" y="892"/>
                    <a:pt x="937" y="840"/>
                    <a:pt x="978" y="781"/>
                  </a:cubicBezTo>
                  <a:cubicBezTo>
                    <a:pt x="1056" y="670"/>
                    <a:pt x="1105" y="546"/>
                    <a:pt x="1130" y="414"/>
                  </a:cubicBezTo>
                  <a:cubicBezTo>
                    <a:pt x="1139" y="367"/>
                    <a:pt x="1144" y="319"/>
                    <a:pt x="1145" y="271"/>
                  </a:cubicBezTo>
                  <a:cubicBezTo>
                    <a:pt x="1145" y="198"/>
                    <a:pt x="1098" y="159"/>
                    <a:pt x="1027" y="168"/>
                  </a:cubicBezTo>
                  <a:cubicBezTo>
                    <a:pt x="1014" y="170"/>
                    <a:pt x="1001" y="173"/>
                    <a:pt x="989" y="176"/>
                  </a:cubicBezTo>
                  <a:cubicBezTo>
                    <a:pt x="932" y="192"/>
                    <a:pt x="882" y="222"/>
                    <a:pt x="836" y="258"/>
                  </a:cubicBezTo>
                  <a:cubicBezTo>
                    <a:pt x="751" y="325"/>
                    <a:pt x="683" y="408"/>
                    <a:pt x="626" y="499"/>
                  </a:cubicBezTo>
                  <a:cubicBezTo>
                    <a:pt x="587" y="561"/>
                    <a:pt x="557" y="626"/>
                    <a:pt x="530" y="693"/>
                  </a:cubicBezTo>
                  <a:cubicBezTo>
                    <a:pt x="494" y="784"/>
                    <a:pt x="471" y="879"/>
                    <a:pt x="457" y="975"/>
                  </a:cubicBezTo>
                  <a:cubicBezTo>
                    <a:pt x="448" y="1041"/>
                    <a:pt x="446" y="1108"/>
                    <a:pt x="443" y="1174"/>
                  </a:cubicBezTo>
                  <a:cubicBezTo>
                    <a:pt x="442" y="1188"/>
                    <a:pt x="438" y="1194"/>
                    <a:pt x="426" y="1199"/>
                  </a:cubicBezTo>
                  <a:cubicBezTo>
                    <a:pt x="394" y="1211"/>
                    <a:pt x="394" y="1212"/>
                    <a:pt x="374" y="1187"/>
                  </a:cubicBezTo>
                  <a:cubicBezTo>
                    <a:pt x="260" y="1047"/>
                    <a:pt x="168" y="894"/>
                    <a:pt x="101" y="726"/>
                  </a:cubicBezTo>
                  <a:cubicBezTo>
                    <a:pt x="61" y="626"/>
                    <a:pt x="31" y="523"/>
                    <a:pt x="15" y="416"/>
                  </a:cubicBezTo>
                  <a:cubicBezTo>
                    <a:pt x="6" y="355"/>
                    <a:pt x="2" y="293"/>
                    <a:pt x="1" y="232"/>
                  </a:cubicBezTo>
                  <a:cubicBezTo>
                    <a:pt x="0" y="187"/>
                    <a:pt x="7" y="141"/>
                    <a:pt x="26" y="99"/>
                  </a:cubicBezTo>
                  <a:cubicBezTo>
                    <a:pt x="59" y="24"/>
                    <a:pt x="122" y="0"/>
                    <a:pt x="197" y="35"/>
                  </a:cubicBezTo>
                  <a:cubicBezTo>
                    <a:pt x="244" y="57"/>
                    <a:pt x="281" y="92"/>
                    <a:pt x="313" y="131"/>
                  </a:cubicBezTo>
                  <a:cubicBezTo>
                    <a:pt x="394" y="226"/>
                    <a:pt x="445" y="337"/>
                    <a:pt x="486" y="454"/>
                  </a:cubicBezTo>
                  <a:cubicBezTo>
                    <a:pt x="487" y="456"/>
                    <a:pt x="486" y="458"/>
                    <a:pt x="486" y="462"/>
                  </a:cubicBezTo>
                  <a:close/>
                  <a:moveTo>
                    <a:pt x="637" y="1018"/>
                  </a:moveTo>
                  <a:cubicBezTo>
                    <a:pt x="638" y="1020"/>
                    <a:pt x="638" y="1022"/>
                    <a:pt x="639" y="1023"/>
                  </a:cubicBezTo>
                  <a:cubicBezTo>
                    <a:pt x="671" y="1014"/>
                    <a:pt x="704" y="1004"/>
                    <a:pt x="736" y="995"/>
                  </a:cubicBezTo>
                  <a:cubicBezTo>
                    <a:pt x="735" y="993"/>
                    <a:pt x="735" y="992"/>
                    <a:pt x="735" y="990"/>
                  </a:cubicBezTo>
                  <a:cubicBezTo>
                    <a:pt x="700" y="992"/>
                    <a:pt x="667" y="1000"/>
                    <a:pt x="637" y="101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7"/>
            <p:cNvSpPr>
              <a:spLocks/>
            </p:cNvSpPr>
            <p:nvPr/>
          </p:nvSpPr>
          <p:spPr bwMode="auto">
            <a:xfrm>
              <a:off x="3746501" y="4391025"/>
              <a:ext cx="1433513" cy="1755775"/>
            </a:xfrm>
            <a:custGeom>
              <a:avLst/>
              <a:gdLst>
                <a:gd name="T0" fmla="*/ 338 w 338"/>
                <a:gd name="T1" fmla="*/ 414 h 414"/>
                <a:gd name="T2" fmla="*/ 262 w 338"/>
                <a:gd name="T3" fmla="*/ 380 h 414"/>
                <a:gd name="T4" fmla="*/ 100 w 338"/>
                <a:gd name="T5" fmla="*/ 212 h 414"/>
                <a:gd name="T6" fmla="*/ 14 w 338"/>
                <a:gd name="T7" fmla="*/ 74 h 414"/>
                <a:gd name="T8" fmla="*/ 43 w 338"/>
                <a:gd name="T9" fmla="*/ 8 h 414"/>
                <a:gd name="T10" fmla="*/ 104 w 338"/>
                <a:gd name="T11" fmla="*/ 42 h 414"/>
                <a:gd name="T12" fmla="*/ 125 w 338"/>
                <a:gd name="T13" fmla="*/ 112 h 414"/>
                <a:gd name="T14" fmla="*/ 316 w 338"/>
                <a:gd name="T15" fmla="*/ 387 h 414"/>
                <a:gd name="T16" fmla="*/ 336 w 338"/>
                <a:gd name="T17" fmla="*/ 405 h 414"/>
                <a:gd name="T18" fmla="*/ 338 w 338"/>
                <a:gd name="T19"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414">
                  <a:moveTo>
                    <a:pt x="338" y="414"/>
                  </a:moveTo>
                  <a:cubicBezTo>
                    <a:pt x="309" y="408"/>
                    <a:pt x="284" y="397"/>
                    <a:pt x="262" y="380"/>
                  </a:cubicBezTo>
                  <a:cubicBezTo>
                    <a:pt x="200" y="332"/>
                    <a:pt x="146" y="275"/>
                    <a:pt x="100" y="212"/>
                  </a:cubicBezTo>
                  <a:cubicBezTo>
                    <a:pt x="69" y="168"/>
                    <a:pt x="41" y="121"/>
                    <a:pt x="14" y="74"/>
                  </a:cubicBezTo>
                  <a:cubicBezTo>
                    <a:pt x="0" y="49"/>
                    <a:pt x="17" y="16"/>
                    <a:pt x="43" y="8"/>
                  </a:cubicBezTo>
                  <a:cubicBezTo>
                    <a:pt x="69" y="0"/>
                    <a:pt x="95" y="15"/>
                    <a:pt x="104" y="42"/>
                  </a:cubicBezTo>
                  <a:cubicBezTo>
                    <a:pt x="111" y="65"/>
                    <a:pt x="116" y="89"/>
                    <a:pt x="125" y="112"/>
                  </a:cubicBezTo>
                  <a:cubicBezTo>
                    <a:pt x="165" y="220"/>
                    <a:pt x="229" y="311"/>
                    <a:pt x="316" y="387"/>
                  </a:cubicBezTo>
                  <a:cubicBezTo>
                    <a:pt x="323" y="393"/>
                    <a:pt x="330" y="399"/>
                    <a:pt x="336" y="405"/>
                  </a:cubicBezTo>
                  <a:cubicBezTo>
                    <a:pt x="337" y="406"/>
                    <a:pt x="337" y="409"/>
                    <a:pt x="338" y="41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8"/>
            <p:cNvSpPr>
              <a:spLocks/>
            </p:cNvSpPr>
            <p:nvPr/>
          </p:nvSpPr>
          <p:spPr bwMode="auto">
            <a:xfrm>
              <a:off x="3771901" y="5659438"/>
              <a:ext cx="1225550" cy="666750"/>
            </a:xfrm>
            <a:custGeom>
              <a:avLst/>
              <a:gdLst>
                <a:gd name="T0" fmla="*/ 289 w 289"/>
                <a:gd name="T1" fmla="*/ 157 h 157"/>
                <a:gd name="T2" fmla="*/ 229 w 289"/>
                <a:gd name="T3" fmla="*/ 151 h 157"/>
                <a:gd name="T4" fmla="*/ 90 w 289"/>
                <a:gd name="T5" fmla="*/ 110 h 157"/>
                <a:gd name="T6" fmla="*/ 12 w 289"/>
                <a:gd name="T7" fmla="*/ 51 h 157"/>
                <a:gd name="T8" fmla="*/ 9 w 289"/>
                <a:gd name="T9" fmla="*/ 15 h 157"/>
                <a:gd name="T10" fmla="*/ 48 w 289"/>
                <a:gd name="T11" fmla="*/ 8 h 157"/>
                <a:gd name="T12" fmla="*/ 82 w 289"/>
                <a:gd name="T13" fmla="*/ 38 h 157"/>
                <a:gd name="T14" fmla="*/ 168 w 289"/>
                <a:gd name="T15" fmla="*/ 104 h 157"/>
                <a:gd name="T16" fmla="*/ 271 w 289"/>
                <a:gd name="T17" fmla="*/ 141 h 157"/>
                <a:gd name="T18" fmla="*/ 289 w 289"/>
                <a:gd name="T19"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9" h="157">
                  <a:moveTo>
                    <a:pt x="289" y="157"/>
                  </a:moveTo>
                  <a:cubicBezTo>
                    <a:pt x="269" y="155"/>
                    <a:pt x="248" y="156"/>
                    <a:pt x="229" y="151"/>
                  </a:cubicBezTo>
                  <a:cubicBezTo>
                    <a:pt x="182" y="139"/>
                    <a:pt x="135" y="126"/>
                    <a:pt x="90" y="110"/>
                  </a:cubicBezTo>
                  <a:cubicBezTo>
                    <a:pt x="59" y="99"/>
                    <a:pt x="32" y="78"/>
                    <a:pt x="12" y="51"/>
                  </a:cubicBezTo>
                  <a:cubicBezTo>
                    <a:pt x="3" y="39"/>
                    <a:pt x="0" y="27"/>
                    <a:pt x="9" y="15"/>
                  </a:cubicBezTo>
                  <a:cubicBezTo>
                    <a:pt x="17" y="4"/>
                    <a:pt x="34" y="0"/>
                    <a:pt x="48" y="8"/>
                  </a:cubicBezTo>
                  <a:cubicBezTo>
                    <a:pt x="60" y="16"/>
                    <a:pt x="73" y="26"/>
                    <a:pt x="82" y="38"/>
                  </a:cubicBezTo>
                  <a:cubicBezTo>
                    <a:pt x="103" y="70"/>
                    <a:pt x="133" y="91"/>
                    <a:pt x="168" y="104"/>
                  </a:cubicBezTo>
                  <a:cubicBezTo>
                    <a:pt x="202" y="117"/>
                    <a:pt x="237" y="129"/>
                    <a:pt x="271" y="141"/>
                  </a:cubicBezTo>
                  <a:cubicBezTo>
                    <a:pt x="278" y="143"/>
                    <a:pt x="289" y="154"/>
                    <a:pt x="289" y="15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5" name="标题 14"/>
          <p:cNvSpPr>
            <a:spLocks noGrp="1"/>
          </p:cNvSpPr>
          <p:nvPr>
            <p:ph type="ctrTitle"/>
          </p:nvPr>
        </p:nvSpPr>
        <p:spPr/>
        <p:txBody>
          <a:bodyPr/>
          <a:lstStyle/>
          <a:p>
            <a:r>
              <a:rPr lang="en-US" altLang="zh-CN" dirty="0" err="1" smtClean="0">
                <a:effectLst/>
              </a:rPr>
              <a:t>Kreogist</a:t>
            </a:r>
            <a:r>
              <a:rPr lang="en-US" altLang="zh-CN" dirty="0" smtClean="0">
                <a:effectLst/>
              </a:rPr>
              <a:t> Mail: Next Generation E-mail Client</a:t>
            </a:r>
            <a:endParaRPr lang="zh-CN" altLang="en-US" dirty="0">
              <a:effectLst/>
            </a:endParaRPr>
          </a:p>
        </p:txBody>
      </p:sp>
      <p:sp>
        <p:nvSpPr>
          <p:cNvPr id="16" name="副标题 15"/>
          <p:cNvSpPr>
            <a:spLocks noGrp="1"/>
          </p:cNvSpPr>
          <p:nvPr>
            <p:ph type="subTitle" idx="1"/>
          </p:nvPr>
        </p:nvSpPr>
        <p:spPr/>
        <p:txBody>
          <a:bodyPr/>
          <a:lstStyle/>
          <a:p>
            <a:r>
              <a:rPr lang="en-US" altLang="zh-CN" dirty="0" err="1" smtClean="0"/>
              <a:t>Haolei</a:t>
            </a:r>
            <a:r>
              <a:rPr lang="en-US" altLang="zh-CN" dirty="0" smtClean="0"/>
              <a:t> Ye, </a:t>
            </a:r>
            <a:r>
              <a:rPr lang="en-US" altLang="zh-CN" dirty="0" err="1" smtClean="0"/>
              <a:t>Jinshuai</a:t>
            </a:r>
            <a:r>
              <a:rPr lang="en-US" altLang="zh-CN" dirty="0" smtClean="0"/>
              <a:t> Ma, Han Wang</a:t>
            </a:r>
          </a:p>
          <a:p>
            <a:r>
              <a:rPr lang="en-US" altLang="zh-CN" dirty="0" smtClean="0"/>
              <a:t>Tutor: Kyle Maher</a:t>
            </a:r>
          </a:p>
          <a:p>
            <a:endParaRPr lang="en-US" altLang="zh-CN" dirty="0" smtClean="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7"/>
          <p:cNvSpPr>
            <a:spLocks noGrp="1"/>
          </p:cNvSpPr>
          <p:nvPr>
            <p:ph type="title"/>
          </p:nvPr>
        </p:nvSpPr>
        <p:spPr>
          <a:xfrm>
            <a:off x="669752" y="1221408"/>
            <a:ext cx="11480800" cy="1063104"/>
          </a:xfrm>
        </p:spPr>
        <p:txBody>
          <a:bodyPr/>
          <a:lstStyle/>
          <a:p>
            <a:r>
              <a:rPr lang="en-US" altLang="zh-CN" dirty="0" smtClean="0">
                <a:effectLst/>
              </a:rPr>
              <a:t>Project Management</a:t>
            </a:r>
            <a:endParaRPr lang="zh-CN" altLang="en-US" dirty="0">
              <a:effectLst/>
              <a:latin typeface="Source Han Sans Light" panose="020B0300000000000000" pitchFamily="34" charset="-122"/>
              <a:ea typeface="Source Han Sans Light" panose="020B0300000000000000" pitchFamily="34" charset="-122"/>
            </a:endParaRPr>
          </a:p>
        </p:txBody>
      </p:sp>
      <p:sp>
        <p:nvSpPr>
          <p:cNvPr id="5" name="内容占位符 8"/>
          <p:cNvSpPr>
            <a:spLocks noGrp="1"/>
          </p:cNvSpPr>
          <p:nvPr>
            <p:ph idx="1"/>
          </p:nvPr>
        </p:nvSpPr>
        <p:spPr>
          <a:xfrm>
            <a:off x="1029792" y="2788568"/>
            <a:ext cx="10585176" cy="5832648"/>
          </a:xfrm>
        </p:spPr>
        <p:txBody>
          <a:bodyPr/>
          <a:lstStyle/>
          <a:p>
            <a:pPr marL="457200" indent="-457200">
              <a:spcBef>
                <a:spcPts val="1000"/>
              </a:spcBef>
              <a:buFont typeface="Arial" panose="020B0604020202020204" pitchFamily="34" charset="0"/>
              <a:buChar char="•"/>
            </a:pPr>
            <a:r>
              <a:rPr lang="en-US" altLang="zh-CN" dirty="0" smtClean="0">
                <a:solidFill>
                  <a:schemeClr val="tx1"/>
                </a:solidFill>
                <a:effectLst/>
              </a:rPr>
              <a:t>Meetings</a:t>
            </a:r>
          </a:p>
          <a:p>
            <a:pPr marL="1143000" lvl="3" indent="-457200">
              <a:spcBef>
                <a:spcPts val="1000"/>
              </a:spcBef>
              <a:buFont typeface="Arial" panose="020B0604020202020204" pitchFamily="34" charset="0"/>
              <a:buChar char="•"/>
            </a:pPr>
            <a:r>
              <a:rPr lang="en-US" altLang="zh-CN" dirty="0" smtClean="0">
                <a:solidFill>
                  <a:schemeClr val="tx1"/>
                </a:solidFill>
                <a:effectLst/>
              </a:rPr>
              <a:t>Stand Up Meetings</a:t>
            </a:r>
          </a:p>
          <a:p>
            <a:pPr marL="1828800" lvl="5" indent="-457200">
              <a:spcBef>
                <a:spcPts val="1000"/>
              </a:spcBef>
              <a:buFont typeface="Arial" panose="020B0604020202020204" pitchFamily="34" charset="0"/>
              <a:buChar char="•"/>
            </a:pPr>
            <a:r>
              <a:rPr lang="en-US" altLang="zh-CN" sz="2800" dirty="0" smtClean="0">
                <a:solidFill>
                  <a:schemeClr val="tx1"/>
                </a:solidFill>
                <a:effectLst/>
                <a:latin typeface="Source Han Sans Light" panose="020B0300000000000000" pitchFamily="34" charset="-122"/>
                <a:ea typeface="Source Han Sans Light" panose="020B0300000000000000" pitchFamily="34" charset="-122"/>
              </a:rPr>
              <a:t>Decide iteration plan</a:t>
            </a:r>
          </a:p>
          <a:p>
            <a:pPr marL="1828800" lvl="5" indent="-457200">
              <a:spcBef>
                <a:spcPts val="1000"/>
              </a:spcBef>
              <a:buFont typeface="Arial" panose="020B0604020202020204" pitchFamily="34" charset="0"/>
              <a:buChar char="•"/>
            </a:pPr>
            <a:r>
              <a:rPr lang="en-US" altLang="zh-CN" sz="2800" dirty="0" smtClean="0">
                <a:solidFill>
                  <a:schemeClr val="tx1"/>
                </a:solidFill>
                <a:effectLst/>
                <a:latin typeface="Source Han Sans Light" panose="020B0300000000000000" pitchFamily="34" charset="-122"/>
                <a:ea typeface="Source Han Sans Light" panose="020B0300000000000000" pitchFamily="34" charset="-122"/>
              </a:rPr>
              <a:t>UI &amp; Structure Designing</a:t>
            </a:r>
          </a:p>
          <a:p>
            <a:pPr marL="1828800" lvl="5" indent="-457200">
              <a:spcBef>
                <a:spcPts val="1000"/>
              </a:spcBef>
              <a:buFont typeface="Arial" panose="020B0604020202020204" pitchFamily="34" charset="0"/>
              <a:buChar char="•"/>
            </a:pPr>
            <a:r>
              <a:rPr lang="en-US" altLang="zh-CN" sz="2800" dirty="0" smtClean="0">
                <a:solidFill>
                  <a:schemeClr val="tx1"/>
                </a:solidFill>
                <a:effectLst/>
                <a:latin typeface="Source Han Sans Light" panose="020B0300000000000000" pitchFamily="34" charset="-122"/>
                <a:ea typeface="Source Han Sans Light" panose="020B0300000000000000" pitchFamily="34" charset="-122"/>
              </a:rPr>
              <a:t>Pair Programming</a:t>
            </a:r>
          </a:p>
          <a:p>
            <a:pPr marL="1143000" lvl="3" indent="-457200">
              <a:spcBef>
                <a:spcPts val="1000"/>
              </a:spcBef>
              <a:buFont typeface="Arial" panose="020B0604020202020204" pitchFamily="34" charset="0"/>
              <a:buChar char="•"/>
            </a:pPr>
            <a:r>
              <a:rPr lang="en-US" altLang="zh-CN" dirty="0" smtClean="0">
                <a:solidFill>
                  <a:schemeClr val="tx1"/>
                </a:solidFill>
                <a:effectLst/>
              </a:rPr>
              <a:t>Tutor Meetings</a:t>
            </a:r>
          </a:p>
          <a:p>
            <a:pPr marL="1143000" lvl="3" indent="-457200">
              <a:spcBef>
                <a:spcPts val="1000"/>
              </a:spcBef>
              <a:buFont typeface="Arial" panose="020B0604020202020204" pitchFamily="34" charset="0"/>
              <a:buChar char="•"/>
            </a:pPr>
            <a:r>
              <a:rPr lang="en-US" altLang="zh-CN" dirty="0" smtClean="0">
                <a:solidFill>
                  <a:schemeClr val="tx1"/>
                </a:solidFill>
                <a:effectLst/>
              </a:rPr>
              <a:t>Online Meetings</a:t>
            </a:r>
          </a:p>
          <a:p>
            <a:pPr marL="1828800" lvl="5" indent="-457200">
              <a:spcBef>
                <a:spcPts val="1000"/>
              </a:spcBef>
              <a:buFont typeface="Arial" panose="020B0604020202020204" pitchFamily="34" charset="0"/>
              <a:buChar char="•"/>
            </a:pPr>
            <a:r>
              <a:rPr lang="en-US" altLang="zh-CN" sz="2800" dirty="0" smtClean="0">
                <a:solidFill>
                  <a:schemeClr val="tx1"/>
                </a:solidFill>
                <a:effectLst/>
                <a:latin typeface="Source Han Sans Light" panose="020B0300000000000000" pitchFamily="34" charset="-122"/>
                <a:ea typeface="Source Han Sans Light" panose="020B0300000000000000" pitchFamily="34" charset="-122"/>
              </a:rPr>
              <a:t>For emergency</a:t>
            </a:r>
          </a:p>
          <a:p>
            <a:pPr marL="1828800" lvl="5" indent="-457200">
              <a:spcBef>
                <a:spcPts val="1000"/>
              </a:spcBef>
              <a:buFont typeface="Arial" panose="020B0604020202020204" pitchFamily="34" charset="0"/>
              <a:buChar char="•"/>
            </a:pPr>
            <a:r>
              <a:rPr lang="en-US" altLang="zh-CN" sz="2800" dirty="0" smtClean="0">
                <a:solidFill>
                  <a:schemeClr val="tx1"/>
                </a:solidFill>
                <a:effectLst/>
                <a:latin typeface="Source Han Sans Light" panose="020B0300000000000000" pitchFamily="34" charset="-122"/>
                <a:ea typeface="Source Han Sans Light" panose="020B0300000000000000" pitchFamily="34" charset="-122"/>
              </a:rPr>
              <a:t>Or special weather condition</a:t>
            </a:r>
          </a:p>
        </p:txBody>
      </p:sp>
    </p:spTree>
    <p:extLst>
      <p:ext uri="{BB962C8B-B14F-4D97-AF65-F5344CB8AC3E}">
        <p14:creationId xmlns:p14="http://schemas.microsoft.com/office/powerpoint/2010/main" val="1257001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7"/>
          <p:cNvSpPr>
            <a:spLocks noGrp="1"/>
          </p:cNvSpPr>
          <p:nvPr>
            <p:ph type="title"/>
          </p:nvPr>
        </p:nvSpPr>
        <p:spPr>
          <a:xfrm>
            <a:off x="669752" y="1221408"/>
            <a:ext cx="11480800" cy="1063104"/>
          </a:xfrm>
        </p:spPr>
        <p:txBody>
          <a:bodyPr/>
          <a:lstStyle/>
          <a:p>
            <a:r>
              <a:rPr lang="en-US" altLang="zh-CN" dirty="0" smtClean="0">
                <a:effectLst/>
              </a:rPr>
              <a:t>Project Management</a:t>
            </a:r>
            <a:endParaRPr lang="zh-CN" altLang="en-US" dirty="0">
              <a:effectLst/>
              <a:latin typeface="Source Han Sans Light" panose="020B0300000000000000" pitchFamily="34" charset="-122"/>
              <a:ea typeface="Source Han Sans Light" panose="020B0300000000000000" pitchFamily="34" charset="-122"/>
            </a:endParaRPr>
          </a:p>
        </p:txBody>
      </p:sp>
      <p:sp>
        <p:nvSpPr>
          <p:cNvPr id="5" name="内容占位符 8"/>
          <p:cNvSpPr>
            <a:spLocks noGrp="1"/>
          </p:cNvSpPr>
          <p:nvPr>
            <p:ph idx="1"/>
          </p:nvPr>
        </p:nvSpPr>
        <p:spPr>
          <a:xfrm>
            <a:off x="1029792" y="2788568"/>
            <a:ext cx="10585176" cy="5832648"/>
          </a:xfrm>
        </p:spPr>
        <p:txBody>
          <a:bodyPr/>
          <a:lstStyle/>
          <a:p>
            <a:pPr marL="457200" indent="-457200">
              <a:spcBef>
                <a:spcPts val="1000"/>
              </a:spcBef>
              <a:buFont typeface="Arial" panose="020B0604020202020204" pitchFamily="34" charset="0"/>
              <a:buChar char="•"/>
            </a:pPr>
            <a:r>
              <a:rPr lang="en-US" altLang="zh-CN" sz="2800" dirty="0" smtClean="0">
                <a:solidFill>
                  <a:schemeClr val="tx1"/>
                </a:solidFill>
                <a:effectLst/>
                <a:latin typeface="Source Han Sans Light" panose="020B0300000000000000" pitchFamily="34" charset="-122"/>
                <a:ea typeface="Source Han Sans Light" panose="020B0300000000000000" pitchFamily="34" charset="-122"/>
              </a:rPr>
              <a:t>Product Backlog</a:t>
            </a:r>
          </a:p>
          <a:p>
            <a:pPr marL="914400" lvl="2" indent="-457200">
              <a:spcBef>
                <a:spcPts val="1000"/>
              </a:spcBef>
              <a:buFont typeface="Arial" panose="020B0604020202020204" pitchFamily="34" charset="0"/>
              <a:buChar char="•"/>
            </a:pPr>
            <a:r>
              <a:rPr lang="en-US" altLang="zh-CN" sz="2800" dirty="0" smtClean="0">
                <a:solidFill>
                  <a:schemeClr val="tx1"/>
                </a:solidFill>
                <a:effectLst/>
              </a:rPr>
              <a:t>Result from end-user survey. Some of them will become the users who participate with our development process.</a:t>
            </a:r>
          </a:p>
          <a:p>
            <a:pPr marL="914400" lvl="2" indent="-457200">
              <a:spcBef>
                <a:spcPts val="1000"/>
              </a:spcBef>
              <a:buFont typeface="Arial" panose="020B0604020202020204" pitchFamily="34" charset="0"/>
              <a:buChar char="•"/>
            </a:pPr>
            <a:r>
              <a:rPr lang="en-US" altLang="zh-CN" sz="2800" dirty="0" smtClean="0">
                <a:solidFill>
                  <a:schemeClr val="tx1"/>
                </a:solidFill>
                <a:effectLst/>
              </a:rPr>
              <a:t>A list of user requirements.</a:t>
            </a:r>
          </a:p>
          <a:p>
            <a:pPr marL="914400" lvl="2" indent="-457200">
              <a:spcBef>
                <a:spcPts val="1000"/>
              </a:spcBef>
              <a:buFont typeface="Arial" panose="020B0604020202020204" pitchFamily="34" charset="0"/>
              <a:buChar char="•"/>
            </a:pPr>
            <a:r>
              <a:rPr lang="en-US" altLang="zh-CN" sz="2800" dirty="0" smtClean="0">
                <a:solidFill>
                  <a:schemeClr val="tx1"/>
                </a:solidFill>
                <a:effectLst/>
              </a:rPr>
              <a:t>Priorities of requirements will be changed dynamically.</a:t>
            </a:r>
            <a:endParaRPr lang="en-US" altLang="zh-CN" sz="2800" dirty="0">
              <a:solidFill>
                <a:schemeClr val="tx1"/>
              </a:solidFill>
              <a:effectLst/>
            </a:endParaRPr>
          </a:p>
          <a:p>
            <a:pPr marL="457200" indent="-457200">
              <a:spcBef>
                <a:spcPts val="1000"/>
              </a:spcBef>
              <a:buFont typeface="Arial" panose="020B0604020202020204" pitchFamily="34" charset="0"/>
              <a:buChar char="•"/>
            </a:pPr>
            <a:r>
              <a:rPr lang="en-US" altLang="zh-CN" sz="2800" dirty="0" smtClean="0">
                <a:solidFill>
                  <a:schemeClr val="tx1"/>
                </a:solidFill>
                <a:effectLst/>
              </a:rPr>
              <a:t>Iteration Backlog (Story Card)</a:t>
            </a:r>
          </a:p>
          <a:p>
            <a:pPr marL="914400" lvl="2" indent="-457200">
              <a:spcBef>
                <a:spcPts val="1000"/>
              </a:spcBef>
              <a:buFont typeface="Arial" panose="020B0604020202020204" pitchFamily="34" charset="0"/>
              <a:buChar char="•"/>
            </a:pPr>
            <a:r>
              <a:rPr lang="en-US" altLang="zh-CN" sz="2800" dirty="0" smtClean="0"/>
              <a:t>Contains the functions/requirement to be completed in the iteration according to the priority.</a:t>
            </a:r>
          </a:p>
          <a:p>
            <a:pPr marL="914400" lvl="2" indent="-457200">
              <a:spcBef>
                <a:spcPts val="1000"/>
              </a:spcBef>
              <a:buFont typeface="Arial" panose="020B0604020202020204" pitchFamily="34" charset="0"/>
              <a:buChar char="•"/>
            </a:pPr>
            <a:r>
              <a:rPr lang="en-US" altLang="zh-CN" sz="2800" dirty="0" smtClean="0">
                <a:solidFill>
                  <a:schemeClr val="tx1"/>
                </a:solidFill>
                <a:effectLst/>
              </a:rPr>
              <a:t>One function is assigned to one programmer and a client representative.</a:t>
            </a:r>
          </a:p>
        </p:txBody>
      </p:sp>
    </p:spTree>
    <p:extLst>
      <p:ext uri="{BB962C8B-B14F-4D97-AF65-F5344CB8AC3E}">
        <p14:creationId xmlns:p14="http://schemas.microsoft.com/office/powerpoint/2010/main" val="2542376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7"/>
          <p:cNvSpPr>
            <a:spLocks noGrp="1"/>
          </p:cNvSpPr>
          <p:nvPr>
            <p:ph type="title"/>
          </p:nvPr>
        </p:nvSpPr>
        <p:spPr>
          <a:xfrm>
            <a:off x="669752" y="1221408"/>
            <a:ext cx="11480800" cy="1063104"/>
          </a:xfrm>
        </p:spPr>
        <p:txBody>
          <a:bodyPr/>
          <a:lstStyle/>
          <a:p>
            <a:r>
              <a:rPr lang="en-US" altLang="zh-CN" dirty="0" smtClean="0">
                <a:effectLst/>
              </a:rPr>
              <a:t>Project Management</a:t>
            </a:r>
            <a:endParaRPr lang="zh-CN" altLang="en-US" dirty="0">
              <a:effectLst/>
              <a:latin typeface="Source Han Sans Light" panose="020B0300000000000000" pitchFamily="34" charset="-122"/>
              <a:ea typeface="Source Han Sans Light" panose="020B0300000000000000" pitchFamily="34" charset="-122"/>
            </a:endParaRPr>
          </a:p>
        </p:txBody>
      </p:sp>
      <p:sp>
        <p:nvSpPr>
          <p:cNvPr id="5" name="内容占位符 8"/>
          <p:cNvSpPr>
            <a:spLocks noGrp="1"/>
          </p:cNvSpPr>
          <p:nvPr>
            <p:ph idx="1"/>
          </p:nvPr>
        </p:nvSpPr>
        <p:spPr>
          <a:xfrm>
            <a:off x="1029792" y="2788568"/>
            <a:ext cx="10585176" cy="5832648"/>
          </a:xfrm>
        </p:spPr>
        <p:txBody>
          <a:bodyPr/>
          <a:lstStyle/>
          <a:p>
            <a:pPr marL="457200" indent="-457200">
              <a:spcBef>
                <a:spcPts val="1000"/>
              </a:spcBef>
              <a:buFont typeface="Arial" panose="020B0604020202020204" pitchFamily="34" charset="0"/>
              <a:buChar char="•"/>
            </a:pPr>
            <a:r>
              <a:rPr lang="en-US" altLang="zh-CN" sz="2800" dirty="0" smtClean="0">
                <a:solidFill>
                  <a:schemeClr val="tx1"/>
                </a:solidFill>
                <a:effectLst/>
              </a:rPr>
              <a:t>Risks &amp; Challenges</a:t>
            </a:r>
          </a:p>
          <a:p>
            <a:pPr marL="914400" lvl="2" indent="-457200">
              <a:spcBef>
                <a:spcPts val="1000"/>
              </a:spcBef>
              <a:buFont typeface="Arial" panose="020B0604020202020204" pitchFamily="34" charset="0"/>
              <a:buChar char="•"/>
            </a:pPr>
            <a:r>
              <a:rPr lang="en-US" altLang="zh-CN" sz="2800" dirty="0" smtClean="0"/>
              <a:t>Small amount of documentation</a:t>
            </a:r>
          </a:p>
          <a:p>
            <a:pPr marL="1371600" lvl="4" indent="-457200">
              <a:spcBef>
                <a:spcPts val="1000"/>
              </a:spcBef>
              <a:buFont typeface="Arial" panose="020B0604020202020204" pitchFamily="34" charset="0"/>
              <a:buChar char="•"/>
            </a:pPr>
            <a:r>
              <a:rPr lang="en-US" altLang="zh-CN" sz="2800" dirty="0" smtClean="0">
                <a:solidFill>
                  <a:schemeClr val="tx1"/>
                </a:solidFill>
                <a:effectLst/>
              </a:rPr>
              <a:t>Minimal or “just enough” documentation</a:t>
            </a:r>
          </a:p>
          <a:p>
            <a:pPr marL="1371600" lvl="4" indent="-457200">
              <a:spcBef>
                <a:spcPts val="1000"/>
              </a:spcBef>
              <a:buFont typeface="Arial" panose="020B0604020202020204" pitchFamily="34" charset="0"/>
              <a:buChar char="•"/>
            </a:pPr>
            <a:r>
              <a:rPr lang="en-US" altLang="zh-CN" sz="2800" dirty="0" smtClean="0"/>
              <a:t>Not </a:t>
            </a:r>
            <a:r>
              <a:rPr lang="en-US" altLang="zh-CN" sz="2800" dirty="0"/>
              <a:t>anti-documentation, but notes it has a cost, perhaps better spent on </a:t>
            </a:r>
            <a:r>
              <a:rPr lang="en-US" altLang="zh-CN" sz="2800" dirty="0" smtClean="0"/>
              <a:t>programming.</a:t>
            </a:r>
          </a:p>
          <a:p>
            <a:pPr marL="914400" lvl="2" indent="-457200">
              <a:spcBef>
                <a:spcPts val="1000"/>
              </a:spcBef>
              <a:buFont typeface="Arial" panose="020B0604020202020204" pitchFamily="34" charset="0"/>
              <a:buChar char="•"/>
            </a:pPr>
            <a:r>
              <a:rPr lang="en-US" altLang="zh-CN" sz="2800" dirty="0" smtClean="0"/>
              <a:t>Time management</a:t>
            </a:r>
          </a:p>
          <a:p>
            <a:pPr marL="1371600" lvl="4" indent="-457200">
              <a:spcBef>
                <a:spcPts val="1000"/>
              </a:spcBef>
              <a:buFont typeface="Arial" panose="020B0604020202020204" pitchFamily="34" charset="0"/>
              <a:buChar char="•"/>
            </a:pPr>
            <a:r>
              <a:rPr lang="en-US" altLang="zh-CN" sz="2800" dirty="0" smtClean="0"/>
              <a:t>Time for survey and meeting.</a:t>
            </a:r>
          </a:p>
          <a:p>
            <a:pPr marL="1371600" lvl="4" indent="-457200">
              <a:spcBef>
                <a:spcPts val="1000"/>
              </a:spcBef>
              <a:buFont typeface="Arial" panose="020B0604020202020204" pitchFamily="34" charset="0"/>
              <a:buChar char="•"/>
            </a:pPr>
            <a:endParaRPr lang="en-US" altLang="zh-CN" sz="2800" dirty="0" smtClean="0">
              <a:solidFill>
                <a:schemeClr val="tx1"/>
              </a:solidFill>
              <a:effectLst/>
            </a:endParaRPr>
          </a:p>
        </p:txBody>
      </p:sp>
    </p:spTree>
    <p:extLst>
      <p:ext uri="{BB962C8B-B14F-4D97-AF65-F5344CB8AC3E}">
        <p14:creationId xmlns:p14="http://schemas.microsoft.com/office/powerpoint/2010/main" val="31253120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7"/>
          <p:cNvSpPr>
            <a:spLocks noGrp="1"/>
          </p:cNvSpPr>
          <p:nvPr>
            <p:ph type="title"/>
          </p:nvPr>
        </p:nvSpPr>
        <p:spPr>
          <a:xfrm>
            <a:off x="669752" y="1221408"/>
            <a:ext cx="11480800" cy="1063104"/>
          </a:xfrm>
        </p:spPr>
        <p:txBody>
          <a:bodyPr/>
          <a:lstStyle/>
          <a:p>
            <a:r>
              <a:rPr lang="en-US" altLang="zh-CN" dirty="0"/>
              <a:t>Teamwork</a:t>
            </a:r>
            <a:endParaRPr lang="zh-CN" altLang="en-US" dirty="0">
              <a:effectLst/>
              <a:latin typeface="Source Han Sans Light" panose="020B0300000000000000" pitchFamily="34" charset="-122"/>
              <a:ea typeface="Source Han Sans Light" panose="020B0300000000000000" pitchFamily="34" charset="-122"/>
            </a:endParaRPr>
          </a:p>
        </p:txBody>
      </p:sp>
      <p:sp>
        <p:nvSpPr>
          <p:cNvPr id="5" name="内容占位符 8"/>
          <p:cNvSpPr>
            <a:spLocks noGrp="1"/>
          </p:cNvSpPr>
          <p:nvPr>
            <p:ph idx="1"/>
          </p:nvPr>
        </p:nvSpPr>
        <p:spPr>
          <a:xfrm>
            <a:off x="1029792" y="2788568"/>
            <a:ext cx="10585176" cy="5832648"/>
          </a:xfrm>
        </p:spPr>
        <p:txBody>
          <a:bodyPr/>
          <a:lstStyle/>
          <a:p>
            <a:pPr marL="457200" indent="-457200">
              <a:spcBef>
                <a:spcPts val="1000"/>
              </a:spcBef>
              <a:buFont typeface="Arial" panose="020B0604020202020204" pitchFamily="34" charset="0"/>
              <a:buChar char="•"/>
            </a:pPr>
            <a:r>
              <a:rPr lang="en-US" altLang="zh-CN" sz="2800" dirty="0" smtClean="0">
                <a:solidFill>
                  <a:schemeClr val="tx1"/>
                </a:solidFill>
                <a:effectLst/>
                <a:latin typeface="Source Han Sans Light" panose="020B0300000000000000" pitchFamily="34" charset="-122"/>
                <a:ea typeface="Source Han Sans Light" panose="020B0300000000000000" pitchFamily="34" charset="-122"/>
              </a:rPr>
              <a:t>Roles of members</a:t>
            </a:r>
          </a:p>
          <a:p>
            <a:pPr marL="914400" lvl="2" indent="-457200">
              <a:spcBef>
                <a:spcPts val="1000"/>
              </a:spcBef>
              <a:buFont typeface="Arial" panose="020B0604020202020204" pitchFamily="34" charset="0"/>
              <a:buChar char="•"/>
            </a:pPr>
            <a:r>
              <a:rPr lang="en-US" altLang="zh-CN" sz="2800" dirty="0" smtClean="0">
                <a:solidFill>
                  <a:schemeClr val="tx1"/>
                </a:solidFill>
                <a:effectLst/>
              </a:rPr>
              <a:t>Team Manager: Han Wang, </a:t>
            </a:r>
            <a:r>
              <a:rPr lang="en-US" altLang="zh-CN" sz="2800" dirty="0" err="1"/>
              <a:t>Haolei</a:t>
            </a:r>
            <a:r>
              <a:rPr lang="en-US" altLang="zh-CN" sz="2800" dirty="0"/>
              <a:t> Ye</a:t>
            </a:r>
            <a:endParaRPr lang="en-US" altLang="zh-CN" sz="2800" dirty="0" smtClean="0">
              <a:solidFill>
                <a:schemeClr val="tx1"/>
              </a:solidFill>
              <a:effectLst/>
            </a:endParaRPr>
          </a:p>
          <a:p>
            <a:pPr marL="914400" lvl="2" indent="-457200">
              <a:spcBef>
                <a:spcPts val="1000"/>
              </a:spcBef>
              <a:buFont typeface="Arial" panose="020B0604020202020204" pitchFamily="34" charset="0"/>
              <a:buChar char="•"/>
            </a:pPr>
            <a:r>
              <a:rPr lang="en-US" altLang="zh-CN" sz="2800" dirty="0" smtClean="0">
                <a:solidFill>
                  <a:schemeClr val="tx1"/>
                </a:solidFill>
                <a:effectLst/>
                <a:latin typeface="Source Han Sans Light" panose="020B0300000000000000" pitchFamily="34" charset="-122"/>
                <a:ea typeface="Source Han Sans Light" panose="020B0300000000000000" pitchFamily="34" charset="-122"/>
              </a:rPr>
              <a:t>Team Leader: </a:t>
            </a:r>
            <a:r>
              <a:rPr lang="en-US" altLang="zh-CN" sz="2800" dirty="0" err="1" smtClean="0">
                <a:solidFill>
                  <a:schemeClr val="tx1"/>
                </a:solidFill>
                <a:effectLst/>
                <a:latin typeface="Source Han Sans Light" panose="020B0300000000000000" pitchFamily="34" charset="-122"/>
                <a:ea typeface="Source Han Sans Light" panose="020B0300000000000000" pitchFamily="34" charset="-122"/>
              </a:rPr>
              <a:t>Haolei</a:t>
            </a:r>
            <a:r>
              <a:rPr lang="en-US" altLang="zh-CN" sz="2800" dirty="0" smtClean="0">
                <a:solidFill>
                  <a:schemeClr val="tx1"/>
                </a:solidFill>
                <a:effectLst/>
                <a:latin typeface="Source Han Sans Light" panose="020B0300000000000000" pitchFamily="34" charset="-122"/>
                <a:ea typeface="Source Han Sans Light" panose="020B0300000000000000" pitchFamily="34" charset="-122"/>
              </a:rPr>
              <a:t> Ye</a:t>
            </a:r>
          </a:p>
          <a:p>
            <a:pPr marL="914400" lvl="2" indent="-457200">
              <a:spcBef>
                <a:spcPts val="1000"/>
              </a:spcBef>
              <a:buFont typeface="Arial" panose="020B0604020202020204" pitchFamily="34" charset="0"/>
              <a:buChar char="•"/>
            </a:pPr>
            <a:r>
              <a:rPr lang="en-US" altLang="zh-CN" sz="2800" dirty="0" smtClean="0">
                <a:solidFill>
                  <a:schemeClr val="tx1"/>
                </a:solidFill>
                <a:effectLst/>
              </a:rPr>
              <a:t>Programmers &amp; Testers: </a:t>
            </a:r>
            <a:r>
              <a:rPr lang="en-US" altLang="zh-CN" sz="2800" dirty="0" err="1" smtClean="0">
                <a:solidFill>
                  <a:schemeClr val="tx1"/>
                </a:solidFill>
                <a:effectLst/>
              </a:rPr>
              <a:t>Haolei</a:t>
            </a:r>
            <a:r>
              <a:rPr lang="en-US" altLang="zh-CN" sz="2800" dirty="0" smtClean="0">
                <a:solidFill>
                  <a:schemeClr val="tx1"/>
                </a:solidFill>
                <a:effectLst/>
              </a:rPr>
              <a:t> Ye, Han Wang, </a:t>
            </a:r>
            <a:r>
              <a:rPr lang="en-US" altLang="zh-CN" sz="2800" dirty="0" err="1" smtClean="0">
                <a:solidFill>
                  <a:schemeClr val="tx1"/>
                </a:solidFill>
                <a:effectLst/>
              </a:rPr>
              <a:t>Jinshuai</a:t>
            </a:r>
            <a:r>
              <a:rPr lang="en-US" altLang="zh-CN" sz="2800" dirty="0" smtClean="0">
                <a:solidFill>
                  <a:schemeClr val="tx1"/>
                </a:solidFill>
                <a:effectLst/>
              </a:rPr>
              <a:t> Ma</a:t>
            </a:r>
          </a:p>
          <a:p>
            <a:pPr marL="914400" lvl="2" indent="-457200">
              <a:spcBef>
                <a:spcPts val="1000"/>
              </a:spcBef>
              <a:buFont typeface="Arial" panose="020B0604020202020204" pitchFamily="34" charset="0"/>
              <a:buChar char="•"/>
            </a:pPr>
            <a:r>
              <a:rPr lang="en-US" altLang="zh-CN" sz="2800" dirty="0" smtClean="0">
                <a:solidFill>
                  <a:schemeClr val="tx1"/>
                </a:solidFill>
                <a:effectLst/>
                <a:latin typeface="Source Han Sans Light" panose="020B0300000000000000" pitchFamily="34" charset="-122"/>
                <a:ea typeface="Source Han Sans Light" panose="020B0300000000000000" pitchFamily="34" charset="-122"/>
              </a:rPr>
              <a:t>UI Designers: </a:t>
            </a:r>
            <a:r>
              <a:rPr lang="en-US" altLang="zh-CN" sz="2800" dirty="0" err="1" smtClean="0">
                <a:solidFill>
                  <a:schemeClr val="tx1"/>
                </a:solidFill>
                <a:effectLst/>
                <a:latin typeface="Source Han Sans Light" panose="020B0300000000000000" pitchFamily="34" charset="-122"/>
                <a:ea typeface="Source Han Sans Light" panose="020B0300000000000000" pitchFamily="34" charset="-122"/>
              </a:rPr>
              <a:t>Haolei</a:t>
            </a:r>
            <a:r>
              <a:rPr lang="en-US" altLang="zh-CN" sz="2800" dirty="0" smtClean="0">
                <a:solidFill>
                  <a:schemeClr val="tx1"/>
                </a:solidFill>
                <a:effectLst/>
                <a:latin typeface="Source Han Sans Light" panose="020B0300000000000000" pitchFamily="34" charset="-122"/>
                <a:ea typeface="Source Han Sans Light" panose="020B0300000000000000" pitchFamily="34" charset="-122"/>
              </a:rPr>
              <a:t> Ye, </a:t>
            </a:r>
            <a:r>
              <a:rPr lang="en-US" altLang="zh-CN" sz="2800" dirty="0" err="1" smtClean="0">
                <a:solidFill>
                  <a:schemeClr val="tx1"/>
                </a:solidFill>
                <a:effectLst/>
                <a:latin typeface="Source Han Sans Light" panose="020B0300000000000000" pitchFamily="34" charset="-122"/>
                <a:ea typeface="Source Han Sans Light" panose="020B0300000000000000" pitchFamily="34" charset="-122"/>
              </a:rPr>
              <a:t>Jinshuai</a:t>
            </a:r>
            <a:r>
              <a:rPr lang="en-US" altLang="zh-CN" sz="2800" dirty="0" smtClean="0">
                <a:solidFill>
                  <a:schemeClr val="tx1"/>
                </a:solidFill>
                <a:effectLst/>
                <a:latin typeface="Source Han Sans Light" panose="020B0300000000000000" pitchFamily="34" charset="-122"/>
                <a:ea typeface="Source Han Sans Light" panose="020B0300000000000000" pitchFamily="34" charset="-122"/>
              </a:rPr>
              <a:t> Ma</a:t>
            </a:r>
          </a:p>
          <a:p>
            <a:pPr marL="914400" lvl="2" indent="-457200">
              <a:spcBef>
                <a:spcPts val="1000"/>
              </a:spcBef>
              <a:buFont typeface="Arial" panose="020B0604020202020204" pitchFamily="34" charset="0"/>
              <a:buChar char="•"/>
            </a:pPr>
            <a:r>
              <a:rPr lang="en-US" altLang="zh-CN" sz="2800" dirty="0" smtClean="0">
                <a:solidFill>
                  <a:schemeClr val="tx1"/>
                </a:solidFill>
                <a:effectLst/>
                <a:latin typeface="Source Han Sans Light" panose="020B0300000000000000" pitchFamily="34" charset="-122"/>
                <a:ea typeface="Source Han Sans Light" panose="020B0300000000000000" pitchFamily="34" charset="-122"/>
              </a:rPr>
              <a:t>Technique Support: Kyle Maher</a:t>
            </a:r>
          </a:p>
        </p:txBody>
      </p:sp>
    </p:spTree>
    <p:extLst>
      <p:ext uri="{BB962C8B-B14F-4D97-AF65-F5344CB8AC3E}">
        <p14:creationId xmlns:p14="http://schemas.microsoft.com/office/powerpoint/2010/main" val="38972465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7"/>
          <p:cNvSpPr>
            <a:spLocks noGrp="1"/>
          </p:cNvSpPr>
          <p:nvPr>
            <p:ph type="title"/>
          </p:nvPr>
        </p:nvSpPr>
        <p:spPr>
          <a:xfrm>
            <a:off x="669752" y="1221408"/>
            <a:ext cx="11480800" cy="1063104"/>
          </a:xfrm>
        </p:spPr>
        <p:txBody>
          <a:bodyPr/>
          <a:lstStyle/>
          <a:p>
            <a:r>
              <a:rPr lang="en-US" altLang="zh-CN" dirty="0" smtClean="0">
                <a:effectLst/>
              </a:rPr>
              <a:t>Teamwork</a:t>
            </a:r>
            <a:endParaRPr lang="zh-CN" altLang="en-US" dirty="0">
              <a:effectLst/>
              <a:latin typeface="Source Han Sans Light" panose="020B0300000000000000" pitchFamily="34" charset="-122"/>
              <a:ea typeface="Source Han Sans Light" panose="020B0300000000000000" pitchFamily="34" charset="-122"/>
            </a:endParaRPr>
          </a:p>
        </p:txBody>
      </p:sp>
      <p:sp>
        <p:nvSpPr>
          <p:cNvPr id="5" name="内容占位符 8"/>
          <p:cNvSpPr>
            <a:spLocks noGrp="1"/>
          </p:cNvSpPr>
          <p:nvPr>
            <p:ph idx="1"/>
          </p:nvPr>
        </p:nvSpPr>
        <p:spPr>
          <a:xfrm>
            <a:off x="1029792" y="2788568"/>
            <a:ext cx="10585176" cy="5832648"/>
          </a:xfrm>
        </p:spPr>
        <p:txBody>
          <a:bodyPr/>
          <a:lstStyle/>
          <a:p>
            <a:pPr marL="457200" indent="-457200">
              <a:spcBef>
                <a:spcPts val="1000"/>
              </a:spcBef>
              <a:buFont typeface="Arial" panose="020B0604020202020204" pitchFamily="34" charset="0"/>
              <a:buChar char="•"/>
            </a:pPr>
            <a:r>
              <a:rPr lang="en-US" altLang="zh-CN" sz="2800" dirty="0" smtClean="0"/>
              <a:t>Quality Assurance</a:t>
            </a:r>
          </a:p>
          <a:p>
            <a:pPr lvl="4" indent="-457200">
              <a:spcBef>
                <a:spcPts val="1000"/>
              </a:spcBef>
              <a:buFont typeface="Arial" panose="020B0604020202020204" pitchFamily="34" charset="0"/>
              <a:buChar char="•"/>
            </a:pPr>
            <a:r>
              <a:rPr lang="en-US" altLang="zh-CN" sz="2800" dirty="0" smtClean="0"/>
              <a:t>No special QA team. The </a:t>
            </a:r>
            <a:r>
              <a:rPr lang="en-US" altLang="zh-CN" sz="2800" dirty="0"/>
              <a:t>team member </a:t>
            </a:r>
            <a:r>
              <a:rPr lang="en-US" altLang="zh-CN" sz="2800" dirty="0" smtClean="0"/>
              <a:t>who </a:t>
            </a:r>
            <a:r>
              <a:rPr lang="en-US" altLang="zh-CN" sz="2800" dirty="0"/>
              <a:t>wrote the function will be responsible for testing the function</a:t>
            </a:r>
            <a:r>
              <a:rPr lang="en-US" altLang="zh-CN" sz="2800" dirty="0" smtClean="0"/>
              <a:t>.</a:t>
            </a:r>
          </a:p>
          <a:p>
            <a:pPr marL="914400" lvl="2" indent="-457200">
              <a:spcBef>
                <a:spcPts val="1000"/>
              </a:spcBef>
              <a:buFont typeface="Arial" panose="020B0604020202020204" pitchFamily="34" charset="0"/>
              <a:buChar char="•"/>
            </a:pPr>
            <a:r>
              <a:rPr lang="en-US" altLang="zh-CN" sz="2800" dirty="0" smtClean="0"/>
              <a:t>Each function is designed to be simple, easy to extend, understand and test. </a:t>
            </a:r>
          </a:p>
          <a:p>
            <a:pPr marL="914400" lvl="2" indent="-457200">
              <a:spcBef>
                <a:spcPts val="1000"/>
              </a:spcBef>
              <a:buFont typeface="Arial" panose="020B0604020202020204" pitchFamily="34" charset="0"/>
              <a:buChar char="•"/>
            </a:pPr>
            <a:r>
              <a:rPr lang="en-US" altLang="zh-CN" sz="2800" dirty="0" smtClean="0"/>
              <a:t>All the function must have comments, includes brief introduction, parameter usage and return value meaning.</a:t>
            </a:r>
          </a:p>
          <a:p>
            <a:pPr marL="914400" lvl="2" indent="-457200">
              <a:spcBef>
                <a:spcPts val="1000"/>
              </a:spcBef>
              <a:buFont typeface="Arial" panose="020B0604020202020204" pitchFamily="34" charset="0"/>
              <a:buChar char="•"/>
            </a:pPr>
            <a:r>
              <a:rPr lang="en-US" altLang="zh-CN" sz="2800" dirty="0" smtClean="0"/>
              <a:t>The teammate will check the code before merging for double check.</a:t>
            </a:r>
          </a:p>
          <a:p>
            <a:pPr marL="914400" lvl="2" indent="-457200">
              <a:spcBef>
                <a:spcPts val="1000"/>
              </a:spcBef>
              <a:buFont typeface="Arial" panose="020B0604020202020204" pitchFamily="34" charset="0"/>
              <a:buChar char="•"/>
            </a:pPr>
            <a:r>
              <a:rPr lang="en-US" altLang="zh-CN" sz="2800" dirty="0" smtClean="0"/>
              <a:t>All the function will be fully tested before merged into code repository. All the bugs have to be fixed in the iteration.</a:t>
            </a:r>
          </a:p>
          <a:p>
            <a:pPr marL="914400" lvl="2" indent="-457200">
              <a:spcBef>
                <a:spcPts val="1000"/>
              </a:spcBef>
              <a:buFont typeface="Arial" panose="020B0604020202020204" pitchFamily="34" charset="0"/>
              <a:buChar char="•"/>
            </a:pPr>
            <a:endParaRPr lang="en-US" altLang="zh-CN" sz="2800" dirty="0" smtClean="0"/>
          </a:p>
          <a:p>
            <a:pPr marL="914400" lvl="2" indent="-457200">
              <a:spcBef>
                <a:spcPts val="1000"/>
              </a:spcBef>
              <a:buFont typeface="Arial" panose="020B0604020202020204" pitchFamily="34" charset="0"/>
              <a:buChar char="•"/>
            </a:pPr>
            <a:endParaRPr lang="en-US" altLang="zh-CN" sz="2800" dirty="0" smtClean="0"/>
          </a:p>
        </p:txBody>
      </p:sp>
    </p:spTree>
    <p:extLst>
      <p:ext uri="{BB962C8B-B14F-4D97-AF65-F5344CB8AC3E}">
        <p14:creationId xmlns:p14="http://schemas.microsoft.com/office/powerpoint/2010/main" val="28948633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669752" y="1221408"/>
            <a:ext cx="11480800" cy="1063104"/>
          </a:xfrm>
        </p:spPr>
        <p:txBody>
          <a:bodyPr/>
          <a:lstStyle/>
          <a:p>
            <a:r>
              <a:rPr lang="en-US" altLang="zh-CN" dirty="0" smtClean="0">
                <a:effectLst/>
              </a:rPr>
              <a:t>Progress</a:t>
            </a:r>
            <a:endParaRPr lang="zh-CN" altLang="en-US" dirty="0">
              <a:effectLst/>
              <a:latin typeface="Source Han Sans Light" panose="020B0300000000000000" pitchFamily="34" charset="-122"/>
              <a:ea typeface="Source Han Sans Light" panose="020B0300000000000000" pitchFamily="34" charset="-122"/>
            </a:endParaRPr>
          </a:p>
        </p:txBody>
      </p:sp>
      <p:sp>
        <p:nvSpPr>
          <p:cNvPr id="9" name="内容占位符 8"/>
          <p:cNvSpPr>
            <a:spLocks noGrp="1"/>
          </p:cNvSpPr>
          <p:nvPr>
            <p:ph idx="1"/>
          </p:nvPr>
        </p:nvSpPr>
        <p:spPr>
          <a:xfrm>
            <a:off x="1029792" y="2788568"/>
            <a:ext cx="10585176" cy="5832648"/>
          </a:xfrm>
        </p:spPr>
        <p:txBody>
          <a:bodyPr/>
          <a:lstStyle/>
          <a:p>
            <a:pPr marL="914400" lvl="2" indent="-457200">
              <a:spcBef>
                <a:spcPts val="1000"/>
              </a:spcBef>
              <a:buFont typeface="Arial" panose="020B0604020202020204" pitchFamily="34" charset="0"/>
              <a:buChar char="•"/>
            </a:pPr>
            <a:r>
              <a:rPr lang="en-US" altLang="zh-CN" dirty="0" smtClean="0">
                <a:solidFill>
                  <a:schemeClr val="tx1"/>
                </a:solidFill>
                <a:effectLst/>
              </a:rPr>
              <a:t>UI Designing</a:t>
            </a:r>
          </a:p>
          <a:p>
            <a:pPr marL="1371600" lvl="4" indent="-457200">
              <a:spcBef>
                <a:spcPts val="1000"/>
              </a:spcBef>
              <a:buFont typeface="Arial" panose="020B0604020202020204" pitchFamily="34" charset="0"/>
              <a:buChar char="•"/>
            </a:pPr>
            <a:r>
              <a:rPr lang="en-US" altLang="zh-CN" dirty="0" smtClean="0"/>
              <a:t>Goal: A person who has the basic knowledge of operating computer (How to use mouse, keyboard. Know what is E-mail account) can use this application without professional training.</a:t>
            </a:r>
          </a:p>
          <a:p>
            <a:pPr marL="1371600" lvl="4" indent="-457200">
              <a:spcBef>
                <a:spcPts val="1000"/>
              </a:spcBef>
              <a:buFont typeface="Arial" panose="020B0604020202020204" pitchFamily="34" charset="0"/>
              <a:buChar char="•"/>
            </a:pPr>
            <a:r>
              <a:rPr lang="en-US" altLang="zh-CN" dirty="0" smtClean="0"/>
              <a:t>Animations and icons are design to guide the user.</a:t>
            </a:r>
          </a:p>
          <a:p>
            <a:pPr marL="1371600" lvl="4" indent="-457200">
              <a:spcBef>
                <a:spcPts val="1000"/>
              </a:spcBef>
              <a:buFont typeface="Arial" panose="020B0604020202020204" pitchFamily="34" charset="0"/>
              <a:buChar char="•"/>
            </a:pPr>
            <a:r>
              <a:rPr lang="en-US" altLang="zh-CN" dirty="0" smtClean="0"/>
              <a:t>Design for effective manage and compose E-mail.</a:t>
            </a:r>
          </a:p>
          <a:p>
            <a:pPr marL="1371600" lvl="4" indent="-457200">
              <a:spcBef>
                <a:spcPts val="1000"/>
              </a:spcBef>
              <a:buFont typeface="Arial" panose="020B0604020202020204" pitchFamily="34" charset="0"/>
              <a:buChar char="•"/>
            </a:pPr>
            <a:endParaRPr lang="en-US" altLang="zh-CN" dirty="0" smtClean="0">
              <a:solidFill>
                <a:schemeClr val="tx1"/>
              </a:solidFill>
              <a:effectLst/>
            </a:endParaRPr>
          </a:p>
          <a:p>
            <a:pPr marL="1371600" lvl="4" indent="-457200">
              <a:spcBef>
                <a:spcPts val="1000"/>
              </a:spcBef>
              <a:buFont typeface="Arial" panose="020B0604020202020204" pitchFamily="34" charset="0"/>
              <a:buChar char="•"/>
            </a:pPr>
            <a:endParaRPr lang="en-US" altLang="zh-CN" dirty="0" smtClean="0">
              <a:solidFill>
                <a:schemeClr val="tx1"/>
              </a:solidFill>
              <a:effectLst/>
            </a:endParaRPr>
          </a:p>
          <a:p>
            <a:pPr marL="1371600" lvl="4" indent="-457200">
              <a:spcBef>
                <a:spcPts val="1000"/>
              </a:spcBef>
              <a:buFont typeface="Arial" panose="020B0604020202020204" pitchFamily="34" charset="0"/>
              <a:buChar char="•"/>
            </a:pPr>
            <a:endParaRPr lang="en-US" altLang="zh-CN" dirty="0" smtClean="0">
              <a:solidFill>
                <a:schemeClr val="tx1"/>
              </a:solidFill>
              <a:effectLst/>
            </a:endParaRPr>
          </a:p>
        </p:txBody>
      </p:sp>
    </p:spTree>
    <p:extLst>
      <p:ext uri="{BB962C8B-B14F-4D97-AF65-F5344CB8AC3E}">
        <p14:creationId xmlns:p14="http://schemas.microsoft.com/office/powerpoint/2010/main" val="7417036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6216" y="2860576"/>
            <a:ext cx="11480800" cy="2540000"/>
          </a:xfrm>
        </p:spPr>
        <p:txBody>
          <a:bodyPr/>
          <a:lstStyle/>
          <a:p>
            <a:r>
              <a:rPr lang="en-US" altLang="zh-CN" sz="9600" i="1" dirty="0" smtClean="0"/>
              <a:t>Demo</a:t>
            </a:r>
            <a:endParaRPr lang="zh-CN" altLang="en-US" sz="9600" i="1" dirty="0"/>
          </a:p>
        </p:txBody>
      </p:sp>
    </p:spTree>
    <p:extLst>
      <p:ext uri="{BB962C8B-B14F-4D97-AF65-F5344CB8AC3E}">
        <p14:creationId xmlns:p14="http://schemas.microsoft.com/office/powerpoint/2010/main" val="42014418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669752" y="1221408"/>
            <a:ext cx="11480800" cy="1063104"/>
          </a:xfrm>
        </p:spPr>
        <p:txBody>
          <a:bodyPr/>
          <a:lstStyle/>
          <a:p>
            <a:r>
              <a:rPr lang="en-US" altLang="zh-CN" dirty="0" smtClean="0">
                <a:effectLst/>
              </a:rPr>
              <a:t>Progress</a:t>
            </a:r>
            <a:endParaRPr lang="zh-CN" altLang="en-US" dirty="0">
              <a:effectLst/>
              <a:latin typeface="Source Han Sans Light" panose="020B0300000000000000" pitchFamily="34" charset="-122"/>
              <a:ea typeface="Source Han Sans Light" panose="020B0300000000000000" pitchFamily="34" charset="-122"/>
            </a:endParaRPr>
          </a:p>
        </p:txBody>
      </p:sp>
      <p:sp>
        <p:nvSpPr>
          <p:cNvPr id="9" name="内容占位符 8"/>
          <p:cNvSpPr>
            <a:spLocks noGrp="1"/>
          </p:cNvSpPr>
          <p:nvPr>
            <p:ph idx="1"/>
          </p:nvPr>
        </p:nvSpPr>
        <p:spPr>
          <a:xfrm>
            <a:off x="1029792" y="2788568"/>
            <a:ext cx="10585176" cy="5832648"/>
          </a:xfrm>
        </p:spPr>
        <p:txBody>
          <a:bodyPr/>
          <a:lstStyle/>
          <a:p>
            <a:pPr marL="457200" indent="-457200">
              <a:spcBef>
                <a:spcPts val="1000"/>
              </a:spcBef>
              <a:buFont typeface="Arial" panose="020B0604020202020204" pitchFamily="34" charset="0"/>
              <a:buChar char="•"/>
            </a:pPr>
            <a:r>
              <a:rPr lang="en-US" altLang="zh-CN" dirty="0" smtClean="0">
                <a:solidFill>
                  <a:schemeClr val="tx1"/>
                </a:solidFill>
                <a:effectLst/>
              </a:rPr>
              <a:t>Tracking</a:t>
            </a:r>
          </a:p>
          <a:p>
            <a:pPr marL="914400" lvl="2" indent="-457200">
              <a:spcBef>
                <a:spcPts val="1000"/>
              </a:spcBef>
              <a:buFont typeface="Arial" panose="020B0604020202020204" pitchFamily="34" charset="0"/>
              <a:buChar char="•"/>
            </a:pPr>
            <a:r>
              <a:rPr lang="en-US" altLang="zh-CN" dirty="0" smtClean="0"/>
              <a:t>Using Trello as the major tracking tools.</a:t>
            </a:r>
          </a:p>
          <a:p>
            <a:pPr marL="914400" lvl="2" indent="-457200">
              <a:spcBef>
                <a:spcPts val="1000"/>
              </a:spcBef>
              <a:buFont typeface="Arial" panose="020B0604020202020204" pitchFamily="34" charset="0"/>
              <a:buChar char="•"/>
            </a:pPr>
            <a:r>
              <a:rPr lang="en-US" altLang="zh-CN" dirty="0" smtClean="0"/>
              <a:t>All the stories and assignees of the story are stored on Trello.</a:t>
            </a:r>
          </a:p>
          <a:p>
            <a:pPr marL="914400" lvl="2" indent="-457200">
              <a:spcBef>
                <a:spcPts val="1000"/>
              </a:spcBef>
              <a:buFont typeface="Arial" panose="020B0604020202020204" pitchFamily="34" charset="0"/>
              <a:buChar char="•"/>
            </a:pPr>
            <a:r>
              <a:rPr lang="en-US" altLang="zh-CN" dirty="0" smtClean="0">
                <a:solidFill>
                  <a:schemeClr val="tx1"/>
                </a:solidFill>
                <a:effectLst/>
              </a:rPr>
              <a:t>A private repository is hosted on </a:t>
            </a:r>
            <a:r>
              <a:rPr lang="en-US" altLang="zh-CN" dirty="0" err="1" smtClean="0">
                <a:solidFill>
                  <a:schemeClr val="tx1"/>
                </a:solidFill>
                <a:effectLst/>
              </a:rPr>
              <a:t>Github</a:t>
            </a:r>
            <a:r>
              <a:rPr lang="en-US" altLang="zh-CN" dirty="0" smtClean="0">
                <a:solidFill>
                  <a:schemeClr val="tx1"/>
                </a:solidFill>
                <a:effectLst/>
              </a:rPr>
              <a:t> for other documents, e.g. meeting log.</a:t>
            </a:r>
          </a:p>
          <a:p>
            <a:pPr marL="457200" indent="-457200">
              <a:spcBef>
                <a:spcPts val="1000"/>
              </a:spcBef>
              <a:buFont typeface="Arial" panose="020B0604020202020204" pitchFamily="34" charset="0"/>
              <a:buChar char="•"/>
            </a:pPr>
            <a:r>
              <a:rPr lang="en-US" altLang="zh-CN" dirty="0" smtClean="0"/>
              <a:t>Continuous </a:t>
            </a:r>
            <a:r>
              <a:rPr lang="en-US" altLang="zh-CN" dirty="0"/>
              <a:t>Design Improvement</a:t>
            </a:r>
          </a:p>
          <a:p>
            <a:pPr marL="914400" lvl="2" indent="-457200">
              <a:spcBef>
                <a:spcPts val="1000"/>
              </a:spcBef>
              <a:buFont typeface="Arial" panose="020B0604020202020204" pitchFamily="34" charset="0"/>
              <a:buChar char="•"/>
            </a:pPr>
            <a:r>
              <a:rPr lang="en-US" altLang="zh-CN" dirty="0"/>
              <a:t>Frequent refactoring.</a:t>
            </a:r>
          </a:p>
          <a:p>
            <a:pPr marL="914400" lvl="2" indent="-457200">
              <a:spcBef>
                <a:spcPts val="1000"/>
              </a:spcBef>
              <a:buFont typeface="Arial" panose="020B0604020202020204" pitchFamily="34" charset="0"/>
              <a:buChar char="•"/>
            </a:pPr>
            <a:r>
              <a:rPr lang="en-US" altLang="zh-CN" dirty="0"/>
              <a:t>Continual effort to simplify the fine-grained code and larger design elements</a:t>
            </a:r>
            <a:r>
              <a:rPr lang="en-US" altLang="zh-CN" dirty="0" smtClean="0"/>
              <a:t>.</a:t>
            </a:r>
            <a:endParaRPr lang="zh-CN" altLang="en-US" dirty="0"/>
          </a:p>
          <a:p>
            <a:pPr lvl="2">
              <a:spcBef>
                <a:spcPts val="1000"/>
              </a:spcBef>
            </a:pPr>
            <a:endParaRPr lang="en-US" altLang="zh-CN" dirty="0" smtClean="0"/>
          </a:p>
        </p:txBody>
      </p:sp>
    </p:spTree>
    <p:extLst>
      <p:ext uri="{BB962C8B-B14F-4D97-AF65-F5344CB8AC3E}">
        <p14:creationId xmlns:p14="http://schemas.microsoft.com/office/powerpoint/2010/main" val="26568345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669752" y="1221408"/>
            <a:ext cx="11480800" cy="1063104"/>
          </a:xfrm>
        </p:spPr>
        <p:txBody>
          <a:bodyPr/>
          <a:lstStyle/>
          <a:p>
            <a:r>
              <a:rPr lang="en-US" altLang="zh-CN" dirty="0" smtClean="0">
                <a:effectLst/>
              </a:rPr>
              <a:t>Progress</a:t>
            </a:r>
            <a:endParaRPr lang="zh-CN" altLang="en-US" dirty="0">
              <a:effectLst/>
              <a:latin typeface="Source Han Sans Light" panose="020B0300000000000000" pitchFamily="34" charset="-122"/>
              <a:ea typeface="Source Han Sans Light" panose="020B0300000000000000" pitchFamily="34" charset="-122"/>
            </a:endParaRPr>
          </a:p>
        </p:txBody>
      </p:sp>
      <p:sp>
        <p:nvSpPr>
          <p:cNvPr id="9" name="内容占位符 8"/>
          <p:cNvSpPr>
            <a:spLocks noGrp="1"/>
          </p:cNvSpPr>
          <p:nvPr>
            <p:ph idx="1"/>
          </p:nvPr>
        </p:nvSpPr>
        <p:spPr>
          <a:xfrm>
            <a:off x="1029792" y="2788568"/>
            <a:ext cx="10585176" cy="5832648"/>
          </a:xfrm>
        </p:spPr>
        <p:txBody>
          <a:bodyPr/>
          <a:lstStyle/>
          <a:p>
            <a:pPr marL="914400" lvl="2" indent="-457200">
              <a:spcBef>
                <a:spcPts val="1000"/>
              </a:spcBef>
              <a:buFont typeface="Arial" panose="020B0604020202020204" pitchFamily="34" charset="0"/>
              <a:buChar char="•"/>
            </a:pPr>
            <a:r>
              <a:rPr lang="en-US" altLang="zh-CN" dirty="0" smtClean="0">
                <a:solidFill>
                  <a:schemeClr val="tx1"/>
                </a:solidFill>
                <a:effectLst/>
              </a:rPr>
              <a:t>Current Progress</a:t>
            </a:r>
          </a:p>
          <a:p>
            <a:pPr marL="1371600" lvl="4" indent="-457200">
              <a:spcBef>
                <a:spcPts val="1000"/>
              </a:spcBef>
              <a:buFont typeface="Arial" panose="020B0604020202020204" pitchFamily="34" charset="0"/>
              <a:buChar char="•"/>
            </a:pPr>
            <a:r>
              <a:rPr lang="en-US" altLang="zh-CN" dirty="0" smtClean="0"/>
              <a:t>85% of minimum valuable product.</a:t>
            </a:r>
          </a:p>
          <a:p>
            <a:pPr marL="1371600" lvl="4" indent="-457200">
              <a:spcBef>
                <a:spcPts val="1000"/>
              </a:spcBef>
              <a:buFont typeface="Arial" panose="020B0604020202020204" pitchFamily="34" charset="0"/>
              <a:buChar char="•"/>
            </a:pPr>
            <a:r>
              <a:rPr lang="en-US" altLang="zh-CN" dirty="0" smtClean="0">
                <a:solidFill>
                  <a:schemeClr val="tx1"/>
                </a:solidFill>
                <a:effectLst/>
              </a:rPr>
              <a:t>One critical technique issue.</a:t>
            </a:r>
          </a:p>
          <a:p>
            <a:pPr marL="1371600" lvl="4" indent="-457200">
              <a:spcBef>
                <a:spcPts val="1000"/>
              </a:spcBef>
              <a:buFont typeface="Arial" panose="020B0604020202020204" pitchFamily="34" charset="0"/>
              <a:buChar char="•"/>
            </a:pPr>
            <a:r>
              <a:rPr lang="en-US" altLang="zh-CN" dirty="0" smtClean="0"/>
              <a:t>8,210 </a:t>
            </a:r>
            <a:r>
              <a:rPr lang="en-US" altLang="zh-CN" dirty="0" smtClean="0"/>
              <a:t>lines of codes (Pure codes) *.</a:t>
            </a:r>
          </a:p>
          <a:p>
            <a:pPr marL="1371600" lvl="4" indent="-457200">
              <a:spcBef>
                <a:spcPts val="1000"/>
              </a:spcBef>
              <a:buFont typeface="Arial" panose="020B0604020202020204" pitchFamily="34" charset="0"/>
              <a:buChar char="•"/>
            </a:pPr>
            <a:r>
              <a:rPr lang="en-US" altLang="zh-CN" dirty="0" smtClean="0">
                <a:solidFill>
                  <a:schemeClr val="tx1"/>
                </a:solidFill>
                <a:effectLst/>
              </a:rPr>
              <a:t>39.5% </a:t>
            </a:r>
            <a:r>
              <a:rPr lang="en-US" altLang="zh-CN" dirty="0" smtClean="0">
                <a:solidFill>
                  <a:schemeClr val="tx1"/>
                </a:solidFill>
                <a:effectLst/>
              </a:rPr>
              <a:t>comments percentage </a:t>
            </a:r>
            <a:r>
              <a:rPr lang="en-US" altLang="zh-CN" dirty="0" smtClean="0">
                <a:solidFill>
                  <a:schemeClr val="tx1"/>
                </a:solidFill>
                <a:effectLst/>
              </a:rPr>
              <a:t>(Of all lines)*.</a:t>
            </a:r>
            <a:endParaRPr lang="en-US" altLang="zh-CN" dirty="0" smtClean="0">
              <a:solidFill>
                <a:schemeClr val="tx1"/>
              </a:solidFill>
              <a:effectLst/>
            </a:endParaRPr>
          </a:p>
        </p:txBody>
      </p:sp>
      <p:sp>
        <p:nvSpPr>
          <p:cNvPr id="4" name="内容占位符 8"/>
          <p:cNvSpPr txBox="1">
            <a:spLocks/>
          </p:cNvSpPr>
          <p:nvPr/>
        </p:nvSpPr>
        <p:spPr bwMode="auto">
          <a:xfrm>
            <a:off x="237704" y="9341296"/>
            <a:ext cx="10432776" cy="2880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lvl1pPr algn="l" defTabSz="584200" rtl="0" eaLnBrk="1" fontAlgn="base" hangingPunct="1">
              <a:spcBef>
                <a:spcPts val="1200"/>
              </a:spcBef>
              <a:spcAft>
                <a:spcPct val="0"/>
              </a:spcAft>
              <a:defRPr sz="3400">
                <a:solidFill>
                  <a:schemeClr val="tx1"/>
                </a:solidFill>
                <a:effectLst/>
                <a:latin typeface="Source Han Sans Light" panose="020B0300000000000000" pitchFamily="34" charset="-122"/>
                <a:ea typeface="Source Han Sans Light" panose="020B0300000000000000" pitchFamily="34" charset="-122"/>
                <a:cs typeface="+mn-cs"/>
                <a:sym typeface="Helvetica Neue Medium" charset="0"/>
              </a:defRPr>
            </a:lvl1pPr>
            <a:lvl2pPr marL="228600" algn="l" defTabSz="584200" rtl="0" eaLnBrk="1" fontAlgn="base" hangingPunct="1">
              <a:spcBef>
                <a:spcPts val="1200"/>
              </a:spcBef>
              <a:spcAft>
                <a:spcPct val="0"/>
              </a:spcAft>
              <a:defRPr sz="3400">
                <a:solidFill>
                  <a:schemeClr val="tx1"/>
                </a:solidFill>
                <a:effectLst/>
                <a:latin typeface="Source Han Sans Light" panose="020B0300000000000000" pitchFamily="34" charset="-122"/>
                <a:ea typeface="Source Han Sans Light" panose="020B0300000000000000" pitchFamily="34" charset="-122"/>
                <a:cs typeface="+mn-cs"/>
                <a:sym typeface="Helvetica Neue Medium" charset="0"/>
              </a:defRPr>
            </a:lvl2pPr>
            <a:lvl3pPr marL="457200" algn="l" defTabSz="584200" rtl="0" eaLnBrk="1" fontAlgn="base" hangingPunct="1">
              <a:spcBef>
                <a:spcPts val="1200"/>
              </a:spcBef>
              <a:spcAft>
                <a:spcPct val="0"/>
              </a:spcAft>
              <a:defRPr sz="3400">
                <a:solidFill>
                  <a:schemeClr val="tx1"/>
                </a:solidFill>
                <a:effectLst/>
                <a:latin typeface="Source Han Sans Light" panose="020B0300000000000000" pitchFamily="34" charset="-122"/>
                <a:ea typeface="Source Han Sans Light" panose="020B0300000000000000" pitchFamily="34" charset="-122"/>
                <a:cs typeface="+mn-cs"/>
                <a:sym typeface="Helvetica Neue Medium" charset="0"/>
              </a:defRPr>
            </a:lvl3pPr>
            <a:lvl4pPr marL="685800" algn="l" defTabSz="584200" rtl="0" eaLnBrk="1" fontAlgn="base" hangingPunct="1">
              <a:spcBef>
                <a:spcPts val="1200"/>
              </a:spcBef>
              <a:spcAft>
                <a:spcPct val="0"/>
              </a:spcAft>
              <a:defRPr sz="3400">
                <a:solidFill>
                  <a:schemeClr val="tx1"/>
                </a:solidFill>
                <a:effectLst/>
                <a:latin typeface="Source Han Sans Light" panose="020B0300000000000000" pitchFamily="34" charset="-122"/>
                <a:ea typeface="Source Han Sans Light" panose="020B0300000000000000" pitchFamily="34" charset="-122"/>
                <a:cs typeface="+mn-cs"/>
                <a:sym typeface="Helvetica Neue Medium" charset="0"/>
              </a:defRPr>
            </a:lvl4pPr>
            <a:lvl5pPr marL="914400" algn="l" defTabSz="584200" rtl="0" eaLnBrk="1" fontAlgn="base" hangingPunct="1">
              <a:spcBef>
                <a:spcPts val="1200"/>
              </a:spcBef>
              <a:spcAft>
                <a:spcPct val="0"/>
              </a:spcAft>
              <a:defRPr sz="3400">
                <a:solidFill>
                  <a:schemeClr val="tx1"/>
                </a:solidFill>
                <a:effectLst/>
                <a:latin typeface="Source Han Sans Light" panose="020B0300000000000000" pitchFamily="34" charset="-122"/>
                <a:ea typeface="Source Han Sans Light" panose="020B0300000000000000" pitchFamily="34" charset="-122"/>
                <a:cs typeface="+mn-cs"/>
                <a:sym typeface="Helvetica Neue Medium" charset="0"/>
              </a:defRPr>
            </a:lvl5pPr>
            <a:lvl6pPr marL="1371600" algn="l" defTabSz="584200" rtl="0" eaLnBrk="1" fontAlgn="base" hangingPunct="1">
              <a:spcBef>
                <a:spcPts val="4200"/>
              </a:spcBef>
              <a:spcAft>
                <a:spcPct val="0"/>
              </a:spcAft>
              <a:defRPr sz="3400">
                <a:solidFill>
                  <a:srgbClr val="EBEBEB"/>
                </a:solidFill>
                <a:effectLst>
                  <a:outerShdw blurRad="38100" dist="38100" dir="2700000" algn="tl">
                    <a:srgbClr val="000000"/>
                  </a:outerShdw>
                </a:effectLst>
                <a:latin typeface="+mn-lt"/>
                <a:ea typeface="+mn-ea"/>
                <a:cs typeface="+mn-cs"/>
                <a:sym typeface="Helvetica Neue Medium" charset="0"/>
              </a:defRPr>
            </a:lvl6pPr>
            <a:lvl7pPr marL="1828800" algn="l" defTabSz="584200" rtl="0" eaLnBrk="1" fontAlgn="base" hangingPunct="1">
              <a:spcBef>
                <a:spcPts val="4200"/>
              </a:spcBef>
              <a:spcAft>
                <a:spcPct val="0"/>
              </a:spcAft>
              <a:defRPr sz="3400">
                <a:solidFill>
                  <a:srgbClr val="EBEBEB"/>
                </a:solidFill>
                <a:effectLst>
                  <a:outerShdw blurRad="38100" dist="38100" dir="2700000" algn="tl">
                    <a:srgbClr val="000000"/>
                  </a:outerShdw>
                </a:effectLst>
                <a:latin typeface="+mn-lt"/>
                <a:ea typeface="+mn-ea"/>
                <a:cs typeface="+mn-cs"/>
                <a:sym typeface="Helvetica Neue Medium" charset="0"/>
              </a:defRPr>
            </a:lvl7pPr>
            <a:lvl8pPr marL="2286000" algn="l" defTabSz="584200" rtl="0" eaLnBrk="1" fontAlgn="base" hangingPunct="1">
              <a:spcBef>
                <a:spcPts val="4200"/>
              </a:spcBef>
              <a:spcAft>
                <a:spcPct val="0"/>
              </a:spcAft>
              <a:defRPr sz="3400">
                <a:solidFill>
                  <a:srgbClr val="EBEBEB"/>
                </a:solidFill>
                <a:effectLst>
                  <a:outerShdw blurRad="38100" dist="38100" dir="2700000" algn="tl">
                    <a:srgbClr val="000000"/>
                  </a:outerShdw>
                </a:effectLst>
                <a:latin typeface="+mn-lt"/>
                <a:ea typeface="+mn-ea"/>
                <a:cs typeface="+mn-cs"/>
                <a:sym typeface="Helvetica Neue Medium" charset="0"/>
              </a:defRPr>
            </a:lvl8pPr>
            <a:lvl9pPr marL="2743200" algn="l" defTabSz="584200" rtl="0" eaLnBrk="1" fontAlgn="base" hangingPunct="1">
              <a:spcBef>
                <a:spcPts val="4200"/>
              </a:spcBef>
              <a:spcAft>
                <a:spcPct val="0"/>
              </a:spcAft>
              <a:defRPr sz="3400">
                <a:solidFill>
                  <a:srgbClr val="EBEBEB"/>
                </a:solidFill>
                <a:effectLst>
                  <a:outerShdw blurRad="38100" dist="38100" dir="2700000" algn="tl">
                    <a:srgbClr val="000000"/>
                  </a:outerShdw>
                </a:effectLst>
                <a:latin typeface="+mn-lt"/>
                <a:ea typeface="+mn-ea"/>
                <a:cs typeface="+mn-cs"/>
                <a:sym typeface="Helvetica Neue Medium" charset="0"/>
              </a:defRPr>
            </a:lvl9pPr>
          </a:lstStyle>
          <a:p>
            <a:pPr lvl="2">
              <a:spcBef>
                <a:spcPts val="1000"/>
              </a:spcBef>
            </a:pPr>
            <a:r>
              <a:rPr lang="en-US" altLang="zh-CN" sz="1200" kern="0" dirty="0" smtClean="0"/>
              <a:t>* Statics by </a:t>
            </a:r>
            <a:r>
              <a:rPr lang="en-US" altLang="zh-CN" sz="1200" kern="0" dirty="0" err="1" smtClean="0"/>
              <a:t>SourceCounter</a:t>
            </a:r>
            <a:r>
              <a:rPr lang="en-US" altLang="zh-CN" sz="1200" kern="0" dirty="0" smtClean="0"/>
              <a:t> 3.4.14.85.</a:t>
            </a:r>
            <a:endParaRPr lang="en-US" altLang="zh-CN" sz="1200" kern="0" dirty="0" smtClean="0"/>
          </a:p>
        </p:txBody>
      </p:sp>
    </p:spTree>
    <p:extLst>
      <p:ext uri="{BB962C8B-B14F-4D97-AF65-F5344CB8AC3E}">
        <p14:creationId xmlns:p14="http://schemas.microsoft.com/office/powerpoint/2010/main" val="16076465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7"/>
          <p:cNvSpPr>
            <a:spLocks noGrp="1"/>
          </p:cNvSpPr>
          <p:nvPr>
            <p:ph type="title"/>
          </p:nvPr>
        </p:nvSpPr>
        <p:spPr>
          <a:xfrm>
            <a:off x="669752" y="1221408"/>
            <a:ext cx="11480800" cy="1063104"/>
          </a:xfrm>
        </p:spPr>
        <p:txBody>
          <a:bodyPr/>
          <a:lstStyle/>
          <a:p>
            <a:r>
              <a:rPr lang="en-US" altLang="zh-CN" dirty="0" smtClean="0">
                <a:effectLst/>
              </a:rPr>
              <a:t>Response from Clients</a:t>
            </a:r>
            <a:endParaRPr lang="zh-CN" altLang="en-US" dirty="0">
              <a:effectLst/>
              <a:latin typeface="Source Han Sans Light" panose="020B0300000000000000" pitchFamily="34" charset="-122"/>
              <a:ea typeface="Source Han Sans Light" panose="020B0300000000000000" pitchFamily="34" charset="-122"/>
            </a:endParaRPr>
          </a:p>
        </p:txBody>
      </p:sp>
      <p:sp>
        <p:nvSpPr>
          <p:cNvPr id="5" name="内容占位符 8"/>
          <p:cNvSpPr>
            <a:spLocks noGrp="1"/>
          </p:cNvSpPr>
          <p:nvPr>
            <p:ph idx="1"/>
          </p:nvPr>
        </p:nvSpPr>
        <p:spPr>
          <a:xfrm>
            <a:off x="1029792" y="2788568"/>
            <a:ext cx="10585176" cy="5832648"/>
          </a:xfrm>
        </p:spPr>
        <p:txBody>
          <a:bodyPr/>
          <a:lstStyle/>
          <a:p>
            <a:pPr lvl="2">
              <a:spcBef>
                <a:spcPts val="1000"/>
              </a:spcBef>
            </a:pPr>
            <a:r>
              <a:rPr lang="en-US" altLang="zh-CN" i="1" dirty="0" smtClean="0"/>
              <a:t>“I have read (the source code) for quite a while, but there’re still something I cannot understand. The user interface is far more better than the best software I know. It seems that I don’t need to show you that software. The project is way better than what I thought before. I’m looking forward to your first release.”</a:t>
            </a:r>
            <a:endParaRPr lang="en-US" altLang="zh-CN" i="1" dirty="0" smtClean="0">
              <a:solidFill>
                <a:schemeClr val="tx1"/>
              </a:solidFill>
              <a:effectLst/>
            </a:endParaRPr>
          </a:p>
          <a:p>
            <a:pPr lvl="2" algn="r">
              <a:spcBef>
                <a:spcPts val="1000"/>
              </a:spcBef>
            </a:pPr>
            <a:r>
              <a:rPr lang="en-US" altLang="zh-CN" dirty="0" err="1"/>
              <a:t>Solare</a:t>
            </a:r>
            <a:endParaRPr lang="en-US" altLang="zh-CN" dirty="0" smtClean="0">
              <a:solidFill>
                <a:schemeClr val="tx1"/>
              </a:solidFill>
              <a:effectLst/>
            </a:endParaRPr>
          </a:p>
        </p:txBody>
      </p:sp>
    </p:spTree>
    <p:extLst>
      <p:ext uri="{BB962C8B-B14F-4D97-AF65-F5344CB8AC3E}">
        <p14:creationId xmlns:p14="http://schemas.microsoft.com/office/powerpoint/2010/main" val="34646033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669752" y="1221408"/>
            <a:ext cx="11480800" cy="1063104"/>
          </a:xfrm>
        </p:spPr>
        <p:txBody>
          <a:bodyPr/>
          <a:lstStyle/>
          <a:p>
            <a:r>
              <a:rPr lang="en-US" altLang="zh-CN" dirty="0" smtClean="0">
                <a:effectLst/>
                <a:latin typeface="Source Han Sans Light" panose="020B0300000000000000" pitchFamily="34" charset="-122"/>
                <a:ea typeface="Source Han Sans Light" panose="020B0300000000000000" pitchFamily="34" charset="-122"/>
              </a:rPr>
              <a:t>Agenda</a:t>
            </a:r>
            <a:endParaRPr lang="zh-CN" altLang="en-US" dirty="0">
              <a:effectLst/>
              <a:latin typeface="Source Han Sans Light" panose="020B0300000000000000" pitchFamily="34" charset="-122"/>
              <a:ea typeface="Source Han Sans Light" panose="020B0300000000000000" pitchFamily="34" charset="-122"/>
            </a:endParaRPr>
          </a:p>
        </p:txBody>
      </p:sp>
      <p:sp>
        <p:nvSpPr>
          <p:cNvPr id="9" name="内容占位符 8"/>
          <p:cNvSpPr>
            <a:spLocks noGrp="1"/>
          </p:cNvSpPr>
          <p:nvPr>
            <p:ph idx="1"/>
          </p:nvPr>
        </p:nvSpPr>
        <p:spPr>
          <a:xfrm>
            <a:off x="1029792" y="2788568"/>
            <a:ext cx="10585176" cy="5832648"/>
          </a:xfrm>
        </p:spPr>
        <p:txBody>
          <a:bodyPr/>
          <a:lstStyle/>
          <a:p>
            <a:pPr marL="457200" indent="-457200">
              <a:spcBef>
                <a:spcPts val="1000"/>
              </a:spcBef>
              <a:buFont typeface="Arial" panose="020B0604020202020204" pitchFamily="34" charset="0"/>
              <a:buChar char="•"/>
            </a:pPr>
            <a:r>
              <a:rPr lang="en-US" altLang="zh-CN" dirty="0" smtClean="0">
                <a:solidFill>
                  <a:schemeClr val="tx1"/>
                </a:solidFill>
                <a:effectLst/>
              </a:rPr>
              <a:t>Background</a:t>
            </a:r>
          </a:p>
          <a:p>
            <a:pPr marL="457200" indent="-457200">
              <a:spcBef>
                <a:spcPts val="1000"/>
              </a:spcBef>
              <a:buFont typeface="Arial" panose="020B0604020202020204" pitchFamily="34" charset="0"/>
              <a:buChar char="•"/>
            </a:pPr>
            <a:r>
              <a:rPr lang="en-US" altLang="zh-CN" dirty="0" smtClean="0">
                <a:solidFill>
                  <a:schemeClr val="tx1"/>
                </a:solidFill>
                <a:effectLst/>
              </a:rPr>
              <a:t>Purpose</a:t>
            </a:r>
          </a:p>
          <a:p>
            <a:pPr marL="457200" indent="-457200">
              <a:spcBef>
                <a:spcPts val="1000"/>
              </a:spcBef>
              <a:buFont typeface="Arial" panose="020B0604020202020204" pitchFamily="34" charset="0"/>
              <a:buChar char="•"/>
            </a:pPr>
            <a:r>
              <a:rPr lang="en-US" altLang="zh-CN" dirty="0" smtClean="0">
                <a:solidFill>
                  <a:schemeClr val="tx1"/>
                </a:solidFill>
                <a:effectLst/>
              </a:rPr>
              <a:t>Software Environment &amp; Practice</a:t>
            </a:r>
          </a:p>
          <a:p>
            <a:pPr marL="457200" indent="-457200">
              <a:spcBef>
                <a:spcPts val="1000"/>
              </a:spcBef>
              <a:buFont typeface="Arial" panose="020B0604020202020204" pitchFamily="34" charset="0"/>
              <a:buChar char="•"/>
            </a:pPr>
            <a:r>
              <a:rPr lang="en-US" altLang="zh-CN" dirty="0">
                <a:solidFill>
                  <a:schemeClr val="tx1"/>
                </a:solidFill>
                <a:effectLst/>
              </a:rPr>
              <a:t>Project </a:t>
            </a:r>
            <a:r>
              <a:rPr lang="en-US" altLang="zh-CN" dirty="0" smtClean="0">
                <a:solidFill>
                  <a:schemeClr val="tx1"/>
                </a:solidFill>
                <a:effectLst/>
              </a:rPr>
              <a:t>Management</a:t>
            </a:r>
          </a:p>
          <a:p>
            <a:pPr marL="457200" indent="-457200">
              <a:spcBef>
                <a:spcPts val="1000"/>
              </a:spcBef>
              <a:buFont typeface="Arial" panose="020B0604020202020204" pitchFamily="34" charset="0"/>
              <a:buChar char="•"/>
            </a:pPr>
            <a:r>
              <a:rPr lang="en-US" altLang="zh-CN" dirty="0" smtClean="0"/>
              <a:t>Teamwork</a:t>
            </a:r>
            <a:endParaRPr lang="en-US" altLang="zh-CN" dirty="0">
              <a:solidFill>
                <a:schemeClr val="tx1"/>
              </a:solidFill>
              <a:effectLst/>
            </a:endParaRPr>
          </a:p>
          <a:p>
            <a:pPr marL="457200" indent="-457200">
              <a:spcBef>
                <a:spcPts val="1000"/>
              </a:spcBef>
              <a:buFont typeface="Arial" panose="020B0604020202020204" pitchFamily="34" charset="0"/>
              <a:buChar char="•"/>
            </a:pPr>
            <a:r>
              <a:rPr lang="en-US" altLang="zh-CN" dirty="0" smtClean="0">
                <a:solidFill>
                  <a:schemeClr val="tx1"/>
                </a:solidFill>
                <a:effectLst/>
              </a:rPr>
              <a:t>Progress</a:t>
            </a:r>
          </a:p>
          <a:p>
            <a:pPr marL="457200" indent="-457200">
              <a:spcBef>
                <a:spcPts val="1000"/>
              </a:spcBef>
              <a:buFont typeface="Arial" panose="020B0604020202020204" pitchFamily="34" charset="0"/>
              <a:buChar char="•"/>
            </a:pPr>
            <a:r>
              <a:rPr lang="en-US" altLang="zh-CN" dirty="0" smtClean="0">
                <a:solidFill>
                  <a:schemeClr val="tx1"/>
                </a:solidFill>
                <a:effectLst/>
              </a:rPr>
              <a:t>Stakeholder Relationships</a:t>
            </a:r>
          </a:p>
          <a:p>
            <a:pPr marL="457200" indent="-457200">
              <a:spcBef>
                <a:spcPts val="1000"/>
              </a:spcBef>
              <a:buFont typeface="Arial" panose="020B0604020202020204" pitchFamily="34" charset="0"/>
              <a:buChar char="•"/>
            </a:pPr>
            <a:r>
              <a:rPr lang="en-US" altLang="zh-CN" dirty="0" smtClean="0">
                <a:solidFill>
                  <a:schemeClr val="tx1"/>
                </a:solidFill>
                <a:effectLst/>
              </a:rPr>
              <a:t>Conclusion</a:t>
            </a:r>
            <a:endParaRPr lang="zh-CN" altLang="en-US" dirty="0">
              <a:solidFill>
                <a:schemeClr val="tx1"/>
              </a:solidFill>
              <a:effectLst/>
            </a:endParaRPr>
          </a:p>
        </p:txBody>
      </p:sp>
    </p:spTree>
    <p:extLst>
      <p:ext uri="{BB962C8B-B14F-4D97-AF65-F5344CB8AC3E}">
        <p14:creationId xmlns:p14="http://schemas.microsoft.com/office/powerpoint/2010/main" val="37891241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7"/>
          <p:cNvSpPr>
            <a:spLocks noGrp="1"/>
          </p:cNvSpPr>
          <p:nvPr>
            <p:ph type="title"/>
          </p:nvPr>
        </p:nvSpPr>
        <p:spPr>
          <a:xfrm>
            <a:off x="669752" y="1221408"/>
            <a:ext cx="11480800" cy="1063104"/>
          </a:xfrm>
        </p:spPr>
        <p:txBody>
          <a:bodyPr/>
          <a:lstStyle/>
          <a:p>
            <a:r>
              <a:rPr lang="en-US" altLang="zh-CN" dirty="0" smtClean="0">
                <a:effectLst/>
              </a:rPr>
              <a:t>Response from Tutor</a:t>
            </a:r>
            <a:endParaRPr lang="zh-CN" altLang="en-US" dirty="0">
              <a:effectLst/>
              <a:latin typeface="Source Han Sans Light" panose="020B0300000000000000" pitchFamily="34" charset="-122"/>
              <a:ea typeface="Source Han Sans Light" panose="020B0300000000000000" pitchFamily="34" charset="-122"/>
            </a:endParaRPr>
          </a:p>
        </p:txBody>
      </p:sp>
      <p:sp>
        <p:nvSpPr>
          <p:cNvPr id="5" name="内容占位符 8"/>
          <p:cNvSpPr>
            <a:spLocks noGrp="1"/>
          </p:cNvSpPr>
          <p:nvPr>
            <p:ph idx="1"/>
          </p:nvPr>
        </p:nvSpPr>
        <p:spPr>
          <a:xfrm>
            <a:off x="1029792" y="2788568"/>
            <a:ext cx="10585176" cy="5832648"/>
          </a:xfrm>
        </p:spPr>
        <p:txBody>
          <a:bodyPr/>
          <a:lstStyle/>
          <a:p>
            <a:r>
              <a:rPr lang="en-US" altLang="zh-CN" dirty="0" smtClean="0"/>
              <a:t> “</a:t>
            </a:r>
            <a:r>
              <a:rPr lang="en-US" altLang="zh-CN" i="1" dirty="0" err="1" smtClean="0"/>
              <a:t>Kreogist</a:t>
            </a:r>
            <a:r>
              <a:rPr lang="en-US" altLang="zh-CN" i="1" dirty="0" smtClean="0"/>
              <a:t> </a:t>
            </a:r>
            <a:r>
              <a:rPr lang="en-US" altLang="zh-CN" i="1" dirty="0"/>
              <a:t>are a motivated, capable and competent team who are passionate about their product and about delivering quality. They have a proven track record with their development, and are working effectively towards their goals. Whilst time management may be slightly more difficult than envisioned with other life and university demands, they make up for it with strong documentation, software engineering practices and environment. </a:t>
            </a:r>
            <a:r>
              <a:rPr lang="en-US" altLang="zh-CN" dirty="0" smtClean="0"/>
              <a:t>”</a:t>
            </a:r>
            <a:endParaRPr lang="en-US" altLang="zh-CN" i="1" dirty="0" smtClean="0">
              <a:solidFill>
                <a:schemeClr val="tx1"/>
              </a:solidFill>
              <a:effectLst/>
            </a:endParaRPr>
          </a:p>
          <a:p>
            <a:pPr lvl="2" algn="r">
              <a:spcBef>
                <a:spcPts val="1000"/>
              </a:spcBef>
            </a:pPr>
            <a:r>
              <a:rPr lang="en-US" altLang="zh-CN" dirty="0" smtClean="0"/>
              <a:t>Kyle Maher</a:t>
            </a:r>
            <a:endParaRPr lang="en-US" altLang="zh-CN" dirty="0" smtClean="0">
              <a:solidFill>
                <a:schemeClr val="tx1"/>
              </a:solidFill>
              <a:effectLst/>
            </a:endParaRPr>
          </a:p>
        </p:txBody>
      </p:sp>
    </p:spTree>
    <p:extLst>
      <p:ext uri="{BB962C8B-B14F-4D97-AF65-F5344CB8AC3E}">
        <p14:creationId xmlns:p14="http://schemas.microsoft.com/office/powerpoint/2010/main" val="8883400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669752" y="1221408"/>
            <a:ext cx="11480800" cy="1063104"/>
          </a:xfrm>
        </p:spPr>
        <p:txBody>
          <a:bodyPr/>
          <a:lstStyle/>
          <a:p>
            <a:r>
              <a:rPr lang="en-US" altLang="zh-CN" dirty="0" smtClean="0">
                <a:effectLst/>
              </a:rPr>
              <a:t>Conclusion</a:t>
            </a:r>
            <a:endParaRPr lang="zh-CN" altLang="en-US" dirty="0">
              <a:effectLst/>
              <a:latin typeface="Source Han Sans Light" panose="020B0300000000000000" pitchFamily="34" charset="-122"/>
              <a:ea typeface="Source Han Sans Light" panose="020B0300000000000000" pitchFamily="34" charset="-122"/>
            </a:endParaRPr>
          </a:p>
        </p:txBody>
      </p:sp>
      <p:sp>
        <p:nvSpPr>
          <p:cNvPr id="9" name="内容占位符 8"/>
          <p:cNvSpPr>
            <a:spLocks noGrp="1"/>
          </p:cNvSpPr>
          <p:nvPr>
            <p:ph idx="1"/>
          </p:nvPr>
        </p:nvSpPr>
        <p:spPr>
          <a:xfrm>
            <a:off x="1029792" y="2788568"/>
            <a:ext cx="10585176" cy="5832648"/>
          </a:xfrm>
        </p:spPr>
        <p:txBody>
          <a:bodyPr/>
          <a:lstStyle/>
          <a:p>
            <a:pPr lvl="2">
              <a:spcBef>
                <a:spcPts val="1000"/>
              </a:spcBef>
            </a:pPr>
            <a:r>
              <a:rPr lang="en-US" altLang="zh-CN" dirty="0" smtClean="0">
                <a:solidFill>
                  <a:schemeClr val="tx1"/>
                </a:solidFill>
                <a:effectLst/>
              </a:rPr>
              <a:t>We have been teamed up and focused on User Experience for several years. As a </a:t>
            </a:r>
            <a:r>
              <a:rPr lang="en-US" altLang="zh-CN" b="1" dirty="0" smtClean="0"/>
              <a:t>1640</a:t>
            </a:r>
            <a:r>
              <a:rPr lang="en-US" altLang="zh-CN" baseline="30000" dirty="0" smtClean="0">
                <a:solidFill>
                  <a:schemeClr val="tx1"/>
                </a:solidFill>
                <a:effectLst/>
              </a:rPr>
              <a:t>th</a:t>
            </a:r>
            <a:r>
              <a:rPr lang="en-US" altLang="zh-CN" dirty="0" smtClean="0">
                <a:solidFill>
                  <a:schemeClr val="tx1"/>
                </a:solidFill>
                <a:effectLst/>
              </a:rPr>
              <a:t> (out of </a:t>
            </a:r>
            <a:r>
              <a:rPr lang="en-US" altLang="zh-CN" dirty="0" smtClean="0"/>
              <a:t>203,143</a:t>
            </a:r>
            <a:r>
              <a:rPr lang="en-US" altLang="zh-CN" dirty="0" smtClean="0">
                <a:solidFill>
                  <a:schemeClr val="tx1"/>
                </a:solidFill>
                <a:effectLst/>
              </a:rPr>
              <a:t>) team on </a:t>
            </a:r>
            <a:r>
              <a:rPr lang="en-US" altLang="zh-CN" dirty="0" err="1" smtClean="0">
                <a:solidFill>
                  <a:schemeClr val="tx1"/>
                </a:solidFill>
                <a:effectLst/>
              </a:rPr>
              <a:t>Github</a:t>
            </a:r>
            <a:r>
              <a:rPr lang="en-US" altLang="zh-CN" dirty="0" smtClean="0">
                <a:solidFill>
                  <a:schemeClr val="tx1"/>
                </a:solidFill>
                <a:effectLst/>
              </a:rPr>
              <a:t> </a:t>
            </a:r>
            <a:r>
              <a:rPr lang="en-US" altLang="zh-CN" dirty="0" smtClean="0"/>
              <a:t>worldwide</a:t>
            </a:r>
            <a:r>
              <a:rPr lang="en-US" altLang="zh-CN" dirty="0" smtClean="0">
                <a:solidFill>
                  <a:schemeClr val="tx1"/>
                </a:solidFill>
                <a:effectLst/>
              </a:rPr>
              <a:t>*, </a:t>
            </a:r>
            <a:r>
              <a:rPr lang="en-US" altLang="zh-CN" dirty="0" smtClean="0"/>
              <a:t>we are so glad that we could </a:t>
            </a:r>
            <a:r>
              <a:rPr lang="en-US" altLang="zh-CN" dirty="0" smtClean="0">
                <a:solidFill>
                  <a:schemeClr val="tx1"/>
                </a:solidFill>
                <a:effectLst/>
              </a:rPr>
              <a:t>provide high quality software to our customers.</a:t>
            </a:r>
          </a:p>
          <a:p>
            <a:pPr lvl="2">
              <a:spcBef>
                <a:spcPts val="1000"/>
              </a:spcBef>
            </a:pPr>
            <a:r>
              <a:rPr lang="en-US" altLang="zh-CN" dirty="0" smtClean="0"/>
              <a:t>We want to thank our tutor, our customers and all the people who helped us on the project. They support us until now, help us improve the quality of the software and provide useful ideas on our products. We have confident about the future of the project.</a:t>
            </a:r>
          </a:p>
        </p:txBody>
      </p:sp>
      <p:sp>
        <p:nvSpPr>
          <p:cNvPr id="4" name="内容占位符 8"/>
          <p:cNvSpPr txBox="1">
            <a:spLocks/>
          </p:cNvSpPr>
          <p:nvPr/>
        </p:nvSpPr>
        <p:spPr bwMode="auto">
          <a:xfrm>
            <a:off x="237704" y="9341296"/>
            <a:ext cx="10432776" cy="2880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lvl1pPr algn="l" defTabSz="584200" rtl="0" eaLnBrk="1" fontAlgn="base" hangingPunct="1">
              <a:spcBef>
                <a:spcPts val="1200"/>
              </a:spcBef>
              <a:spcAft>
                <a:spcPct val="0"/>
              </a:spcAft>
              <a:defRPr sz="3400">
                <a:solidFill>
                  <a:schemeClr val="tx1"/>
                </a:solidFill>
                <a:effectLst/>
                <a:latin typeface="Source Han Sans Light" panose="020B0300000000000000" pitchFamily="34" charset="-122"/>
                <a:ea typeface="Source Han Sans Light" panose="020B0300000000000000" pitchFamily="34" charset="-122"/>
                <a:cs typeface="+mn-cs"/>
                <a:sym typeface="Helvetica Neue Medium" charset="0"/>
              </a:defRPr>
            </a:lvl1pPr>
            <a:lvl2pPr marL="228600" algn="l" defTabSz="584200" rtl="0" eaLnBrk="1" fontAlgn="base" hangingPunct="1">
              <a:spcBef>
                <a:spcPts val="1200"/>
              </a:spcBef>
              <a:spcAft>
                <a:spcPct val="0"/>
              </a:spcAft>
              <a:defRPr sz="3400">
                <a:solidFill>
                  <a:schemeClr val="tx1"/>
                </a:solidFill>
                <a:effectLst/>
                <a:latin typeface="Source Han Sans Light" panose="020B0300000000000000" pitchFamily="34" charset="-122"/>
                <a:ea typeface="Source Han Sans Light" panose="020B0300000000000000" pitchFamily="34" charset="-122"/>
                <a:cs typeface="+mn-cs"/>
                <a:sym typeface="Helvetica Neue Medium" charset="0"/>
              </a:defRPr>
            </a:lvl2pPr>
            <a:lvl3pPr marL="457200" algn="l" defTabSz="584200" rtl="0" eaLnBrk="1" fontAlgn="base" hangingPunct="1">
              <a:spcBef>
                <a:spcPts val="1200"/>
              </a:spcBef>
              <a:spcAft>
                <a:spcPct val="0"/>
              </a:spcAft>
              <a:defRPr sz="3400">
                <a:solidFill>
                  <a:schemeClr val="tx1"/>
                </a:solidFill>
                <a:effectLst/>
                <a:latin typeface="Source Han Sans Light" panose="020B0300000000000000" pitchFamily="34" charset="-122"/>
                <a:ea typeface="Source Han Sans Light" panose="020B0300000000000000" pitchFamily="34" charset="-122"/>
                <a:cs typeface="+mn-cs"/>
                <a:sym typeface="Helvetica Neue Medium" charset="0"/>
              </a:defRPr>
            </a:lvl3pPr>
            <a:lvl4pPr marL="685800" algn="l" defTabSz="584200" rtl="0" eaLnBrk="1" fontAlgn="base" hangingPunct="1">
              <a:spcBef>
                <a:spcPts val="1200"/>
              </a:spcBef>
              <a:spcAft>
                <a:spcPct val="0"/>
              </a:spcAft>
              <a:defRPr sz="3400">
                <a:solidFill>
                  <a:schemeClr val="tx1"/>
                </a:solidFill>
                <a:effectLst/>
                <a:latin typeface="Source Han Sans Light" panose="020B0300000000000000" pitchFamily="34" charset="-122"/>
                <a:ea typeface="Source Han Sans Light" panose="020B0300000000000000" pitchFamily="34" charset="-122"/>
                <a:cs typeface="+mn-cs"/>
                <a:sym typeface="Helvetica Neue Medium" charset="0"/>
              </a:defRPr>
            </a:lvl4pPr>
            <a:lvl5pPr marL="914400" algn="l" defTabSz="584200" rtl="0" eaLnBrk="1" fontAlgn="base" hangingPunct="1">
              <a:spcBef>
                <a:spcPts val="1200"/>
              </a:spcBef>
              <a:spcAft>
                <a:spcPct val="0"/>
              </a:spcAft>
              <a:defRPr sz="3400">
                <a:solidFill>
                  <a:schemeClr val="tx1"/>
                </a:solidFill>
                <a:effectLst/>
                <a:latin typeface="Source Han Sans Light" panose="020B0300000000000000" pitchFamily="34" charset="-122"/>
                <a:ea typeface="Source Han Sans Light" panose="020B0300000000000000" pitchFamily="34" charset="-122"/>
                <a:cs typeface="+mn-cs"/>
                <a:sym typeface="Helvetica Neue Medium" charset="0"/>
              </a:defRPr>
            </a:lvl5pPr>
            <a:lvl6pPr marL="1371600" algn="l" defTabSz="584200" rtl="0" eaLnBrk="1" fontAlgn="base" hangingPunct="1">
              <a:spcBef>
                <a:spcPts val="4200"/>
              </a:spcBef>
              <a:spcAft>
                <a:spcPct val="0"/>
              </a:spcAft>
              <a:defRPr sz="3400">
                <a:solidFill>
                  <a:srgbClr val="EBEBEB"/>
                </a:solidFill>
                <a:effectLst>
                  <a:outerShdw blurRad="38100" dist="38100" dir="2700000" algn="tl">
                    <a:srgbClr val="000000"/>
                  </a:outerShdw>
                </a:effectLst>
                <a:latin typeface="+mn-lt"/>
                <a:ea typeface="+mn-ea"/>
                <a:cs typeface="+mn-cs"/>
                <a:sym typeface="Helvetica Neue Medium" charset="0"/>
              </a:defRPr>
            </a:lvl6pPr>
            <a:lvl7pPr marL="1828800" algn="l" defTabSz="584200" rtl="0" eaLnBrk="1" fontAlgn="base" hangingPunct="1">
              <a:spcBef>
                <a:spcPts val="4200"/>
              </a:spcBef>
              <a:spcAft>
                <a:spcPct val="0"/>
              </a:spcAft>
              <a:defRPr sz="3400">
                <a:solidFill>
                  <a:srgbClr val="EBEBEB"/>
                </a:solidFill>
                <a:effectLst>
                  <a:outerShdw blurRad="38100" dist="38100" dir="2700000" algn="tl">
                    <a:srgbClr val="000000"/>
                  </a:outerShdw>
                </a:effectLst>
                <a:latin typeface="+mn-lt"/>
                <a:ea typeface="+mn-ea"/>
                <a:cs typeface="+mn-cs"/>
                <a:sym typeface="Helvetica Neue Medium" charset="0"/>
              </a:defRPr>
            </a:lvl7pPr>
            <a:lvl8pPr marL="2286000" algn="l" defTabSz="584200" rtl="0" eaLnBrk="1" fontAlgn="base" hangingPunct="1">
              <a:spcBef>
                <a:spcPts val="4200"/>
              </a:spcBef>
              <a:spcAft>
                <a:spcPct val="0"/>
              </a:spcAft>
              <a:defRPr sz="3400">
                <a:solidFill>
                  <a:srgbClr val="EBEBEB"/>
                </a:solidFill>
                <a:effectLst>
                  <a:outerShdw blurRad="38100" dist="38100" dir="2700000" algn="tl">
                    <a:srgbClr val="000000"/>
                  </a:outerShdw>
                </a:effectLst>
                <a:latin typeface="+mn-lt"/>
                <a:ea typeface="+mn-ea"/>
                <a:cs typeface="+mn-cs"/>
                <a:sym typeface="Helvetica Neue Medium" charset="0"/>
              </a:defRPr>
            </a:lvl8pPr>
            <a:lvl9pPr marL="2743200" algn="l" defTabSz="584200" rtl="0" eaLnBrk="1" fontAlgn="base" hangingPunct="1">
              <a:spcBef>
                <a:spcPts val="4200"/>
              </a:spcBef>
              <a:spcAft>
                <a:spcPct val="0"/>
              </a:spcAft>
              <a:defRPr sz="3400">
                <a:solidFill>
                  <a:srgbClr val="EBEBEB"/>
                </a:solidFill>
                <a:effectLst>
                  <a:outerShdw blurRad="38100" dist="38100" dir="2700000" algn="tl">
                    <a:srgbClr val="000000"/>
                  </a:outerShdw>
                </a:effectLst>
                <a:latin typeface="+mn-lt"/>
                <a:ea typeface="+mn-ea"/>
                <a:cs typeface="+mn-cs"/>
                <a:sym typeface="Helvetica Neue Medium" charset="0"/>
              </a:defRPr>
            </a:lvl9pPr>
          </a:lstStyle>
          <a:p>
            <a:pPr lvl="2">
              <a:spcBef>
                <a:spcPts val="1000"/>
              </a:spcBef>
            </a:pPr>
            <a:r>
              <a:rPr lang="en-US" altLang="zh-CN" sz="1200" kern="0" dirty="0" smtClean="0"/>
              <a:t>* Statics by </a:t>
            </a:r>
            <a:r>
              <a:rPr lang="en-US" altLang="zh-CN" sz="1200" kern="0" dirty="0" err="1" smtClean="0"/>
              <a:t>Github</a:t>
            </a:r>
            <a:r>
              <a:rPr lang="en-US" altLang="zh-CN" sz="1200" kern="0" dirty="0"/>
              <a:t> Awards: </a:t>
            </a:r>
            <a:r>
              <a:rPr lang="en-US" altLang="zh-CN" sz="1200" kern="0" dirty="0">
                <a:hlinkClick r:id="rId2"/>
              </a:rPr>
              <a:t>http://github-awards.com/users/search?login=Kreogist</a:t>
            </a:r>
            <a:endParaRPr lang="en-US" altLang="zh-CN" sz="1200" kern="0" dirty="0" smtClean="0"/>
          </a:p>
        </p:txBody>
      </p:sp>
    </p:spTree>
    <p:extLst>
      <p:ext uri="{BB962C8B-B14F-4D97-AF65-F5344CB8AC3E}">
        <p14:creationId xmlns:p14="http://schemas.microsoft.com/office/powerpoint/2010/main" val="19792752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6216" y="2860576"/>
            <a:ext cx="11480800" cy="2540000"/>
          </a:xfrm>
        </p:spPr>
        <p:txBody>
          <a:bodyPr/>
          <a:lstStyle/>
          <a:p>
            <a:r>
              <a:rPr lang="en-US" altLang="zh-CN" sz="9600" dirty="0" smtClean="0"/>
              <a:t>Thank you</a:t>
            </a:r>
            <a:endParaRPr lang="zh-CN" altLang="en-US" sz="9600" dirty="0"/>
          </a:p>
        </p:txBody>
      </p:sp>
    </p:spTree>
    <p:extLst>
      <p:ext uri="{BB962C8B-B14F-4D97-AF65-F5344CB8AC3E}">
        <p14:creationId xmlns:p14="http://schemas.microsoft.com/office/powerpoint/2010/main" val="205737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669752" y="1221408"/>
            <a:ext cx="11480800" cy="1063104"/>
          </a:xfrm>
        </p:spPr>
        <p:txBody>
          <a:bodyPr/>
          <a:lstStyle/>
          <a:p>
            <a:r>
              <a:rPr lang="en-US" altLang="zh-CN" dirty="0" smtClean="0">
                <a:effectLst/>
                <a:latin typeface="Source Han Sans Light" panose="020B0300000000000000" pitchFamily="34" charset="-122"/>
                <a:ea typeface="Source Han Sans Light" panose="020B0300000000000000" pitchFamily="34" charset="-122"/>
              </a:rPr>
              <a:t>Which client are you using?</a:t>
            </a:r>
            <a:endParaRPr lang="zh-CN" altLang="en-US" dirty="0">
              <a:effectLst/>
              <a:latin typeface="Source Han Sans Light" panose="020B0300000000000000" pitchFamily="34" charset="-122"/>
              <a:ea typeface="Source Han Sans Light" panose="020B0300000000000000" pitchFamily="34" charset="-122"/>
            </a:endParaRPr>
          </a:p>
        </p:txBody>
      </p:sp>
      <p:graphicFrame>
        <p:nvGraphicFramePr>
          <p:cNvPr id="5" name="图表 4"/>
          <p:cNvGraphicFramePr>
            <a:graphicFrameLocks/>
          </p:cNvGraphicFramePr>
          <p:nvPr>
            <p:extLst>
              <p:ext uri="{D42A27DB-BD31-4B8C-83A1-F6EECF244321}">
                <p14:modId xmlns:p14="http://schemas.microsoft.com/office/powerpoint/2010/main" val="2224767838"/>
              </p:ext>
            </p:extLst>
          </p:nvPr>
        </p:nvGraphicFramePr>
        <p:xfrm>
          <a:off x="309712" y="2774156"/>
          <a:ext cx="12097343" cy="67111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2648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a:graphicFrameLocks/>
          </p:cNvGraphicFramePr>
          <p:nvPr>
            <p:extLst>
              <p:ext uri="{D42A27DB-BD31-4B8C-83A1-F6EECF244321}">
                <p14:modId xmlns:p14="http://schemas.microsoft.com/office/powerpoint/2010/main" val="2125702593"/>
              </p:ext>
            </p:extLst>
          </p:nvPr>
        </p:nvGraphicFramePr>
        <p:xfrm>
          <a:off x="311055" y="2572544"/>
          <a:ext cx="12096000" cy="6710400"/>
        </p:xfrm>
        <a:graphic>
          <a:graphicData uri="http://schemas.openxmlformats.org/drawingml/2006/chart">
            <c:chart xmlns:c="http://schemas.openxmlformats.org/drawingml/2006/chart" xmlns:r="http://schemas.openxmlformats.org/officeDocument/2006/relationships" r:id="rId2"/>
          </a:graphicData>
        </a:graphic>
      </p:graphicFrame>
      <p:sp>
        <p:nvSpPr>
          <p:cNvPr id="8" name="标题 7"/>
          <p:cNvSpPr>
            <a:spLocks noGrp="1"/>
          </p:cNvSpPr>
          <p:nvPr>
            <p:ph type="title"/>
          </p:nvPr>
        </p:nvSpPr>
        <p:spPr>
          <a:xfrm>
            <a:off x="669752" y="1221408"/>
            <a:ext cx="11480800" cy="1063104"/>
          </a:xfrm>
        </p:spPr>
        <p:txBody>
          <a:bodyPr/>
          <a:lstStyle/>
          <a:p>
            <a:r>
              <a:rPr lang="en-US" altLang="zh-CN" dirty="0" smtClean="0">
                <a:effectLst/>
                <a:latin typeface="Source Han Sans Light" panose="020B0300000000000000" pitchFamily="34" charset="-122"/>
                <a:ea typeface="Source Han Sans Light" panose="020B0300000000000000" pitchFamily="34" charset="-122"/>
              </a:rPr>
              <a:t>Satisfied?</a:t>
            </a:r>
            <a:endParaRPr lang="zh-CN" altLang="en-US" dirty="0">
              <a:effectLst/>
              <a:latin typeface="Source Han Sans Light" panose="020B0300000000000000" pitchFamily="34" charset="-122"/>
              <a:ea typeface="Source Han Sans Light" panose="020B0300000000000000" pitchFamily="34" charset="-122"/>
            </a:endParaRPr>
          </a:p>
        </p:txBody>
      </p:sp>
    </p:spTree>
    <p:extLst>
      <p:ext uri="{BB962C8B-B14F-4D97-AF65-F5344CB8AC3E}">
        <p14:creationId xmlns:p14="http://schemas.microsoft.com/office/powerpoint/2010/main" val="4181407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669752" y="1221408"/>
            <a:ext cx="11480800" cy="1063104"/>
          </a:xfrm>
        </p:spPr>
        <p:txBody>
          <a:bodyPr/>
          <a:lstStyle/>
          <a:p>
            <a:r>
              <a:rPr lang="en-US" altLang="zh-CN" dirty="0" smtClean="0">
                <a:effectLst/>
                <a:latin typeface="Source Han Sans Light" panose="020B0300000000000000" pitchFamily="34" charset="-122"/>
                <a:ea typeface="Source Han Sans Light" panose="020B0300000000000000" pitchFamily="34" charset="-122"/>
              </a:rPr>
              <a:t>Background</a:t>
            </a:r>
            <a:endParaRPr lang="zh-CN" altLang="en-US" dirty="0">
              <a:effectLst/>
              <a:latin typeface="Source Han Sans Light" panose="020B0300000000000000" pitchFamily="34" charset="-122"/>
              <a:ea typeface="Source Han Sans Light" panose="020B0300000000000000" pitchFamily="34" charset="-122"/>
            </a:endParaRPr>
          </a:p>
        </p:txBody>
      </p:sp>
      <p:sp>
        <p:nvSpPr>
          <p:cNvPr id="9" name="内容占位符 8"/>
          <p:cNvSpPr>
            <a:spLocks noGrp="1"/>
          </p:cNvSpPr>
          <p:nvPr>
            <p:ph idx="1"/>
          </p:nvPr>
        </p:nvSpPr>
        <p:spPr>
          <a:xfrm>
            <a:off x="1029792" y="2788568"/>
            <a:ext cx="10585176" cy="5832648"/>
          </a:xfrm>
        </p:spPr>
        <p:txBody>
          <a:bodyPr/>
          <a:lstStyle/>
          <a:p>
            <a:pPr>
              <a:spcBef>
                <a:spcPts val="1000"/>
              </a:spcBef>
            </a:pPr>
            <a:r>
              <a:rPr lang="en-US" altLang="zh-CN" dirty="0" smtClean="0"/>
              <a:t>There’re so many problems with current E-mail service  solutions:</a:t>
            </a:r>
          </a:p>
          <a:p>
            <a:pPr marL="914400" lvl="2" indent="-457200">
              <a:spcBef>
                <a:spcPts val="1000"/>
              </a:spcBef>
              <a:buFont typeface="Arial" panose="020B0604020202020204" pitchFamily="34" charset="0"/>
              <a:buChar char="•"/>
            </a:pPr>
            <a:r>
              <a:rPr lang="en-US" altLang="zh-CN" dirty="0" smtClean="0">
                <a:solidFill>
                  <a:schemeClr val="tx1"/>
                </a:solidFill>
                <a:effectLst/>
              </a:rPr>
              <a:t>UI are too complex. Users cannot .</a:t>
            </a:r>
          </a:p>
          <a:p>
            <a:pPr marL="914400" lvl="2" indent="-457200">
              <a:spcBef>
                <a:spcPts val="1000"/>
              </a:spcBef>
              <a:buFont typeface="Arial" panose="020B0604020202020204" pitchFamily="34" charset="0"/>
              <a:buChar char="•"/>
            </a:pPr>
            <a:r>
              <a:rPr lang="en-US" altLang="zh-CN" dirty="0" smtClean="0"/>
              <a:t>Hard to add accounts, e.g. Outlook and ANU mail.</a:t>
            </a:r>
          </a:p>
          <a:p>
            <a:pPr marL="914400" lvl="2" indent="-457200">
              <a:spcBef>
                <a:spcPts val="1000"/>
              </a:spcBef>
              <a:buFont typeface="Arial" panose="020B0604020202020204" pitchFamily="34" charset="0"/>
              <a:buChar char="•"/>
            </a:pPr>
            <a:r>
              <a:rPr lang="en-US" altLang="zh-CN" dirty="0" smtClean="0">
                <a:solidFill>
                  <a:schemeClr val="tx1"/>
                </a:solidFill>
                <a:effectLst/>
              </a:rPr>
              <a:t>Lacking interaction </a:t>
            </a:r>
            <a:r>
              <a:rPr lang="en-US" altLang="zh-CN" dirty="0" smtClean="0"/>
              <a:t>with other applications, e.g. Contacts, Calendar, Memos.</a:t>
            </a:r>
          </a:p>
        </p:txBody>
      </p:sp>
    </p:spTree>
    <p:extLst>
      <p:ext uri="{BB962C8B-B14F-4D97-AF65-F5344CB8AC3E}">
        <p14:creationId xmlns:p14="http://schemas.microsoft.com/office/powerpoint/2010/main" val="8284568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669752" y="1221408"/>
            <a:ext cx="11480800" cy="1063104"/>
          </a:xfrm>
        </p:spPr>
        <p:txBody>
          <a:bodyPr/>
          <a:lstStyle/>
          <a:p>
            <a:r>
              <a:rPr lang="en-US" altLang="zh-CN" dirty="0" smtClean="0">
                <a:effectLst/>
                <a:latin typeface="Source Han Sans Light" panose="020B0300000000000000" pitchFamily="34" charset="-122"/>
                <a:ea typeface="Source Han Sans Light" panose="020B0300000000000000" pitchFamily="34" charset="-122"/>
              </a:rPr>
              <a:t>Purpose</a:t>
            </a:r>
            <a:endParaRPr lang="zh-CN" altLang="en-US" dirty="0">
              <a:effectLst/>
              <a:latin typeface="Source Han Sans Light" panose="020B0300000000000000" pitchFamily="34" charset="-122"/>
              <a:ea typeface="Source Han Sans Light" panose="020B0300000000000000" pitchFamily="34" charset="-122"/>
            </a:endParaRPr>
          </a:p>
        </p:txBody>
      </p:sp>
      <p:sp>
        <p:nvSpPr>
          <p:cNvPr id="9" name="内容占位符 8"/>
          <p:cNvSpPr>
            <a:spLocks noGrp="1"/>
          </p:cNvSpPr>
          <p:nvPr>
            <p:ph idx="1"/>
          </p:nvPr>
        </p:nvSpPr>
        <p:spPr>
          <a:xfrm>
            <a:off x="1029792" y="2788568"/>
            <a:ext cx="10585176" cy="5832648"/>
          </a:xfrm>
        </p:spPr>
        <p:txBody>
          <a:bodyPr/>
          <a:lstStyle/>
          <a:p>
            <a:r>
              <a:rPr lang="en-US" altLang="zh-CN" dirty="0"/>
              <a:t>An easy-to-use E-mail client.</a:t>
            </a:r>
            <a:endParaRPr lang="zh-CN" altLang="zh-CN" dirty="0"/>
          </a:p>
          <a:p>
            <a:pPr marL="914400" lvl="2" indent="-457200">
              <a:buFont typeface="Arial" panose="020B0604020202020204" pitchFamily="34" charset="0"/>
              <a:buChar char="•"/>
            </a:pPr>
            <a:r>
              <a:rPr lang="en-US" altLang="zh-CN" dirty="0"/>
              <a:t>Functions will be placed where you want them.</a:t>
            </a:r>
            <a:endParaRPr lang="zh-CN" altLang="zh-CN" dirty="0"/>
          </a:p>
          <a:p>
            <a:pPr marL="914400" lvl="2" indent="-457200">
              <a:buFont typeface="Arial" panose="020B0604020202020204" pitchFamily="34" charset="0"/>
              <a:buChar char="•"/>
            </a:pPr>
            <a:r>
              <a:rPr lang="en-US" altLang="zh-CN" dirty="0"/>
              <a:t>Users can use without professional training</a:t>
            </a:r>
            <a:r>
              <a:rPr lang="en-US" altLang="zh-CN" dirty="0" smtClean="0"/>
              <a:t>.</a:t>
            </a:r>
          </a:p>
          <a:p>
            <a:pPr marL="914400" lvl="2" indent="-457200">
              <a:buFont typeface="Arial" panose="020B0604020202020204" pitchFamily="34" charset="0"/>
              <a:buChar char="•"/>
            </a:pPr>
            <a:r>
              <a:rPr lang="en-US" altLang="zh-CN" dirty="0" smtClean="0"/>
              <a:t>It could change nearly all the possible parameters of the E-mail protocol.</a:t>
            </a:r>
            <a:endParaRPr lang="zh-CN" altLang="zh-CN" dirty="0"/>
          </a:p>
          <a:p>
            <a:pPr marL="914400" lvl="2" indent="-457200">
              <a:buFont typeface="Arial" panose="020B0604020202020204" pitchFamily="34" charset="0"/>
              <a:buChar char="•"/>
            </a:pPr>
            <a:r>
              <a:rPr lang="en-US" altLang="zh-CN" dirty="0"/>
              <a:t>Interact with existing </a:t>
            </a:r>
            <a:r>
              <a:rPr lang="en-US" altLang="zh-CN" dirty="0" err="1"/>
              <a:t>Kreogist</a:t>
            </a:r>
            <a:r>
              <a:rPr lang="en-US" altLang="zh-CN" dirty="0"/>
              <a:t> application, OS, and your productivity products.</a:t>
            </a:r>
            <a:endParaRPr lang="zh-CN" altLang="zh-CN" dirty="0"/>
          </a:p>
          <a:p>
            <a:pPr>
              <a:spcBef>
                <a:spcPts val="1000"/>
              </a:spcBef>
            </a:pPr>
            <a:endParaRPr lang="zh-CN" altLang="en-US" dirty="0">
              <a:solidFill>
                <a:schemeClr val="tx1"/>
              </a:solidFill>
              <a:effectLst/>
            </a:endParaRPr>
          </a:p>
        </p:txBody>
      </p:sp>
    </p:spTree>
    <p:extLst>
      <p:ext uri="{BB962C8B-B14F-4D97-AF65-F5344CB8AC3E}">
        <p14:creationId xmlns:p14="http://schemas.microsoft.com/office/powerpoint/2010/main" val="22167672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68765" y="5112282"/>
            <a:ext cx="2225348" cy="2225348"/>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25041" y="6484707"/>
            <a:ext cx="2099534" cy="1749611"/>
          </a:xfrm>
          <a:prstGeom prst="rect">
            <a:avLst/>
          </a:prstGeom>
        </p:spPr>
      </p:pic>
      <p:sp>
        <p:nvSpPr>
          <p:cNvPr id="8" name="标题 7"/>
          <p:cNvSpPr>
            <a:spLocks noGrp="1"/>
          </p:cNvSpPr>
          <p:nvPr>
            <p:ph type="title"/>
          </p:nvPr>
        </p:nvSpPr>
        <p:spPr>
          <a:xfrm>
            <a:off x="669752" y="1221408"/>
            <a:ext cx="11480800" cy="1063104"/>
          </a:xfrm>
        </p:spPr>
        <p:txBody>
          <a:bodyPr/>
          <a:lstStyle/>
          <a:p>
            <a:r>
              <a:rPr lang="en-US" altLang="zh-CN" dirty="0" smtClean="0">
                <a:effectLst/>
              </a:rPr>
              <a:t>Environment &amp; Practice</a:t>
            </a:r>
            <a:endParaRPr lang="zh-CN" altLang="en-US" dirty="0">
              <a:effectLst/>
              <a:latin typeface="Source Han Sans Light" panose="020B0300000000000000" pitchFamily="34" charset="-122"/>
              <a:ea typeface="Source Han Sans Light" panose="020B0300000000000000" pitchFamily="34" charset="-122"/>
            </a:endParaRPr>
          </a:p>
        </p:txBody>
      </p:sp>
      <p:sp>
        <p:nvSpPr>
          <p:cNvPr id="9" name="内容占位符 8"/>
          <p:cNvSpPr>
            <a:spLocks noGrp="1"/>
          </p:cNvSpPr>
          <p:nvPr>
            <p:ph idx="1"/>
          </p:nvPr>
        </p:nvSpPr>
        <p:spPr>
          <a:xfrm>
            <a:off x="1029792" y="2788568"/>
            <a:ext cx="10585176" cy="5832648"/>
          </a:xfrm>
        </p:spPr>
        <p:txBody>
          <a:bodyPr/>
          <a:lstStyle/>
          <a:p>
            <a:pPr marL="457200" indent="-457200">
              <a:spcBef>
                <a:spcPts val="1000"/>
              </a:spcBef>
              <a:buFont typeface="Arial" panose="020B0604020202020204" pitchFamily="34" charset="0"/>
              <a:buChar char="•"/>
            </a:pPr>
            <a:r>
              <a:rPr lang="en-US" altLang="zh-CN" dirty="0" err="1" smtClean="0">
                <a:solidFill>
                  <a:schemeClr val="tx1"/>
                </a:solidFill>
                <a:effectLst/>
              </a:rPr>
              <a:t>Github</a:t>
            </a:r>
            <a:endParaRPr lang="en-US" altLang="zh-CN" dirty="0" smtClean="0">
              <a:solidFill>
                <a:schemeClr val="tx1"/>
              </a:solidFill>
              <a:effectLst/>
            </a:endParaRPr>
          </a:p>
          <a:p>
            <a:pPr marL="457200" indent="-457200">
              <a:spcBef>
                <a:spcPts val="1000"/>
              </a:spcBef>
              <a:buFont typeface="Arial" panose="020B0604020202020204" pitchFamily="34" charset="0"/>
              <a:buChar char="•"/>
            </a:pPr>
            <a:r>
              <a:rPr lang="en-US" altLang="zh-CN" dirty="0" smtClean="0">
                <a:solidFill>
                  <a:schemeClr val="tx1"/>
                </a:solidFill>
                <a:effectLst/>
              </a:rPr>
              <a:t>Trello</a:t>
            </a:r>
          </a:p>
          <a:p>
            <a:pPr marL="457200" indent="-457200">
              <a:spcBef>
                <a:spcPts val="1000"/>
              </a:spcBef>
              <a:buFont typeface="Arial" panose="020B0604020202020204" pitchFamily="34" charset="0"/>
              <a:buChar char="•"/>
            </a:pPr>
            <a:r>
              <a:rPr lang="en-US" altLang="zh-CN" dirty="0" smtClean="0">
                <a:solidFill>
                  <a:schemeClr val="tx1"/>
                </a:solidFill>
                <a:effectLst/>
              </a:rPr>
              <a:t>C++/</a:t>
            </a:r>
            <a:r>
              <a:rPr lang="en-US" altLang="zh-CN" dirty="0" err="1" smtClean="0">
                <a:solidFill>
                  <a:schemeClr val="tx1"/>
                </a:solidFill>
                <a:effectLst/>
              </a:rPr>
              <a:t>Qt</a:t>
            </a:r>
            <a:r>
              <a:rPr lang="en-US" altLang="zh-CN" dirty="0" smtClean="0">
                <a:solidFill>
                  <a:schemeClr val="tx1"/>
                </a:solidFill>
                <a:effectLst/>
              </a:rPr>
              <a:t> 5.5+ with </a:t>
            </a:r>
            <a:r>
              <a:rPr lang="en-US" altLang="zh-CN" dirty="0" err="1" smtClean="0">
                <a:solidFill>
                  <a:schemeClr val="tx1"/>
                </a:solidFill>
                <a:effectLst/>
              </a:rPr>
              <a:t>Qt</a:t>
            </a:r>
            <a:r>
              <a:rPr lang="en-US" altLang="zh-CN" dirty="0" smtClean="0">
                <a:solidFill>
                  <a:schemeClr val="tx1"/>
                </a:solidFill>
                <a:effectLst/>
              </a:rPr>
              <a:t> Creator</a:t>
            </a:r>
          </a:p>
          <a:p>
            <a:pPr marL="457200" indent="-457200">
              <a:spcBef>
                <a:spcPts val="1000"/>
              </a:spcBef>
              <a:buFont typeface="Arial" panose="020B0604020202020204" pitchFamily="34" charset="0"/>
              <a:buChar char="•"/>
            </a:pPr>
            <a:r>
              <a:rPr lang="en-US" altLang="zh-CN" dirty="0" smtClean="0">
                <a:solidFill>
                  <a:schemeClr val="tx1"/>
                </a:solidFill>
                <a:effectLst/>
              </a:rPr>
              <a:t>JavaScript Object Notation (JSON)</a:t>
            </a:r>
          </a:p>
          <a:p>
            <a:pPr marL="457200" indent="-457200">
              <a:spcBef>
                <a:spcPts val="1000"/>
              </a:spcBef>
              <a:buFont typeface="Arial" panose="020B0604020202020204" pitchFamily="34" charset="0"/>
              <a:buChar char="•"/>
            </a:pPr>
            <a:r>
              <a:rPr lang="en-US" altLang="zh-CN" dirty="0">
                <a:solidFill>
                  <a:schemeClr val="tx1"/>
                </a:solidFill>
                <a:effectLst/>
              </a:rPr>
              <a:t>Multipurpose  Internet Mail Extension HTML</a:t>
            </a:r>
            <a:endParaRPr lang="en-US" altLang="zh-CN" dirty="0" smtClean="0">
              <a:solidFill>
                <a:schemeClr val="tx1"/>
              </a:solidFill>
              <a:effectLst/>
            </a:endParaRPr>
          </a:p>
          <a:p>
            <a:pPr marL="457200" indent="-457200">
              <a:spcBef>
                <a:spcPts val="1000"/>
              </a:spcBef>
              <a:buFont typeface="Arial" panose="020B0604020202020204" pitchFamily="34" charset="0"/>
              <a:buChar char="•"/>
            </a:pPr>
            <a:r>
              <a:rPr lang="en-US" altLang="zh-CN" dirty="0" smtClean="0">
                <a:solidFill>
                  <a:schemeClr val="tx1"/>
                </a:solidFill>
                <a:effectLst/>
              </a:rPr>
              <a:t>Adobe Photoshop CS 6/CC</a:t>
            </a:r>
          </a:p>
          <a:p>
            <a:pPr marL="457200" indent="-457200">
              <a:spcBef>
                <a:spcPts val="1000"/>
              </a:spcBef>
              <a:buFont typeface="Arial" panose="020B0604020202020204" pitchFamily="34" charset="0"/>
              <a:buChar char="•"/>
            </a:pPr>
            <a:r>
              <a:rPr lang="en-US" altLang="zh-CN" dirty="0" smtClean="0">
                <a:solidFill>
                  <a:schemeClr val="tx1"/>
                </a:solidFill>
                <a:effectLst/>
              </a:rPr>
              <a:t>Adobe Illustrator CC</a:t>
            </a:r>
          </a:p>
          <a:p>
            <a:pPr marL="457200" indent="-457200">
              <a:spcBef>
                <a:spcPts val="1000"/>
              </a:spcBef>
              <a:buFont typeface="Arial" panose="020B0604020202020204" pitchFamily="34" charset="0"/>
              <a:buChar char="•"/>
            </a:pPr>
            <a:r>
              <a:rPr lang="en-US" altLang="zh-CN" dirty="0" err="1" smtClean="0">
                <a:solidFill>
                  <a:schemeClr val="tx1"/>
                </a:solidFill>
                <a:effectLst/>
              </a:rPr>
              <a:t>EasyPaint</a:t>
            </a:r>
            <a:r>
              <a:rPr lang="en-US" altLang="zh-CN" dirty="0" smtClean="0">
                <a:solidFill>
                  <a:schemeClr val="tx1"/>
                </a:solidFill>
                <a:effectLst/>
              </a:rPr>
              <a:t> Tool SAI</a:t>
            </a:r>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29461" y="7359513"/>
            <a:ext cx="1541957" cy="1856060"/>
          </a:xfrm>
          <a:prstGeom prst="rect">
            <a:avLst/>
          </a:prstGeom>
        </p:spPr>
      </p:pic>
      <p:pic>
        <p:nvPicPr>
          <p:cNvPr id="10" name="图片 9"/>
          <p:cNvPicPr>
            <a:picLocks noChangeAspect="1"/>
          </p:cNvPicPr>
          <p:nvPr/>
        </p:nvPicPr>
        <p:blipFill rotWithShape="1">
          <a:blip r:embed="rId5" cstate="print">
            <a:extLst>
              <a:ext uri="{28A0092B-C50C-407E-A947-70E740481C1C}">
                <a14:useLocalDpi xmlns:a14="http://schemas.microsoft.com/office/drawing/2010/main" val="0"/>
              </a:ext>
            </a:extLst>
          </a:blip>
          <a:srcRect b="12776"/>
          <a:stretch/>
        </p:blipFill>
        <p:spPr>
          <a:xfrm>
            <a:off x="8589448" y="7170365"/>
            <a:ext cx="2901702" cy="2530971"/>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74808" y="6673963"/>
            <a:ext cx="2632684" cy="1974513"/>
          </a:xfrm>
          <a:prstGeom prst="rect">
            <a:avLst/>
          </a:prstGeom>
        </p:spPr>
      </p:pic>
      <p:pic>
        <p:nvPicPr>
          <p:cNvPr id="2" name="图片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28419" y="7957107"/>
            <a:ext cx="1656184" cy="1656184"/>
          </a:xfrm>
          <a:prstGeom prst="rect">
            <a:avLst/>
          </a:prstGeom>
        </p:spPr>
      </p:pic>
    </p:spTree>
    <p:extLst>
      <p:ext uri="{BB962C8B-B14F-4D97-AF65-F5344CB8AC3E}">
        <p14:creationId xmlns:p14="http://schemas.microsoft.com/office/powerpoint/2010/main" val="35963961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669752" y="1221408"/>
            <a:ext cx="11480800" cy="1063104"/>
          </a:xfrm>
        </p:spPr>
        <p:txBody>
          <a:bodyPr/>
          <a:lstStyle/>
          <a:p>
            <a:r>
              <a:rPr lang="en-US" altLang="zh-CN" dirty="0" smtClean="0">
                <a:effectLst/>
              </a:rPr>
              <a:t>Project Management</a:t>
            </a:r>
            <a:endParaRPr lang="zh-CN" altLang="en-US" dirty="0">
              <a:effectLst/>
              <a:latin typeface="Source Han Sans Light" panose="020B0300000000000000" pitchFamily="34" charset="-122"/>
              <a:ea typeface="Source Han Sans Light" panose="020B0300000000000000" pitchFamily="34" charset="-122"/>
            </a:endParaRPr>
          </a:p>
        </p:txBody>
      </p:sp>
      <p:sp>
        <p:nvSpPr>
          <p:cNvPr id="9" name="内容占位符 8"/>
          <p:cNvSpPr>
            <a:spLocks noGrp="1"/>
          </p:cNvSpPr>
          <p:nvPr>
            <p:ph idx="1"/>
          </p:nvPr>
        </p:nvSpPr>
        <p:spPr>
          <a:xfrm>
            <a:off x="1029792" y="2788568"/>
            <a:ext cx="10585176" cy="5832648"/>
          </a:xfrm>
        </p:spPr>
        <p:txBody>
          <a:bodyPr/>
          <a:lstStyle/>
          <a:p>
            <a:pPr marL="457200" indent="-457200">
              <a:spcBef>
                <a:spcPts val="1000"/>
              </a:spcBef>
              <a:buFont typeface="Arial" panose="020B0604020202020204" pitchFamily="34" charset="0"/>
              <a:buChar char="•"/>
            </a:pPr>
            <a:r>
              <a:rPr lang="en-US" altLang="zh-CN" dirty="0" err="1" smtClean="0">
                <a:solidFill>
                  <a:schemeClr val="tx1"/>
                </a:solidFill>
                <a:effectLst/>
              </a:rPr>
              <a:t>eXtreme</a:t>
            </a:r>
            <a:r>
              <a:rPr lang="en-US" altLang="zh-CN" dirty="0" smtClean="0">
                <a:solidFill>
                  <a:schemeClr val="tx1"/>
                </a:solidFill>
                <a:effectLst/>
              </a:rPr>
              <a:t> Programming(XP, Agile Methodology)</a:t>
            </a:r>
          </a:p>
          <a:p>
            <a:pPr marL="457200" indent="-457200">
              <a:spcBef>
                <a:spcPts val="1000"/>
              </a:spcBef>
              <a:buFont typeface="Arial" panose="020B0604020202020204" pitchFamily="34" charset="0"/>
              <a:buChar char="•"/>
            </a:pPr>
            <a:endParaRPr lang="zh-CN" altLang="en-US" dirty="0">
              <a:solidFill>
                <a:schemeClr val="tx1"/>
              </a:solidFill>
              <a:effectLst/>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6781" y="3888432"/>
            <a:ext cx="5531239" cy="4732784"/>
          </a:xfrm>
          <a:prstGeom prst="rect">
            <a:avLst/>
          </a:prstGeom>
        </p:spPr>
      </p:pic>
    </p:spTree>
    <p:extLst>
      <p:ext uri="{BB962C8B-B14F-4D97-AF65-F5344CB8AC3E}">
        <p14:creationId xmlns:p14="http://schemas.microsoft.com/office/powerpoint/2010/main" val="503714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7"/>
          <p:cNvSpPr>
            <a:spLocks noGrp="1"/>
          </p:cNvSpPr>
          <p:nvPr>
            <p:ph type="title"/>
          </p:nvPr>
        </p:nvSpPr>
        <p:spPr>
          <a:xfrm>
            <a:off x="669752" y="1221408"/>
            <a:ext cx="11480800" cy="1063104"/>
          </a:xfrm>
        </p:spPr>
        <p:txBody>
          <a:bodyPr/>
          <a:lstStyle/>
          <a:p>
            <a:r>
              <a:rPr lang="en-US" altLang="zh-CN" dirty="0" smtClean="0">
                <a:effectLst/>
              </a:rPr>
              <a:t>Project Management</a:t>
            </a:r>
            <a:endParaRPr lang="zh-CN" altLang="en-US" dirty="0">
              <a:effectLst/>
              <a:latin typeface="Source Han Sans Light" panose="020B0300000000000000" pitchFamily="34" charset="-122"/>
              <a:ea typeface="Source Han Sans Light" panose="020B0300000000000000" pitchFamily="34" charset="-122"/>
            </a:endParaRPr>
          </a:p>
        </p:txBody>
      </p:sp>
      <p:sp>
        <p:nvSpPr>
          <p:cNvPr id="5" name="内容占位符 8"/>
          <p:cNvSpPr>
            <a:spLocks noGrp="1"/>
          </p:cNvSpPr>
          <p:nvPr>
            <p:ph idx="1"/>
          </p:nvPr>
        </p:nvSpPr>
        <p:spPr>
          <a:xfrm>
            <a:off x="1029792" y="2788568"/>
            <a:ext cx="10585176" cy="5832648"/>
          </a:xfrm>
        </p:spPr>
        <p:txBody>
          <a:bodyPr/>
          <a:lstStyle/>
          <a:p>
            <a:pPr marL="457200" indent="-457200">
              <a:spcBef>
                <a:spcPts val="1000"/>
              </a:spcBef>
              <a:buFont typeface="Arial" panose="020B0604020202020204" pitchFamily="34" charset="0"/>
              <a:buChar char="•"/>
            </a:pPr>
            <a:r>
              <a:rPr lang="en-US" altLang="zh-CN" dirty="0" err="1" smtClean="0">
                <a:solidFill>
                  <a:schemeClr val="tx1"/>
                </a:solidFill>
                <a:effectLst/>
              </a:rPr>
              <a:t>eXtreme</a:t>
            </a:r>
            <a:r>
              <a:rPr lang="en-US" altLang="zh-CN" dirty="0" smtClean="0">
                <a:solidFill>
                  <a:schemeClr val="tx1"/>
                </a:solidFill>
                <a:effectLst/>
              </a:rPr>
              <a:t> Programming(XP, Agile Methodology)</a:t>
            </a:r>
          </a:p>
          <a:p>
            <a:pPr marL="457200" indent="-457200">
              <a:spcBef>
                <a:spcPts val="1000"/>
              </a:spcBef>
              <a:buFont typeface="Arial" panose="020B0604020202020204" pitchFamily="34" charset="0"/>
              <a:buChar char="•"/>
            </a:pPr>
            <a:endParaRPr lang="zh-CN" altLang="en-US" dirty="0">
              <a:solidFill>
                <a:schemeClr val="tx1"/>
              </a:solidFill>
              <a:effectLst/>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9872" y="3888432"/>
            <a:ext cx="5531239" cy="4732784"/>
          </a:xfrm>
          <a:prstGeom prst="rect">
            <a:avLst/>
          </a:prstGeom>
        </p:spPr>
      </p:pic>
      <p:sp>
        <p:nvSpPr>
          <p:cNvPr id="8" name="内容占位符 8"/>
          <p:cNvSpPr txBox="1">
            <a:spLocks/>
          </p:cNvSpPr>
          <p:nvPr/>
        </p:nvSpPr>
        <p:spPr bwMode="auto">
          <a:xfrm>
            <a:off x="7929183" y="5678760"/>
            <a:ext cx="3744416" cy="1152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ctr" anchorCtr="0" compatLnSpc="1">
            <a:prstTxWarp prst="textNoShape">
              <a:avLst/>
            </a:prstTxWarp>
          </a:bodyPr>
          <a:lstStyle>
            <a:lvl1pPr algn="l" defTabSz="584200" rtl="0" eaLnBrk="1" fontAlgn="base" hangingPunct="1">
              <a:spcBef>
                <a:spcPts val="1200"/>
              </a:spcBef>
              <a:spcAft>
                <a:spcPct val="0"/>
              </a:spcAft>
              <a:defRPr sz="3400">
                <a:solidFill>
                  <a:srgbClr val="EBEBEB"/>
                </a:solidFill>
                <a:effectLst>
                  <a:outerShdw blurRad="38100" dist="38100" dir="2700000" algn="tl">
                    <a:srgbClr val="000000"/>
                  </a:outerShdw>
                </a:effectLst>
                <a:latin typeface="Source Han Sans Light" panose="020B0300000000000000" pitchFamily="34" charset="-122"/>
                <a:ea typeface="Source Han Sans Light" panose="020B0300000000000000" pitchFamily="34" charset="-122"/>
                <a:cs typeface="+mn-cs"/>
                <a:sym typeface="Helvetica Neue Medium" charset="0"/>
              </a:defRPr>
            </a:lvl1pPr>
            <a:lvl2pPr marL="228600" algn="l" defTabSz="584200" rtl="0" eaLnBrk="1" fontAlgn="base" hangingPunct="1">
              <a:spcBef>
                <a:spcPts val="1200"/>
              </a:spcBef>
              <a:spcAft>
                <a:spcPct val="0"/>
              </a:spcAft>
              <a:defRPr sz="3400">
                <a:solidFill>
                  <a:srgbClr val="EBEBEB"/>
                </a:solidFill>
                <a:effectLst>
                  <a:outerShdw blurRad="38100" dist="38100" dir="2700000" algn="tl">
                    <a:srgbClr val="000000"/>
                  </a:outerShdw>
                </a:effectLst>
                <a:latin typeface="Source Han Sans Light" panose="020B0300000000000000" pitchFamily="34" charset="-122"/>
                <a:ea typeface="Source Han Sans Light" panose="020B0300000000000000" pitchFamily="34" charset="-122"/>
                <a:cs typeface="+mn-cs"/>
                <a:sym typeface="Helvetica Neue Medium" charset="0"/>
              </a:defRPr>
            </a:lvl2pPr>
            <a:lvl3pPr marL="457200" algn="l" defTabSz="584200" rtl="0" eaLnBrk="1" fontAlgn="base" hangingPunct="1">
              <a:spcBef>
                <a:spcPts val="1200"/>
              </a:spcBef>
              <a:spcAft>
                <a:spcPct val="0"/>
              </a:spcAft>
              <a:defRPr sz="3400">
                <a:solidFill>
                  <a:srgbClr val="EBEBEB"/>
                </a:solidFill>
                <a:effectLst>
                  <a:outerShdw blurRad="38100" dist="38100" dir="2700000" algn="tl">
                    <a:srgbClr val="000000"/>
                  </a:outerShdw>
                </a:effectLst>
                <a:latin typeface="Source Han Sans Light" panose="020B0300000000000000" pitchFamily="34" charset="-122"/>
                <a:ea typeface="Source Han Sans Light" panose="020B0300000000000000" pitchFamily="34" charset="-122"/>
                <a:cs typeface="+mn-cs"/>
                <a:sym typeface="Helvetica Neue Medium" charset="0"/>
              </a:defRPr>
            </a:lvl3pPr>
            <a:lvl4pPr marL="685800" algn="l" defTabSz="584200" rtl="0" eaLnBrk="1" fontAlgn="base" hangingPunct="1">
              <a:spcBef>
                <a:spcPts val="1200"/>
              </a:spcBef>
              <a:spcAft>
                <a:spcPct val="0"/>
              </a:spcAft>
              <a:defRPr sz="3400">
                <a:solidFill>
                  <a:srgbClr val="EBEBEB"/>
                </a:solidFill>
                <a:effectLst>
                  <a:outerShdw blurRad="38100" dist="38100" dir="2700000" algn="tl">
                    <a:srgbClr val="000000"/>
                  </a:outerShdw>
                </a:effectLst>
                <a:latin typeface="Source Han Sans Light" panose="020B0300000000000000" pitchFamily="34" charset="-122"/>
                <a:ea typeface="Source Han Sans Light" panose="020B0300000000000000" pitchFamily="34" charset="-122"/>
                <a:cs typeface="+mn-cs"/>
                <a:sym typeface="Helvetica Neue Medium" charset="0"/>
              </a:defRPr>
            </a:lvl4pPr>
            <a:lvl5pPr marL="914400" algn="l" defTabSz="584200" rtl="0" eaLnBrk="1" fontAlgn="base" hangingPunct="1">
              <a:spcBef>
                <a:spcPts val="1200"/>
              </a:spcBef>
              <a:spcAft>
                <a:spcPct val="0"/>
              </a:spcAft>
              <a:defRPr sz="3400">
                <a:solidFill>
                  <a:srgbClr val="EBEBEB"/>
                </a:solidFill>
                <a:effectLst>
                  <a:outerShdw blurRad="38100" dist="38100" dir="2700000" algn="tl">
                    <a:srgbClr val="000000"/>
                  </a:outerShdw>
                </a:effectLst>
                <a:latin typeface="Source Han Sans Light" panose="020B0300000000000000" pitchFamily="34" charset="-122"/>
                <a:ea typeface="Source Han Sans Light" panose="020B0300000000000000" pitchFamily="34" charset="-122"/>
                <a:cs typeface="+mn-cs"/>
                <a:sym typeface="Helvetica Neue Medium" charset="0"/>
              </a:defRPr>
            </a:lvl5pPr>
            <a:lvl6pPr marL="1371600" algn="l" defTabSz="584200" rtl="0" eaLnBrk="1" fontAlgn="base" hangingPunct="1">
              <a:spcBef>
                <a:spcPts val="4200"/>
              </a:spcBef>
              <a:spcAft>
                <a:spcPct val="0"/>
              </a:spcAft>
              <a:defRPr sz="3400">
                <a:solidFill>
                  <a:srgbClr val="EBEBEB"/>
                </a:solidFill>
                <a:effectLst>
                  <a:outerShdw blurRad="38100" dist="38100" dir="2700000" algn="tl">
                    <a:srgbClr val="000000"/>
                  </a:outerShdw>
                </a:effectLst>
                <a:latin typeface="+mn-lt"/>
                <a:ea typeface="+mn-ea"/>
                <a:cs typeface="+mn-cs"/>
                <a:sym typeface="Helvetica Neue Medium" charset="0"/>
              </a:defRPr>
            </a:lvl6pPr>
            <a:lvl7pPr marL="1828800" algn="l" defTabSz="584200" rtl="0" eaLnBrk="1" fontAlgn="base" hangingPunct="1">
              <a:spcBef>
                <a:spcPts val="4200"/>
              </a:spcBef>
              <a:spcAft>
                <a:spcPct val="0"/>
              </a:spcAft>
              <a:defRPr sz="3400">
                <a:solidFill>
                  <a:srgbClr val="EBEBEB"/>
                </a:solidFill>
                <a:effectLst>
                  <a:outerShdw blurRad="38100" dist="38100" dir="2700000" algn="tl">
                    <a:srgbClr val="000000"/>
                  </a:outerShdw>
                </a:effectLst>
                <a:latin typeface="+mn-lt"/>
                <a:ea typeface="+mn-ea"/>
                <a:cs typeface="+mn-cs"/>
                <a:sym typeface="Helvetica Neue Medium" charset="0"/>
              </a:defRPr>
            </a:lvl7pPr>
            <a:lvl8pPr marL="2286000" algn="l" defTabSz="584200" rtl="0" eaLnBrk="1" fontAlgn="base" hangingPunct="1">
              <a:spcBef>
                <a:spcPts val="4200"/>
              </a:spcBef>
              <a:spcAft>
                <a:spcPct val="0"/>
              </a:spcAft>
              <a:defRPr sz="3400">
                <a:solidFill>
                  <a:srgbClr val="EBEBEB"/>
                </a:solidFill>
                <a:effectLst>
                  <a:outerShdw blurRad="38100" dist="38100" dir="2700000" algn="tl">
                    <a:srgbClr val="000000"/>
                  </a:outerShdw>
                </a:effectLst>
                <a:latin typeface="+mn-lt"/>
                <a:ea typeface="+mn-ea"/>
                <a:cs typeface="+mn-cs"/>
                <a:sym typeface="Helvetica Neue Medium" charset="0"/>
              </a:defRPr>
            </a:lvl8pPr>
            <a:lvl9pPr marL="2743200" algn="l" defTabSz="584200" rtl="0" eaLnBrk="1" fontAlgn="base" hangingPunct="1">
              <a:spcBef>
                <a:spcPts val="4200"/>
              </a:spcBef>
              <a:spcAft>
                <a:spcPct val="0"/>
              </a:spcAft>
              <a:defRPr sz="3400">
                <a:solidFill>
                  <a:srgbClr val="EBEBEB"/>
                </a:solidFill>
                <a:effectLst>
                  <a:outerShdw blurRad="38100" dist="38100" dir="2700000" algn="tl">
                    <a:srgbClr val="000000"/>
                  </a:outerShdw>
                </a:effectLst>
                <a:latin typeface="+mn-lt"/>
                <a:ea typeface="+mn-ea"/>
                <a:cs typeface="+mn-cs"/>
                <a:sym typeface="Helvetica Neue Medium" charset="0"/>
              </a:defRPr>
            </a:lvl9pPr>
          </a:lstStyle>
          <a:p>
            <a:pPr>
              <a:spcBef>
                <a:spcPts val="1000"/>
              </a:spcBef>
            </a:pPr>
            <a:r>
              <a:rPr lang="en-US" altLang="zh-CN" sz="4000" kern="0" dirty="0" smtClean="0">
                <a:solidFill>
                  <a:schemeClr val="tx1"/>
                </a:solidFill>
                <a:effectLst/>
              </a:rPr>
              <a:t>+ Document</a:t>
            </a:r>
            <a:endParaRPr lang="zh-CN" altLang="en-US" sz="4000" kern="0" dirty="0">
              <a:solidFill>
                <a:schemeClr val="tx1"/>
              </a:solidFill>
              <a:effectLst/>
            </a:endParaRPr>
          </a:p>
        </p:txBody>
      </p:sp>
    </p:spTree>
    <p:extLst>
      <p:ext uri="{BB962C8B-B14F-4D97-AF65-F5344CB8AC3E}">
        <p14:creationId xmlns:p14="http://schemas.microsoft.com/office/powerpoint/2010/main" val="32748021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主题​​">
  <a:themeElements>
    <a:clrScheme name="">
      <a:dk1>
        <a:srgbClr val="525252"/>
      </a:dk1>
      <a:lt1>
        <a:srgbClr val="FFFFFF"/>
      </a:lt1>
      <a:dk2>
        <a:srgbClr val="BF00FF"/>
      </a:dk2>
      <a:lt2>
        <a:srgbClr val="C9C9C9"/>
      </a:lt2>
      <a:accent1>
        <a:srgbClr val="619AE3"/>
      </a:accent1>
      <a:accent2>
        <a:srgbClr val="54BFB9"/>
      </a:accent2>
      <a:accent3>
        <a:srgbClr val="DCAAFF"/>
      </a:accent3>
      <a:accent4>
        <a:srgbClr val="DADADA"/>
      </a:accent4>
      <a:accent5>
        <a:srgbClr val="B7CAEF"/>
      </a:accent5>
      <a:accent6>
        <a:srgbClr val="4BADA7"/>
      </a:accent6>
      <a:hlink>
        <a:srgbClr val="0000FF"/>
      </a:hlink>
      <a:folHlink>
        <a:srgbClr val="FF00FF"/>
      </a:folHlink>
    </a:clrScheme>
    <a:fontScheme name="Office 主题​​">
      <a:majorFont>
        <a:latin typeface="Helvetica Neue"/>
        <a:ea typeface="Helvetica Neue"/>
        <a:cs typeface="Helvetica Neue"/>
      </a:majorFont>
      <a:minorFont>
        <a:latin typeface="Helvetica Neue Medium"/>
        <a:ea typeface="Helvetica Neue Medium"/>
        <a:cs typeface="Helvetica Neue Medium"/>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0"/>
          <a:headEnd type="none" w="med" len="med"/>
          <a:tailEnd type="none" w="med" len="med"/>
        </a:ln>
        <a:effectLst>
          <a:outerShdw blurRad="50800" dist="25400" dir="5400000" algn="ctr" rotWithShape="0">
            <a:srgbClr val="000000">
              <a:alpha val="50000"/>
            </a:srgbClr>
          </a:outerShdw>
        </a:effectLst>
      </a:spPr>
      <a:bodyPr vert="horz" wrap="square" lIns="50800" tIns="50800" rIns="50800" bIns="50800" numCol="1" anchor="ctr" anchorCtr="0" compatLnSpc="1">
        <a:prstTxWarp prst="textNoShape">
          <a:avLst/>
        </a:prstTxWarp>
      </a:bodyPr>
      <a:lstStyle>
        <a:defPPr marL="228600" marR="0" indent="0" algn="ctr" defTabSz="584200" rtl="0" eaLnBrk="1" fontAlgn="base" latinLnBrk="0" hangingPunct="0">
          <a:lnSpc>
            <a:spcPct val="100000"/>
          </a:lnSpc>
          <a:spcBef>
            <a:spcPct val="0"/>
          </a:spcBef>
          <a:spcAft>
            <a:spcPct val="0"/>
          </a:spcAft>
          <a:buClrTx/>
          <a:buSzTx/>
          <a:buFontTx/>
          <a:buNone/>
          <a:tabLst/>
          <a:defRPr kumimoji="0" lang="zh-CN" altLang="zh-CN" sz="3800" b="0" i="0" u="none" strike="noStrike" cap="none" normalizeH="0" baseline="0" smtClean="0">
            <a:ln>
              <a:noFill/>
            </a:ln>
            <a:solidFill>
              <a:srgbClr val="EBEBEB"/>
            </a:solidFill>
            <a:effectLst>
              <a:outerShdw blurRad="38100" dist="38100" dir="2700000" algn="tl">
                <a:srgbClr val="000000">
                  <a:alpha val="43137"/>
                </a:srgbClr>
              </a:outerShdw>
            </a:effectLst>
            <a:latin typeface="Helvetica Neue Medium" charset="0"/>
            <a:ea typeface="Helvetica Neue Medium" charset="0"/>
            <a:cs typeface="Helvetica Neue Medium" charset="0"/>
            <a:sym typeface="Helvetica Neue Medium"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0"/>
          <a:headEnd type="none" w="med" len="med"/>
          <a:tailEnd type="none" w="med" len="med"/>
        </a:ln>
        <a:effectLst>
          <a:outerShdw blurRad="50800" dist="25400" dir="5400000" algn="ctr" rotWithShape="0">
            <a:srgbClr val="000000">
              <a:alpha val="50000"/>
            </a:srgbClr>
          </a:outerShdw>
        </a:effectLst>
      </a:spPr>
      <a:bodyPr vert="horz" wrap="square" lIns="50800" tIns="50800" rIns="50800" bIns="50800" numCol="1" anchor="ctr" anchorCtr="0" compatLnSpc="1">
        <a:prstTxWarp prst="textNoShape">
          <a:avLst/>
        </a:prstTxWarp>
      </a:bodyPr>
      <a:lstStyle>
        <a:defPPr marL="228600" marR="0" indent="0" algn="ctr" defTabSz="584200" rtl="0" eaLnBrk="1" fontAlgn="base" latinLnBrk="0" hangingPunct="0">
          <a:lnSpc>
            <a:spcPct val="100000"/>
          </a:lnSpc>
          <a:spcBef>
            <a:spcPct val="0"/>
          </a:spcBef>
          <a:spcAft>
            <a:spcPct val="0"/>
          </a:spcAft>
          <a:buClrTx/>
          <a:buSzTx/>
          <a:buFontTx/>
          <a:buNone/>
          <a:tabLst/>
          <a:defRPr kumimoji="0" lang="zh-CN" altLang="zh-CN" sz="3800" b="0" i="0" u="none" strike="noStrike" cap="none" normalizeH="0" baseline="0" smtClean="0">
            <a:ln>
              <a:noFill/>
            </a:ln>
            <a:solidFill>
              <a:srgbClr val="EBEBEB"/>
            </a:solidFill>
            <a:effectLst>
              <a:outerShdw blurRad="38100" dist="38100" dir="2700000" algn="tl">
                <a:srgbClr val="000000">
                  <a:alpha val="43137"/>
                </a:srgbClr>
              </a:outerShdw>
            </a:effectLst>
            <a:latin typeface="Helvetica Neue Medium" charset="0"/>
            <a:ea typeface="Helvetica Neue Medium" charset="0"/>
            <a:cs typeface="Helvetica Neue Medium" charset="0"/>
            <a:sym typeface="Helvetica Neue Medium" charset="0"/>
          </a:defRPr>
        </a:defPPr>
      </a:lst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525252"/>
      </a:dk2>
      <a:lt2>
        <a:srgbClr val="C9C9C9"/>
      </a:lt2>
      <a:accent1>
        <a:srgbClr val="619AE3"/>
      </a:accent1>
      <a:accent2>
        <a:srgbClr val="54BFB9"/>
      </a:accent2>
      <a:accent3>
        <a:srgbClr val="FFFFFF"/>
      </a:accent3>
      <a:accent4>
        <a:srgbClr val="000000"/>
      </a:accent4>
      <a:accent5>
        <a:srgbClr val="B7CAEF"/>
      </a:accent5>
      <a:accent6>
        <a:srgbClr val="4BADA7"/>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产品模板</Template>
  <TotalTime>1541</TotalTime>
  <Words>861</Words>
  <Application>Microsoft Office PowerPoint</Application>
  <PresentationFormat>自定义</PresentationFormat>
  <Paragraphs>113</Paragraphs>
  <Slides>22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Avenir</vt:lpstr>
      <vt:lpstr>Helvetica Neue</vt:lpstr>
      <vt:lpstr>Helvetica Neue Medium</vt:lpstr>
      <vt:lpstr>Source Han Sans Light</vt:lpstr>
      <vt:lpstr>Arial</vt:lpstr>
      <vt:lpstr>Office 主题​​</vt:lpstr>
      <vt:lpstr>Kreogist Mail: Next Generation E-mail Client</vt:lpstr>
      <vt:lpstr>Agenda</vt:lpstr>
      <vt:lpstr>Which client are you using?</vt:lpstr>
      <vt:lpstr>Satisfied?</vt:lpstr>
      <vt:lpstr>Background</vt:lpstr>
      <vt:lpstr>Purpose</vt:lpstr>
      <vt:lpstr>Environment &amp; Practice</vt:lpstr>
      <vt:lpstr>Project Management</vt:lpstr>
      <vt:lpstr>Project Management</vt:lpstr>
      <vt:lpstr>Project Management</vt:lpstr>
      <vt:lpstr>Project Management</vt:lpstr>
      <vt:lpstr>Project Management</vt:lpstr>
      <vt:lpstr>Teamwork</vt:lpstr>
      <vt:lpstr>Teamwork</vt:lpstr>
      <vt:lpstr>Progress</vt:lpstr>
      <vt:lpstr>Demo</vt:lpstr>
      <vt:lpstr>Progress</vt:lpstr>
      <vt:lpstr>Progress</vt:lpstr>
      <vt:lpstr>Response from Clients</vt:lpstr>
      <vt:lpstr>Response from Tutor</vt:lpstr>
      <vt:lpstr>Conclusion</vt:lpstr>
      <vt:lpstr>Thank you</vt:lpstr>
    </vt:vector>
  </TitlesOfParts>
  <Company>Kreogist Dev Team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东条咲</dc:creator>
  <cp:lastModifiedBy>东条咲</cp:lastModifiedBy>
  <cp:revision>54</cp:revision>
  <dcterms:created xsi:type="dcterms:W3CDTF">2016-06-13T00:24:40Z</dcterms:created>
  <dcterms:modified xsi:type="dcterms:W3CDTF">2016-06-14T23:27:15Z</dcterms:modified>
</cp:coreProperties>
</file>