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BeeZee" panose="020B0604020202020204" charset="0"/>
      <p:regular r:id="rId15"/>
    </p:embeddedFont>
    <p:embeddedFont>
      <p:font typeface="Archivo Black" panose="020B0604020202020204" charset="0"/>
      <p:regular r:id="rId16"/>
    </p:embeddedFont>
    <p:embeddedFont>
      <p:font typeface="Garet" panose="020B0604020202020204" charset="0"/>
      <p:regular r:id="rId17"/>
    </p:embeddedFon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old" panose="020000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03B69-1433-42F3-B1F6-BC24EC45BF05}" v="24" dt="2025-08-21T04:04:0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y bhaskar" userId="f05a69affce230c4" providerId="LiveId" clId="{12303B69-1433-42F3-B1F6-BC24EC45BF05}"/>
    <pc:docChg chg="undo custSel addSld delSld modSld">
      <pc:chgData name="Hariny bhaskar" userId="f05a69affce230c4" providerId="LiveId" clId="{12303B69-1433-42F3-B1F6-BC24EC45BF05}" dt="2025-08-21T04:14:12.509" v="273" actId="207"/>
      <pc:docMkLst>
        <pc:docMk/>
      </pc:docMkLst>
      <pc:sldChg chg="modSp mod">
        <pc:chgData name="Hariny bhaskar" userId="f05a69affce230c4" providerId="LiveId" clId="{12303B69-1433-42F3-B1F6-BC24EC45BF05}" dt="2025-08-21T03:53:43.792" v="38" actId="1076"/>
        <pc:sldMkLst>
          <pc:docMk/>
          <pc:sldMk cId="0" sldId="258"/>
        </pc:sldMkLst>
        <pc:spChg chg="mod">
          <ac:chgData name="Hariny bhaskar" userId="f05a69affce230c4" providerId="LiveId" clId="{12303B69-1433-42F3-B1F6-BC24EC45BF05}" dt="2025-08-21T03:53:28.595" v="36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Hariny bhaskar" userId="f05a69affce230c4" providerId="LiveId" clId="{12303B69-1433-42F3-B1F6-BC24EC45BF05}" dt="2025-08-21T03:53:43.792" v="38" actId="1076"/>
          <ac:spMkLst>
            <pc:docMk/>
            <pc:sldMk cId="0" sldId="258"/>
            <ac:spMk id="27" creationId="{00000000-0000-0000-0000-000000000000}"/>
          </ac:spMkLst>
        </pc:spChg>
      </pc:sldChg>
      <pc:sldChg chg="addSp delSp modSp mod">
        <pc:chgData name="Hariny bhaskar" userId="f05a69affce230c4" providerId="LiveId" clId="{12303B69-1433-42F3-B1F6-BC24EC45BF05}" dt="2025-08-21T04:05:04.481" v="272" actId="20577"/>
        <pc:sldMkLst>
          <pc:docMk/>
          <pc:sldMk cId="0" sldId="260"/>
        </pc:sldMkLst>
        <pc:spChg chg="mod">
          <ac:chgData name="Hariny bhaskar" userId="f05a69affce230c4" providerId="LiveId" clId="{12303B69-1433-42F3-B1F6-BC24EC45BF05}" dt="2025-08-13T18:41:44.171" v="0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Hariny bhaskar" userId="f05a69affce230c4" providerId="LiveId" clId="{12303B69-1433-42F3-B1F6-BC24EC45BF05}" dt="2025-08-21T04:05:04.481" v="272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Hariny bhaskar" userId="f05a69affce230c4" providerId="LiveId" clId="{12303B69-1433-42F3-B1F6-BC24EC45BF05}" dt="2025-08-21T04:01:51.208" v="213" actId="20577"/>
          <ac:spMkLst>
            <pc:docMk/>
            <pc:sldMk cId="0" sldId="260"/>
            <ac:spMk id="9" creationId="{00000000-0000-0000-0000-000000000000}"/>
          </ac:spMkLst>
        </pc:spChg>
        <pc:spChg chg="add">
          <ac:chgData name="Hariny bhaskar" userId="f05a69affce230c4" providerId="LiveId" clId="{12303B69-1433-42F3-B1F6-BC24EC45BF05}" dt="2025-08-21T03:59:07.822" v="63"/>
          <ac:spMkLst>
            <pc:docMk/>
            <pc:sldMk cId="0" sldId="260"/>
            <ac:spMk id="10" creationId="{FDD26B3C-FE90-5386-F1D3-04A323FA03BD}"/>
          </ac:spMkLst>
        </pc:spChg>
        <pc:spChg chg="add mod">
          <ac:chgData name="Hariny bhaskar" userId="f05a69affce230c4" providerId="LiveId" clId="{12303B69-1433-42F3-B1F6-BC24EC45BF05}" dt="2025-08-21T03:59:12.690" v="66"/>
          <ac:spMkLst>
            <pc:docMk/>
            <pc:sldMk cId="0" sldId="260"/>
            <ac:spMk id="11" creationId="{0B29D278-F01C-1F3D-4492-C5DC0198A3EC}"/>
          </ac:spMkLst>
        </pc:spChg>
        <pc:spChg chg="add">
          <ac:chgData name="Hariny bhaskar" userId="f05a69affce230c4" providerId="LiveId" clId="{12303B69-1433-42F3-B1F6-BC24EC45BF05}" dt="2025-08-21T03:59:18.960" v="72"/>
          <ac:spMkLst>
            <pc:docMk/>
            <pc:sldMk cId="0" sldId="260"/>
            <ac:spMk id="12" creationId="{4312A247-9D42-FA39-60C0-C2DA7354594B}"/>
          </ac:spMkLst>
        </pc:spChg>
        <pc:spChg chg="add del mod">
          <ac:chgData name="Hariny bhaskar" userId="f05a69affce230c4" providerId="LiveId" clId="{12303B69-1433-42F3-B1F6-BC24EC45BF05}" dt="2025-08-21T04:03:55.582" v="225" actId="478"/>
          <ac:spMkLst>
            <pc:docMk/>
            <pc:sldMk cId="0" sldId="260"/>
            <ac:spMk id="13" creationId="{FB4A2CBB-CBA8-077D-FDEF-99FF06B398D1}"/>
          </ac:spMkLst>
        </pc:spChg>
      </pc:sldChg>
      <pc:sldChg chg="modSp mod">
        <pc:chgData name="Hariny bhaskar" userId="f05a69affce230c4" providerId="LiveId" clId="{12303B69-1433-42F3-B1F6-BC24EC45BF05}" dt="2025-08-14T09:42:49.697" v="35" actId="20577"/>
        <pc:sldMkLst>
          <pc:docMk/>
          <pc:sldMk cId="0" sldId="261"/>
        </pc:sldMkLst>
        <pc:spChg chg="mod">
          <ac:chgData name="Hariny bhaskar" userId="f05a69affce230c4" providerId="LiveId" clId="{12303B69-1433-42F3-B1F6-BC24EC45BF05}" dt="2025-08-14T09:42:49.697" v="35" actId="20577"/>
          <ac:spMkLst>
            <pc:docMk/>
            <pc:sldMk cId="0" sldId="261"/>
            <ac:spMk id="5" creationId="{00000000-0000-0000-0000-000000000000}"/>
          </ac:spMkLst>
        </pc:spChg>
      </pc:sldChg>
      <pc:sldChg chg="addSp modSp mod">
        <pc:chgData name="Hariny bhaskar" userId="f05a69affce230c4" providerId="LiveId" clId="{12303B69-1433-42F3-B1F6-BC24EC45BF05}" dt="2025-08-14T03:19:48.915" v="32" actId="20577"/>
        <pc:sldMkLst>
          <pc:docMk/>
          <pc:sldMk cId="0" sldId="262"/>
        </pc:sldMkLst>
        <pc:spChg chg="mod">
          <ac:chgData name="Hariny bhaskar" userId="f05a69affce230c4" providerId="LiveId" clId="{12303B69-1433-42F3-B1F6-BC24EC45BF05}" dt="2025-08-14T03:16:53.570" v="6" actId="14100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Hariny bhaskar" userId="f05a69affce230c4" providerId="LiveId" clId="{12303B69-1433-42F3-B1F6-BC24EC45BF05}" dt="2025-08-14T03:19:48.915" v="32" actId="20577"/>
          <ac:spMkLst>
            <pc:docMk/>
            <pc:sldMk cId="0" sldId="262"/>
            <ac:spMk id="9" creationId="{5C6ADA52-FBD5-AE47-829F-5F1A8DEFE598}"/>
          </ac:spMkLst>
        </pc:spChg>
      </pc:sldChg>
      <pc:sldChg chg="add del">
        <pc:chgData name="Hariny bhaskar" userId="f05a69affce230c4" providerId="LiveId" clId="{12303B69-1433-42F3-B1F6-BC24EC45BF05}" dt="2025-08-14T07:41:45.921" v="34" actId="47"/>
        <pc:sldMkLst>
          <pc:docMk/>
          <pc:sldMk cId="0" sldId="263"/>
        </pc:sldMkLst>
      </pc:sldChg>
      <pc:sldChg chg="modSp mod">
        <pc:chgData name="Hariny bhaskar" userId="f05a69affce230c4" providerId="LiveId" clId="{12303B69-1433-42F3-B1F6-BC24EC45BF05}" dt="2025-08-21T04:14:12.509" v="273" actId="207"/>
        <pc:sldMkLst>
          <pc:docMk/>
          <pc:sldMk cId="0" sldId="264"/>
        </pc:sldMkLst>
        <pc:spChg chg="mod">
          <ac:chgData name="Hariny bhaskar" userId="f05a69affce230c4" providerId="LiveId" clId="{12303B69-1433-42F3-B1F6-BC24EC45BF05}" dt="2025-08-21T04:14:12.509" v="273" actId="207"/>
          <ac:spMkLst>
            <pc:docMk/>
            <pc:sldMk cId="0" sldId="264"/>
            <ac:spMk id="6" creationId="{00000000-0000-0000-0000-000000000000}"/>
          </ac:spMkLst>
        </pc:spChg>
      </pc:sldChg>
      <pc:sldChg chg="modSp mod">
        <pc:chgData name="Hariny bhaskar" userId="f05a69affce230c4" providerId="LiveId" clId="{12303B69-1433-42F3-B1F6-BC24EC45BF05}" dt="2025-08-13T18:41:54.070" v="2" actId="1076"/>
        <pc:sldMkLst>
          <pc:docMk/>
          <pc:sldMk cId="0" sldId="267"/>
        </pc:sldMkLst>
        <pc:spChg chg="mod">
          <ac:chgData name="Hariny bhaskar" userId="f05a69affce230c4" providerId="LiveId" clId="{12303B69-1433-42F3-B1F6-BC24EC45BF05}" dt="2025-08-13T18:41:54.070" v="2" actId="1076"/>
          <ac:spMkLst>
            <pc:docMk/>
            <pc:sldMk cId="0" sldId="267"/>
            <ac:spMk id="6" creationId="{00000000-0000-0000-0000-000000000000}"/>
          </ac:spMkLst>
        </pc:spChg>
        <pc:spChg chg="mod">
          <ac:chgData name="Hariny bhaskar" userId="f05a69affce230c4" providerId="LiveId" clId="{12303B69-1433-42F3-B1F6-BC24EC45BF05}" dt="2025-08-13T18:41:52.610" v="1" actId="1076"/>
          <ac:spMkLst>
            <pc:docMk/>
            <pc:sldMk cId="0" sldId="267"/>
            <ac:spMk id="7" creationId="{00000000-0000-0000-0000-000000000000}"/>
          </ac:spMkLst>
        </pc:spChg>
      </pc:sldChg>
      <pc:sldChg chg="modSp mod">
        <pc:chgData name="Hariny bhaskar" userId="f05a69affce230c4" providerId="LiveId" clId="{12303B69-1433-42F3-B1F6-BC24EC45BF05}" dt="2025-08-13T18:41:59.464" v="3" actId="1076"/>
        <pc:sldMkLst>
          <pc:docMk/>
          <pc:sldMk cId="0" sldId="268"/>
        </pc:sldMkLst>
        <pc:grpChg chg="mod">
          <ac:chgData name="Hariny bhaskar" userId="f05a69affce230c4" providerId="LiveId" clId="{12303B69-1433-42F3-B1F6-BC24EC45BF05}" dt="2025-08-13T18:41:59.464" v="3" actId="1076"/>
          <ac:grpSpMkLst>
            <pc:docMk/>
            <pc:sldMk cId="0" sldId="268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20957" y="4506120"/>
            <a:ext cx="9846085" cy="1418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323004" y="3528848"/>
            <a:ext cx="5641992" cy="913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303" b="1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WEEK 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100" y="923925"/>
            <a:ext cx="7112343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IT WORKS: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80164" y="2227307"/>
            <a:ext cx="13125035" cy="6418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94" lvl="1" indent="-436397" algn="l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Reads scores.txt from the same folder as the script.</a:t>
            </a:r>
          </a:p>
          <a:p>
            <a:pPr marL="872794" lvl="1" indent="-436397" algn="l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Extracts student names and marks from the file.</a:t>
            </a:r>
          </a:p>
          <a:p>
            <a:pPr marL="872794" lvl="1" indent="-436397" algn="l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Calculates total, average, median, highest, and lowest scores.</a:t>
            </a:r>
          </a:p>
          <a:p>
            <a:pPr marL="872794" lvl="1" indent="-436397" algn="l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Determines grade distribution (A, B, C, D, F).</a:t>
            </a:r>
          </a:p>
          <a:p>
            <a:pPr marL="872794" lvl="1" indent="-436397" algn="l">
              <a:lnSpc>
                <a:spcPts val="5659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Displays a leaderboard and motivational feedback.</a:t>
            </a:r>
          </a:p>
          <a:p>
            <a:pPr algn="l">
              <a:lnSpc>
                <a:spcPts val="5659"/>
              </a:lnSpc>
              <a:spcBef>
                <a:spcPct val="0"/>
              </a:spcBef>
            </a:pPr>
            <a:endParaRPr lang="en-US" sz="40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33500" y="1076325"/>
            <a:ext cx="15131768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TOPICS APPLIED FROM WEEK’S LEARNING: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92970" y="2044973"/>
            <a:ext cx="13281742" cy="681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1"/>
              </a:lnSpc>
            </a:pPr>
            <a:endParaRPr/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Python Scripts – Created a reusable .py script for analysis.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Input/Output – Read data from text file, displayed results in CLI.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Variables – Stored student names, marks, and computed values.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Types – Used strings, integers, floats, and dictionaries.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Casting – Converted score strings from file into integers for calculations.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Conditional Statements (if, elif, else) – Assigned grades and performance messages.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Loops (for, while) – Processed student data and repeated program until user exits.</a:t>
            </a:r>
          </a:p>
          <a:p>
            <a:pPr marL="640238" lvl="1" indent="-320119" algn="l">
              <a:lnSpc>
                <a:spcPts val="4151"/>
              </a:lnSpc>
              <a:buFont typeface="Arial"/>
              <a:buChar char="•"/>
            </a:pPr>
            <a:r>
              <a:rPr lang="en-US" sz="29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Lists &amp; Tuples – Stored names and marks, used zip() for pairing.</a:t>
            </a:r>
          </a:p>
          <a:p>
            <a:pPr algn="l">
              <a:lnSpc>
                <a:spcPts val="4151"/>
              </a:lnSpc>
              <a:spcBef>
                <a:spcPct val="0"/>
              </a:spcBef>
            </a:pPr>
            <a:endParaRPr lang="en-US" sz="296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46818" y="8630505"/>
            <a:ext cx="897167" cy="2183545"/>
            <a:chOff x="0" y="0"/>
            <a:chExt cx="236291" cy="5750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049000" y="2951791"/>
            <a:ext cx="6178027" cy="5784880"/>
          </a:xfrm>
          <a:custGeom>
            <a:avLst/>
            <a:gdLst/>
            <a:ahLst/>
            <a:cxnLst/>
            <a:rect l="l" t="t" r="r" b="b"/>
            <a:pathLst>
              <a:path w="6178027" h="5784880">
                <a:moveTo>
                  <a:pt x="0" y="0"/>
                </a:moveTo>
                <a:lnTo>
                  <a:pt x="6178027" y="0"/>
                </a:lnTo>
                <a:lnTo>
                  <a:pt x="6178027" y="5784880"/>
                </a:lnTo>
                <a:lnTo>
                  <a:pt x="0" y="578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5900" y="2933700"/>
            <a:ext cx="7511685" cy="5802971"/>
          </a:xfrm>
          <a:custGeom>
            <a:avLst/>
            <a:gdLst/>
            <a:ahLst/>
            <a:cxnLst/>
            <a:rect l="l" t="t" r="r" b="b"/>
            <a:pathLst>
              <a:path w="7511685" h="5802971">
                <a:moveTo>
                  <a:pt x="0" y="0"/>
                </a:moveTo>
                <a:lnTo>
                  <a:pt x="7511685" y="0"/>
                </a:lnTo>
                <a:lnTo>
                  <a:pt x="7511685" y="5802971"/>
                </a:lnTo>
                <a:lnTo>
                  <a:pt x="0" y="580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85900" y="1228725"/>
            <a:ext cx="15131768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505152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905144" y="4973899"/>
            <a:ext cx="3054350" cy="761278"/>
            <a:chOff x="0" y="0"/>
            <a:chExt cx="804438" cy="2005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438" cy="200501"/>
            </a:xfrm>
            <a:custGeom>
              <a:avLst/>
              <a:gdLst/>
              <a:ahLst/>
              <a:cxnLst/>
              <a:rect l="l" t="t" r="r" b="b"/>
              <a:pathLst>
                <a:path w="804438" h="200501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804438" cy="267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ABeeZee"/>
                  <a:ea typeface="ABeeZee"/>
                  <a:cs typeface="ABeeZee"/>
                  <a:sym typeface="ABeeZee"/>
                </a:rPr>
                <a:t>- Hariny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46818" y="8630505"/>
            <a:ext cx="897167" cy="2183545"/>
            <a:chOff x="0" y="0"/>
            <a:chExt cx="236291" cy="5750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42216" y="4205133"/>
            <a:ext cx="5550491" cy="1051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2"/>
              </a:lnSpc>
            </a:pPr>
            <a:r>
              <a:rPr lang="en-US" sz="6158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02513" y="2323589"/>
            <a:ext cx="10754749" cy="480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65"/>
              </a:lnSpc>
              <a:spcBef>
                <a:spcPct val="0"/>
              </a:spcBef>
            </a:pPr>
            <a:endParaRPr/>
          </a:p>
          <a:p>
            <a:pPr marL="751151" lvl="1" indent="-375576" algn="l">
              <a:lnSpc>
                <a:spcPts val="4870"/>
              </a:lnSpc>
              <a:spcBef>
                <a:spcPct val="0"/>
              </a:spcBef>
              <a:buAutoNum type="arabicPeriod"/>
            </a:pPr>
            <a:r>
              <a:rPr lang="en-US" sz="347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Week’s Activities Summary</a:t>
            </a:r>
          </a:p>
          <a:p>
            <a:pPr marL="751151" lvl="1" indent="-375576" algn="l">
              <a:lnSpc>
                <a:spcPts val="4870"/>
              </a:lnSpc>
              <a:spcBef>
                <a:spcPct val="0"/>
              </a:spcBef>
              <a:buAutoNum type="arabicPeriod"/>
            </a:pPr>
            <a:r>
              <a:rPr lang="en-US" sz="347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Mini Project: Grade Analyzer</a:t>
            </a:r>
          </a:p>
          <a:p>
            <a:pPr marL="751151" lvl="1" indent="-375576" algn="l">
              <a:lnSpc>
                <a:spcPts val="4870"/>
              </a:lnSpc>
              <a:spcBef>
                <a:spcPct val="0"/>
              </a:spcBef>
              <a:buAutoNum type="arabicPeriod"/>
            </a:pPr>
            <a:r>
              <a:rPr lang="en-US" sz="347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It Works</a:t>
            </a:r>
          </a:p>
          <a:p>
            <a:pPr marL="751151" lvl="1" indent="-375576" algn="l">
              <a:lnSpc>
                <a:spcPts val="4870"/>
              </a:lnSpc>
              <a:spcBef>
                <a:spcPct val="0"/>
              </a:spcBef>
              <a:buAutoNum type="arabicPeriod"/>
            </a:pPr>
            <a:r>
              <a:rPr lang="en-US" sz="347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Results &amp; Output Examples</a:t>
            </a:r>
          </a:p>
          <a:p>
            <a:pPr algn="l">
              <a:lnSpc>
                <a:spcPts val="4870"/>
              </a:lnSpc>
              <a:spcBef>
                <a:spcPct val="0"/>
              </a:spcBef>
            </a:pPr>
            <a:endParaRPr lang="en-US" sz="347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570"/>
              </a:lnSpc>
              <a:spcBef>
                <a:spcPct val="0"/>
              </a:spcBef>
            </a:pPr>
            <a:endParaRPr lang="en-US" sz="347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6450" y="883946"/>
            <a:ext cx="6990015" cy="8674100"/>
            <a:chOff x="0" y="0"/>
            <a:chExt cx="1840992" cy="22845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40992" cy="2284537"/>
            </a:xfrm>
            <a:custGeom>
              <a:avLst/>
              <a:gdLst/>
              <a:ahLst/>
              <a:cxnLst/>
              <a:rect l="l" t="t" r="r" b="b"/>
              <a:pathLst>
                <a:path w="1840992" h="2284537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76643" y="995728"/>
            <a:ext cx="1239645" cy="12396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17271" y="844025"/>
            <a:ext cx="3086100" cy="1543050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301573" y="1186620"/>
            <a:ext cx="7675507" cy="791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  <a:spcBef>
                <a:spcPct val="0"/>
              </a:spcBef>
            </a:pPr>
            <a:r>
              <a:rPr lang="en-US" sz="22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Covered Python setup, working with the REPL, writing basic scripts, and handling input/output operations.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79768" y="2324534"/>
            <a:ext cx="4243380" cy="185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WEEK OVERVIEW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617271" y="2637374"/>
            <a:ext cx="3086100" cy="1543050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643244" y="3060933"/>
            <a:ext cx="3086100" cy="76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DAY 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617271" y="4428074"/>
            <a:ext cx="3086100" cy="1543050"/>
            <a:chOff x="0" y="0"/>
            <a:chExt cx="812800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617271" y="6218774"/>
            <a:ext cx="3086100" cy="1543050"/>
            <a:chOff x="0" y="0"/>
            <a:chExt cx="812800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17271" y="8000691"/>
            <a:ext cx="3086100" cy="1543050"/>
            <a:chOff x="0" y="0"/>
            <a:chExt cx="812800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585316" y="4796900"/>
            <a:ext cx="3086100" cy="76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DAY 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617271" y="6562044"/>
            <a:ext cx="3086100" cy="76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DAY 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07771" y="8380949"/>
            <a:ext cx="3086100" cy="76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DAY 5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617271" y="1334751"/>
            <a:ext cx="3086100" cy="76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DAY 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414958" y="2989494"/>
            <a:ext cx="7221966" cy="8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  <a:spcBef>
                <a:spcPct val="0"/>
              </a:spcBef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Explored variables, data types, and type casting to manage and convert different kinds of data.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301573" y="4741875"/>
            <a:ext cx="7448737" cy="8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  <a:spcBef>
                <a:spcPct val="0"/>
              </a:spcBef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Learned control flow using if and else statements to create decision-making logic in programs.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301573" y="6277627"/>
            <a:ext cx="7757969" cy="12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  <a:spcBef>
                <a:spcPct val="0"/>
              </a:spcBef>
            </a:pPr>
            <a:r>
              <a:rPr lang="en-US" sz="232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Worked with different looping techniques using for and while, and explored practical ways to make iteration more efficient.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414958" y="8025375"/>
            <a:ext cx="7986427" cy="12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  <a:spcBef>
                <a:spcPct val="0"/>
              </a:spcBef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Explored Python’s core data structures like lists and tuples, and learned how to store, access, and manipulate data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025" y="3475944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6319" y="254704"/>
            <a:ext cx="4842085" cy="1003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2"/>
              </a:lnSpc>
            </a:pPr>
            <a:r>
              <a:rPr lang="en-US" sz="58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DAY-1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4594361"/>
            <a:ext cx="5883630" cy="277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7"/>
              </a:lnSpc>
            </a:pPr>
            <a:endParaRPr/>
          </a:p>
          <a:p>
            <a:pPr marL="589584" lvl="1" indent="-294792" algn="l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Read–Eval–Print Loop.</a:t>
            </a:r>
          </a:p>
          <a:p>
            <a:pPr marL="589584" lvl="1" indent="-294792" algn="l">
              <a:lnSpc>
                <a:spcPts val="3823"/>
              </a:lnSpc>
              <a:buFont typeface="Arial"/>
              <a:buChar char="•"/>
            </a:pPr>
            <a:r>
              <a:rPr lang="en-US" sz="273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Python’s REPL lets us type a command, have Python read it, run it, and immediately show the result.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22310" y="899337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SCRIPTS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08979" y="2499749"/>
            <a:ext cx="5883630" cy="4255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2466" lvl="1" indent="-261233" algn="l">
              <a:lnSpc>
                <a:spcPts val="3387"/>
              </a:lnSpc>
              <a:buFont typeface="Arial"/>
              <a:buChar char="•"/>
            </a:pPr>
            <a:r>
              <a:rPr lang="en-US" sz="24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script is a .py file that contains a set of Python instructions to be executed together.</a:t>
            </a:r>
          </a:p>
          <a:p>
            <a:pPr marL="522466" lvl="1" indent="-261233" algn="l">
              <a:lnSpc>
                <a:spcPts val="3387"/>
              </a:lnSpc>
              <a:buFont typeface="Arial"/>
              <a:buChar char="•"/>
            </a:pPr>
            <a:r>
              <a:rPr lang="en-US" sz="24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 automating tasks and reusing code without retyping it every time.</a:t>
            </a:r>
          </a:p>
          <a:p>
            <a:pPr marL="522466" lvl="1" indent="-261233" algn="l">
              <a:lnSpc>
                <a:spcPts val="3387"/>
              </a:lnSpc>
              <a:buFont typeface="Arial"/>
              <a:buChar char="•"/>
            </a:pPr>
            <a:r>
              <a:rPr lang="en-US" sz="24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Makes programs easier to maintain and share since all logic is stored in one place.</a:t>
            </a:r>
          </a:p>
          <a:p>
            <a:pPr algn="l">
              <a:lnSpc>
                <a:spcPts val="3107"/>
              </a:lnSpc>
            </a:pPr>
            <a:endParaRPr lang="en-US" sz="241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59434" y="2667804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I/O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9094" y="3933565"/>
            <a:ext cx="5204059" cy="5577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 is how a program receives data, often from the user via keyboard or from files.</a:t>
            </a:r>
          </a:p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is how a program displays or sends data, usually to the screen or to a file.</a:t>
            </a:r>
          </a:p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Together, they allow interaction between the program and the outside world, making software dynamic and responsive.</a:t>
            </a:r>
          </a:p>
          <a:p>
            <a:pPr algn="l">
              <a:lnSpc>
                <a:spcPts val="3379"/>
              </a:lnSpc>
            </a:pPr>
            <a:endParaRPr lang="en-US" sz="2413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86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5932" y="3307994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VARIABLES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932" y="130847"/>
            <a:ext cx="48420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DAY-2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9786" y="4614977"/>
            <a:ext cx="4815672" cy="5799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237" lvl="1" indent="-250118" algn="l">
              <a:lnSpc>
                <a:spcPts val="3243"/>
              </a:lnSpc>
              <a:buFont typeface="Arial"/>
              <a:buChar char="•"/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Containers that store data values, such as numbers, text, or lists, for use in a program.</a:t>
            </a:r>
          </a:p>
          <a:p>
            <a:pPr marL="500237" lvl="1" indent="-250118" algn="l">
              <a:lnSpc>
                <a:spcPts val="3243"/>
              </a:lnSpc>
              <a:buFont typeface="Arial"/>
              <a:buChar char="•"/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Python, you don’t need to declare the type — it’s assigned automatically when you store a value.</a:t>
            </a:r>
          </a:p>
          <a:p>
            <a:pPr marL="500237" lvl="1" indent="-250118" algn="l">
              <a:lnSpc>
                <a:spcPts val="3243"/>
              </a:lnSpc>
              <a:buFont typeface="Arial"/>
              <a:buChar char="•"/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Ex:</a:t>
            </a:r>
          </a:p>
          <a:p>
            <a:pPr marL="250119" lvl="1">
              <a:lnSpc>
                <a:spcPts val="3243"/>
              </a:lnSpc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name = “Jay”     # string</a:t>
            </a:r>
          </a:p>
          <a:p>
            <a:pPr marL="250119" lvl="1">
              <a:lnSpc>
                <a:spcPts val="3243"/>
              </a:lnSpc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age = 21               # integer</a:t>
            </a:r>
          </a:p>
          <a:p>
            <a:pPr algn="l">
              <a:lnSpc>
                <a:spcPts val="2543"/>
              </a:lnSpc>
            </a:pPr>
            <a:endParaRPr lang="en-US" sz="23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543"/>
              </a:lnSpc>
            </a:pPr>
            <a:endParaRPr lang="en-US" sz="23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543"/>
              </a:lnSpc>
            </a:pPr>
            <a:endParaRPr lang="en-US" sz="23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543"/>
              </a:lnSpc>
            </a:pPr>
            <a:endParaRPr lang="en-US" sz="23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86093" y="1200018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DATATYPES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07885" y="2553588"/>
            <a:ext cx="5883630" cy="5113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2466" lvl="1" indent="-261233" algn="l">
              <a:lnSpc>
                <a:spcPts val="3387"/>
              </a:lnSpc>
              <a:buFont typeface="Arial"/>
              <a:buChar char="•"/>
            </a:pPr>
            <a:r>
              <a:rPr lang="en-US" sz="241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Define the kind of value a variable can hold, such as integers, floating-point numbers, strings, or </a:t>
            </a:r>
            <a:r>
              <a:rPr lang="en-US" sz="241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booleans</a:t>
            </a:r>
            <a:r>
              <a:rPr lang="en-US" sz="241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522466" lvl="1" indent="-261233" algn="l">
              <a:lnSpc>
                <a:spcPts val="3387"/>
              </a:lnSpc>
              <a:buFont typeface="Arial"/>
              <a:buChar char="•"/>
            </a:pPr>
            <a:r>
              <a:rPr lang="en-US" sz="241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 Python understand how the data should be stored, processed, and compared.</a:t>
            </a:r>
          </a:p>
          <a:p>
            <a:pPr marL="522466" lvl="1" indent="-261233" algn="l">
              <a:lnSpc>
                <a:spcPts val="3387"/>
              </a:lnSpc>
              <a:buFont typeface="Arial"/>
              <a:buChar char="•"/>
            </a:pPr>
            <a:r>
              <a:rPr lang="en-US" sz="241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 operations are performed correctly, since some actions only work with certain data types.</a:t>
            </a:r>
          </a:p>
          <a:p>
            <a:pPr algn="l">
              <a:lnSpc>
                <a:spcPts val="3387"/>
              </a:lnSpc>
            </a:pPr>
            <a:r>
              <a:rPr lang="en-US" sz="241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107"/>
              </a:lnSpc>
            </a:pPr>
            <a:endParaRPr lang="en-US" sz="241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15808" y="2903924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88177" y="3865438"/>
            <a:ext cx="5204059" cy="608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process of converting a value from one data type to another, such as from a string to an integer.</a:t>
            </a:r>
          </a:p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prevent errors and ensures that operations between values are valid and compatible.</a:t>
            </a:r>
          </a:p>
          <a:p>
            <a:pPr marL="521131" lvl="1" indent="-260566">
              <a:lnSpc>
                <a:spcPts val="3379"/>
              </a:lnSpc>
              <a:buFont typeface="Arial"/>
              <a:buChar char="•"/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Implicit casting – python does it automatically.</a:t>
            </a:r>
          </a:p>
          <a:p>
            <a:pPr marL="521131" lvl="1" indent="-260566">
              <a:lnSpc>
                <a:spcPts val="3379"/>
              </a:lnSpc>
              <a:buFont typeface="Arial"/>
              <a:buChar char="•"/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Explicit Casting – You do it manually using int(), float(), str()</a:t>
            </a:r>
            <a:r>
              <a:rPr lang="en-US" sz="2413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endParaRPr lang="en-US" sz="2413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379"/>
              </a:lnSpc>
            </a:pPr>
            <a:endParaRPr lang="en-US" sz="2413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16905" y="3707540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2945" y="130847"/>
            <a:ext cx="48420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DAY-3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2186" y="4767377"/>
            <a:ext cx="4815672" cy="4094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237" lvl="1" indent="-250118" algn="l">
              <a:lnSpc>
                <a:spcPts val="3243"/>
              </a:lnSpc>
              <a:buFont typeface="Arial"/>
              <a:buChar char="•"/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checks whether a given condition is true before running a block of code.</a:t>
            </a:r>
          </a:p>
          <a:p>
            <a:pPr marL="500237" lvl="1" indent="-250118" algn="l">
              <a:lnSpc>
                <a:spcPts val="3243"/>
              </a:lnSpc>
              <a:buFont typeface="Arial"/>
              <a:buChar char="•"/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Allows programs to respond differently based on inputs or situations.</a:t>
            </a:r>
          </a:p>
          <a:p>
            <a:pPr marL="500237" lvl="1" indent="-250118" algn="l">
              <a:lnSpc>
                <a:spcPts val="3243"/>
              </a:lnSpc>
              <a:buFont typeface="Arial"/>
              <a:buChar char="•"/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3243"/>
              </a:lnSpc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if age &gt;= 18: </a:t>
            </a:r>
          </a:p>
          <a:p>
            <a:pPr algn="l">
              <a:lnSpc>
                <a:spcPts val="3243"/>
              </a:lnSpc>
            </a:pPr>
            <a:r>
              <a:rPr lang="en-US" sz="231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print("You can vote")</a:t>
            </a:r>
          </a:p>
          <a:p>
            <a:pPr algn="l">
              <a:lnSpc>
                <a:spcPts val="3243"/>
              </a:lnSpc>
            </a:pPr>
            <a:endParaRPr lang="en-US" sz="2316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00535" y="1673410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ELIF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60285" y="2850168"/>
            <a:ext cx="5883630" cy="4503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876" lvl="1" indent="-250438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Short for “else if,” it lets you check multiple conditions one after another.</a:t>
            </a:r>
          </a:p>
          <a:p>
            <a:pPr marL="500876" lvl="1" indent="-250438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Runs its block of code only if previous conditions are false and its own condition is true.</a:t>
            </a:r>
          </a:p>
          <a:p>
            <a:pPr marL="500876" lvl="1" indent="-250438" algn="l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</a:t>
            </a:r>
          </a:p>
          <a:p>
            <a:pPr algn="l">
              <a:lnSpc>
                <a:spcPts val="3247"/>
              </a:lnSpc>
            </a:pPr>
            <a:r>
              <a:rPr lang="en-US" sz="23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if score &gt;= 90: print("A")</a:t>
            </a:r>
          </a:p>
          <a:p>
            <a:pPr algn="l">
              <a:lnSpc>
                <a:spcPts val="3247"/>
              </a:lnSpc>
            </a:pPr>
            <a:r>
              <a:rPr lang="en-US" sz="23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elif score &gt;= 80: print("B")</a:t>
            </a:r>
          </a:p>
          <a:p>
            <a:pPr algn="l">
              <a:lnSpc>
                <a:spcPts val="3247"/>
              </a:lnSpc>
            </a:pPr>
            <a:endParaRPr lang="en-US" sz="231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47"/>
              </a:lnSpc>
            </a:pPr>
            <a:endParaRPr lang="en-US" sz="231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51596" y="3303470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36341" y="4314946"/>
            <a:ext cx="5204059" cy="386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Runs a block of code if none of the preceding if or elif conditions are true.</a:t>
            </a:r>
          </a:p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Acts as a “catch-all” for remaining possibilities.</a:t>
            </a:r>
          </a:p>
          <a:p>
            <a:pPr marL="521131" lvl="1" indent="-260566" algn="l">
              <a:lnSpc>
                <a:spcPts val="3379"/>
              </a:lnSpc>
              <a:buFont typeface="Arial"/>
              <a:buChar char="•"/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3379"/>
              </a:lnSpc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if temp &gt; 30: print("Hot")</a:t>
            </a:r>
          </a:p>
          <a:p>
            <a:pPr algn="l">
              <a:lnSpc>
                <a:spcPts val="3379"/>
              </a:lnSpc>
            </a:pPr>
            <a:r>
              <a:rPr lang="en-US" sz="2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else: print("Cool")</a:t>
            </a:r>
          </a:p>
          <a:p>
            <a:pPr algn="l">
              <a:lnSpc>
                <a:spcPts val="3379"/>
              </a:lnSpc>
            </a:pPr>
            <a:endParaRPr lang="en-US" sz="2413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22945" y="1371468"/>
            <a:ext cx="4529526" cy="153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sz="44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CONTROL 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85420" y="3460394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332" y="283247"/>
            <a:ext cx="48420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DAY-4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332" y="4644469"/>
            <a:ext cx="7701840" cy="496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Repeats a block of code for each item in a sequence (like a list, string, or range).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 tasks that need to be done multiple times without writing the code repeatedly.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for </a:t>
            </a:r>
            <a:r>
              <a:rPr lang="en-US" sz="27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range(5):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print(</a:t>
            </a:r>
            <a:r>
              <a:rPr lang="en-US" sz="27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73000" y="2094575"/>
            <a:ext cx="4686300" cy="915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0457" y="3479444"/>
            <a:ext cx="8106160" cy="431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336" lvl="1" indent="-330168" algn="l">
              <a:lnSpc>
                <a:spcPts val="4281"/>
              </a:lnSpc>
              <a:buFont typeface="Arial"/>
              <a:buChar char="•"/>
            </a:pPr>
            <a:r>
              <a:rPr lang="en-US" sz="305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Repeats a block of code as long as a specified condition is true.</a:t>
            </a:r>
          </a:p>
          <a:p>
            <a:pPr marL="660336" lvl="1" indent="-330168" algn="l">
              <a:lnSpc>
                <a:spcPts val="4281"/>
              </a:lnSpc>
              <a:buFont typeface="Arial"/>
              <a:buChar char="•"/>
            </a:pPr>
            <a:r>
              <a:rPr lang="en-US" sz="305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when the number of repetitions isn’t known in advance.</a:t>
            </a:r>
          </a:p>
          <a:p>
            <a:pPr marL="660336" lvl="1" indent="-330168" algn="l">
              <a:lnSpc>
                <a:spcPts val="4281"/>
              </a:lnSpc>
              <a:buFont typeface="Arial"/>
              <a:buChar char="•"/>
            </a:pPr>
            <a:r>
              <a:rPr lang="en-US" sz="305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4281"/>
              </a:lnSpc>
            </a:pPr>
            <a:r>
              <a:rPr lang="en-US" sz="305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count = 1while count &lt;= 5:</a:t>
            </a:r>
          </a:p>
          <a:p>
            <a:pPr algn="l">
              <a:lnSpc>
                <a:spcPts val="4281"/>
              </a:lnSpc>
            </a:pPr>
            <a:r>
              <a:rPr lang="en-US" sz="305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print(count)</a:t>
            </a:r>
          </a:p>
          <a:p>
            <a:pPr algn="l">
              <a:lnSpc>
                <a:spcPts val="4281"/>
              </a:lnSpc>
            </a:pPr>
            <a:r>
              <a:rPr lang="en-US" sz="305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count +=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8332" y="1551245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DA52-FBD5-AE47-829F-5F1A8DEFE598}"/>
              </a:ext>
            </a:extLst>
          </p:cNvPr>
          <p:cNvSpPr txBox="1"/>
          <p:nvPr/>
        </p:nvSpPr>
        <p:spPr>
          <a:xfrm>
            <a:off x="10050457" y="8260756"/>
            <a:ext cx="7701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Arial Unicode MS"/>
              </a:rPr>
              <a:t>break</a:t>
            </a:r>
            <a:r>
              <a:rPr lang="en-US" altLang="en-US" sz="2400" dirty="0"/>
              <a:t> → Exit the loop immediately.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Arial Unicode MS"/>
              </a:rPr>
              <a:t>continue</a:t>
            </a:r>
            <a:r>
              <a:rPr lang="en-US" altLang="en-US" sz="2400" dirty="0"/>
              <a:t> → Skip the current iteration and go to the next.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Arial Unicode MS"/>
              </a:rPr>
              <a:t>pass</a:t>
            </a:r>
            <a:r>
              <a:rPr lang="en-US" altLang="en-US" sz="2400" dirty="0"/>
              <a:t> → Do nothing (placeholder inside loops).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37820" y="3922027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LISTS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0732" y="435647"/>
            <a:ext cx="48420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DAY-5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402010"/>
            <a:ext cx="7701840" cy="348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ordered collection of items, which can be of any data type.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Allows adding, removing, and modifying elements after creation.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fruits = ["apple", "banana", "cherry"]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40623" y="2282536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TUPLES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73009" y="3631844"/>
            <a:ext cx="8106160" cy="4312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336" lvl="1" indent="-330168" algn="l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ordered collection of items, similar to lists, but immutable (cannot be changed after creation).</a:t>
            </a:r>
          </a:p>
          <a:p>
            <a:pPr marL="660336" lvl="1" indent="-330168" algn="l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for storing fixed sets of related data.</a:t>
            </a:r>
          </a:p>
          <a:p>
            <a:pPr marL="660336" lvl="1" indent="-330168" algn="l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algn="l">
              <a:lnSpc>
                <a:spcPts val="4281"/>
              </a:lnSpc>
            </a:pPr>
            <a:r>
              <a:rPr lang="en-US" sz="30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coordinates = (10, 20)</a:t>
            </a:r>
          </a:p>
          <a:p>
            <a:pPr algn="l">
              <a:lnSpc>
                <a:spcPts val="4281"/>
              </a:lnSpc>
            </a:pPr>
            <a:endParaRPr lang="en-US" sz="305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732" y="1602957"/>
            <a:ext cx="3850920" cy="118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46"/>
              </a:lnSpc>
            </a:pPr>
            <a:r>
              <a:rPr lang="en-US" sz="346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STRUCTURES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26536" y="1995930"/>
            <a:ext cx="7112343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GRADE ANALYZER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14400"/>
            <a:ext cx="10882423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 PROJECT  -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26583" y="5453414"/>
            <a:ext cx="9569723" cy="282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sz="32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Python-based Command Line Interface (CLI) tool that reads students’ scores from a file and generates detailed statistics, including grades, pass/fail count, topper list, and performance insights.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33651" y="4314227"/>
            <a:ext cx="5419319" cy="84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2"/>
              </a:lnSpc>
            </a:pPr>
            <a:r>
              <a:rPr lang="en-US" sz="4851" dirty="0">
                <a:solidFill>
                  <a:srgbClr val="0070C0"/>
                </a:solidFill>
                <a:latin typeface="Garet"/>
                <a:ea typeface="Garet"/>
                <a:cs typeface="Garet"/>
                <a:sym typeface="Garet"/>
              </a:rPr>
              <a:t>OBJECTIVE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</TotalTime>
  <Words>1023</Words>
  <Application>Microsoft Office PowerPoint</Application>
  <PresentationFormat>Custom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Roboto Bold</vt:lpstr>
      <vt:lpstr>Arial</vt:lpstr>
      <vt:lpstr>Wingdings</vt:lpstr>
      <vt:lpstr>Roboto</vt:lpstr>
      <vt:lpstr>ABeeZee</vt:lpstr>
      <vt:lpstr>Archivo Black</vt:lpstr>
      <vt:lpstr>Arial Unicode MS</vt:lpstr>
      <vt:lpstr>Calibri</vt:lpstr>
      <vt:lpstr>Poppins</vt:lpstr>
      <vt:lpstr>Garet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Hariny bhaskar</cp:lastModifiedBy>
  <cp:revision>1</cp:revision>
  <dcterms:created xsi:type="dcterms:W3CDTF">2006-08-16T00:00:00Z</dcterms:created>
  <dcterms:modified xsi:type="dcterms:W3CDTF">2025-08-21T04:14:21Z</dcterms:modified>
  <dc:identifier>DAGv-JUBx58</dc:identifier>
</cp:coreProperties>
</file>