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18"/>
  </p:notesMasterIdLst>
  <p:sldIdLst>
    <p:sldId id="256" r:id="rId4"/>
    <p:sldId id="257" r:id="rId5"/>
    <p:sldId id="258" r:id="rId6"/>
    <p:sldId id="259" r:id="rId7"/>
    <p:sldId id="280" r:id="rId8"/>
    <p:sldId id="260" r:id="rId9"/>
    <p:sldId id="262" r:id="rId10"/>
    <p:sldId id="264" r:id="rId11"/>
    <p:sldId id="284" r:id="rId12"/>
    <p:sldId id="273" r:id="rId13"/>
    <p:sldId id="274" r:id="rId14"/>
    <p:sldId id="275" r:id="rId15"/>
    <p:sldId id="276" r:id="rId16"/>
    <p:sldId id="278" r:id="rId17"/>
  </p:sldIdLst>
  <p:sldSz cx="9144000" cy="6858000" type="screen4x3"/>
  <p:notesSz cx="6858000" cy="9144000"/>
  <p:embeddedFontLst>
    <p:embeddedFont>
      <p:font typeface="Constantia" panose="02030602050306030303" pitchFamily="18" charset="0"/>
      <p:regular r:id="rId19"/>
      <p:bold r:id="rId20"/>
      <p:italic r:id="rId21"/>
      <p:boldItalic r:id="rId22"/>
    </p:embeddedFont>
    <p:embeddedFont>
      <p:font typeface="Tahoma" panose="020B060403050404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41B03CA-0472-4D58-8393-45E09EE2B99E}" styleName="Table_0">
    <a:wholeTbl>
      <a:tcTxStyle>
        <a:font>
          <a:latin typeface="Constantia"/>
          <a:ea typeface="Constantia"/>
          <a:cs typeface="Constant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5"/>
          </a:solidFill>
        </a:fill>
      </a:tcStyle>
    </a:wholeTbl>
    <a:band1H>
      <a:tcStyle>
        <a:tcBdr/>
        <a:fill>
          <a:solidFill>
            <a:srgbClr val="CAD4EA"/>
          </a:solidFill>
        </a:fill>
      </a:tcStyle>
    </a:band1H>
    <a:band2H>
      <a:tcStyle>
        <a:tcBdr/>
      </a:tcStyle>
    </a:band2H>
    <a:band1V>
      <a:tcStyle>
        <a:tcBdr/>
        <a:fill>
          <a:solidFill>
            <a:srgbClr val="CAD4EA"/>
          </a:solidFill>
        </a:fill>
      </a:tcStyle>
    </a:band1V>
    <a:band2V>
      <a:tcStyle>
        <a:tcBdr/>
      </a:tcStyle>
    </a:band2V>
    <a:lastCol>
      <a:tcTxStyle b="on">
        <a:font>
          <a:latin typeface="Constantia"/>
          <a:ea typeface="Constantia"/>
          <a:cs typeface="Constantia"/>
        </a:font>
        <a:schemeClr val="lt1"/>
      </a:tcTxStyle>
      <a:tcStyle>
        <a:tcBdr/>
        <a:fill>
          <a:solidFill>
            <a:schemeClr val="accent1"/>
          </a:solidFill>
        </a:fill>
      </a:tcStyle>
    </a:lastCol>
    <a:firstCol>
      <a:tcTxStyle b="on">
        <a:font>
          <a:latin typeface="Constantia"/>
          <a:ea typeface="Constantia"/>
          <a:cs typeface="Constantia"/>
        </a:font>
        <a:schemeClr val="lt1"/>
      </a:tcTxStyle>
      <a:tcStyle>
        <a:tcBdr/>
        <a:fill>
          <a:solidFill>
            <a:schemeClr val="accent1"/>
          </a:solidFill>
        </a:fill>
      </a:tcStyle>
    </a:firstCol>
    <a:lastRow>
      <a:tcTxStyle b="on">
        <a:font>
          <a:latin typeface="Constantia"/>
          <a:ea typeface="Constantia"/>
          <a:cs typeface="Constant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onstantia"/>
          <a:ea typeface="Constantia"/>
          <a:cs typeface="Constant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3.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1" name="Google Shape;2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2" name="Google Shape;39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0" name="Google Shape;40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9" name="Google Shape;40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5" name="Google Shape;42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9" name="Google Shape;23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7" name="Google Shape;2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 name="Google Shape;25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 name="Google Shape;25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5" name="Google Shape;2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1" name="Google Shape;30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4" name="Google Shape;38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9" name="Google Shape;19;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 name="Google Shape;21;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1" name="Google Shape;81;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2" name="Google Shape;82;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7" name="Google Shape;87;p1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8" name="Google Shape;88;p1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3" name="Google Shape;103;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4" name="Google Shape;104;p1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5" name="Google Shape;105;p1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panose="020F0502020204030204"/>
              <a:buNone/>
              <a:defRPr sz="5600" b="1" cap="none">
                <a:solidFill>
                  <a:srgbClr val="4AE3AC"/>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5" name="Google Shape;115;p1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6" name="Google Shape;116;p1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7" name="Google Shape;117;p1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1" name="Google Shape;121;p1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2" name="Google Shape;122;p1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3" name="Google Shape;123;p1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4" name="Google Shape;124;p1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8" name="Google Shape;128;p1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9" name="Google Shape;129;p1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0" name="Google Shape;130;p1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1" name="Google Shape;131;p1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2" name="Google Shape;132;p1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3" name="Google Shape;133;p1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panose="020F0502020204030204"/>
              <a:buNone/>
              <a:defRPr sz="5000" b="0">
                <a:solidFill>
                  <a:schemeClr val="dk2"/>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7" name="Google Shape;137;p1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8" name="Google Shape;138;p1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2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1" name="Google Shape;141;p2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2" name="Google Shape;142;p2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panose="020F0502020204030204"/>
              <a:buNone/>
              <a:defRPr sz="2600" b="0">
                <a:solidFill>
                  <a:schemeClr val="dk2"/>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46" name="Google Shape;146;p2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47" name="Google Shape;147;p2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8" name="Google Shape;148;p2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9" name="Google Shape;149;p2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50"/>
        <p:cNvGrpSpPr/>
        <p:nvPr/>
      </p:nvGrpSpPr>
      <p:grpSpPr>
        <a:xfrm>
          <a:off x="0" y="0"/>
          <a:ext cx="0" cy="0"/>
          <a:chOff x="0" y="0"/>
          <a:chExt cx="0" cy="0"/>
        </a:xfrm>
      </p:grpSpPr>
      <p:sp>
        <p:nvSpPr>
          <p:cNvPr id="151" name="Google Shape;151;p22"/>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onstantia" panose="02030602050306030303"/>
              <a:ea typeface="Constantia" panose="02030602050306030303"/>
              <a:cs typeface="Constantia" panose="02030602050306030303"/>
              <a:sym typeface="Constantia" panose="02030602050306030303"/>
            </a:endParaRPr>
          </a:p>
        </p:txBody>
      </p:sp>
      <p:sp>
        <p:nvSpPr>
          <p:cNvPr id="152" name="Google Shape;152;p22"/>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onstantia" panose="02030602050306030303"/>
              <a:ea typeface="Constantia" panose="02030602050306030303"/>
              <a:cs typeface="Constantia" panose="02030602050306030303"/>
              <a:sym typeface="Constantia" panose="02030602050306030303"/>
            </a:endParaRPr>
          </a:p>
        </p:txBody>
      </p:sp>
      <p:sp>
        <p:nvSpPr>
          <p:cNvPr id="153" name="Google Shape;153;p2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154" name="Google Shape;154;p2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155" name="Google Shape;155;p2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Calibri" panose="020F0502020204030204"/>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SzPts val="1235"/>
              <a:buFont typeface="Constantia" panose="02030602050306030303"/>
              <a:buNone/>
              <a:defRPr sz="1300"/>
            </a:lvl1pPr>
            <a:lvl2pPr marL="914400" lvl="1" indent="-293370"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430" algn="l">
              <a:spcBef>
                <a:spcPts val="180"/>
              </a:spcBef>
              <a:spcAft>
                <a:spcPts val="0"/>
              </a:spcAft>
              <a:buSzPts val="585"/>
              <a:buChar char="⚫"/>
              <a:defRPr sz="900"/>
            </a:lvl4pPr>
            <a:lvl5pPr marL="2286000" lvl="4" indent="-265430" algn="l">
              <a:spcBef>
                <a:spcPts val="180"/>
              </a:spcBef>
              <a:spcAft>
                <a:spcPts val="0"/>
              </a:spcAft>
              <a:buSzPts val="585"/>
              <a:buChar char="⚫"/>
              <a:defRPr sz="9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57" name="Google Shape;157;p2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158" name="Google Shape;158;p2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9" name="Google Shape;159;p2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0" name="Google Shape;160;p22"/>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panose="020F0502020204030204"/>
              <a:buNone/>
              <a:defRPr sz="5600" b="1">
                <a:solidFill>
                  <a:srgbClr val="4CE0EA"/>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 name="Google Shape;27;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3"/>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4" name="Google Shape;164;p2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5" name="Google Shape;165;p2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6" name="Google Shape;166;p2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24"/>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70" name="Google Shape;170;p2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1" name="Google Shape;171;p2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2" name="Google Shape;172;p2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7"/>
          <p:cNvSpPr txBox="1">
            <a:spLocks noGrp="1"/>
          </p:cNvSpPr>
          <p:nvPr>
            <p:ph type="subTitle" idx="1"/>
          </p:nvPr>
        </p:nvSpPr>
        <p:spPr>
          <a:xfrm>
            <a:off x="457200" y="1935000"/>
            <a:ext cx="8229240" cy="43894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8"/>
          <p:cNvSpPr txBox="1">
            <a:spLocks noGrp="1"/>
          </p:cNvSpPr>
          <p:nvPr>
            <p:ph type="body" idx="1"/>
          </p:nvPr>
        </p:nvSpPr>
        <p:spPr>
          <a:xfrm>
            <a:off x="457200" y="1935000"/>
            <a:ext cx="822924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9"/>
          <p:cNvSpPr txBox="1">
            <a:spLocks noGrp="1"/>
          </p:cNvSpPr>
          <p:nvPr>
            <p:ph type="body" idx="1"/>
          </p:nvPr>
        </p:nvSpPr>
        <p:spPr>
          <a:xfrm>
            <a:off x="457200" y="1935000"/>
            <a:ext cx="401580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29"/>
          <p:cNvSpPr txBox="1">
            <a:spLocks noGrp="1"/>
          </p:cNvSpPr>
          <p:nvPr>
            <p:ph type="body" idx="2"/>
          </p:nvPr>
        </p:nvSpPr>
        <p:spPr>
          <a:xfrm>
            <a:off x="4674240" y="1935000"/>
            <a:ext cx="401580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6"/>
        <p:cNvGrpSpPr/>
        <p:nvPr/>
      </p:nvGrpSpPr>
      <p:grpSpPr>
        <a:xfrm>
          <a:off x="0" y="0"/>
          <a:ext cx="0" cy="0"/>
          <a:chOff x="0" y="0"/>
          <a:chExt cx="0" cy="0"/>
        </a:xfrm>
      </p:grpSpPr>
      <p:sp>
        <p:nvSpPr>
          <p:cNvPr id="197" name="Google Shape;197;p31"/>
          <p:cNvSpPr txBox="1">
            <a:spLocks noGrp="1"/>
          </p:cNvSpPr>
          <p:nvPr>
            <p:ph type="subTitle" idx="1"/>
          </p:nvPr>
        </p:nvSpPr>
        <p:spPr>
          <a:xfrm>
            <a:off x="457200" y="704880"/>
            <a:ext cx="8229240" cy="529812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32"/>
          <p:cNvSpPr txBox="1">
            <a:spLocks noGrp="1"/>
          </p:cNvSpPr>
          <p:nvPr>
            <p:ph type="body" idx="1"/>
          </p:nvPr>
        </p:nvSpPr>
        <p:spPr>
          <a:xfrm>
            <a:off x="45720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 name="Google Shape;201;p32"/>
          <p:cNvSpPr txBox="1">
            <a:spLocks noGrp="1"/>
          </p:cNvSpPr>
          <p:nvPr>
            <p:ph type="body" idx="2"/>
          </p:nvPr>
        </p:nvSpPr>
        <p:spPr>
          <a:xfrm>
            <a:off x="457200" y="422784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32"/>
          <p:cNvSpPr txBox="1">
            <a:spLocks noGrp="1"/>
          </p:cNvSpPr>
          <p:nvPr>
            <p:ph type="body" idx="3"/>
          </p:nvPr>
        </p:nvSpPr>
        <p:spPr>
          <a:xfrm>
            <a:off x="4674240" y="1935000"/>
            <a:ext cx="401580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33"/>
          <p:cNvSpPr txBox="1">
            <a:spLocks noGrp="1"/>
          </p:cNvSpPr>
          <p:nvPr>
            <p:ph type="body" idx="1"/>
          </p:nvPr>
        </p:nvSpPr>
        <p:spPr>
          <a:xfrm>
            <a:off x="457200" y="1935000"/>
            <a:ext cx="401580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33"/>
          <p:cNvSpPr txBox="1">
            <a:spLocks noGrp="1"/>
          </p:cNvSpPr>
          <p:nvPr>
            <p:ph type="body" idx="2"/>
          </p:nvPr>
        </p:nvSpPr>
        <p:spPr>
          <a:xfrm>
            <a:off x="467424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33"/>
          <p:cNvSpPr txBox="1">
            <a:spLocks noGrp="1"/>
          </p:cNvSpPr>
          <p:nvPr>
            <p:ph type="body" idx="3"/>
          </p:nvPr>
        </p:nvSpPr>
        <p:spPr>
          <a:xfrm>
            <a:off x="4674240" y="422784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panose="020F0502020204030204"/>
              <a:buNone/>
              <a:defRPr sz="5600" b="1" cap="none">
                <a:solidFill>
                  <a:srgbClr val="4AE3AC"/>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34"/>
          <p:cNvSpPr txBox="1">
            <a:spLocks noGrp="1"/>
          </p:cNvSpPr>
          <p:nvPr>
            <p:ph type="body" idx="1"/>
          </p:nvPr>
        </p:nvSpPr>
        <p:spPr>
          <a:xfrm>
            <a:off x="45720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34"/>
          <p:cNvSpPr txBox="1">
            <a:spLocks noGrp="1"/>
          </p:cNvSpPr>
          <p:nvPr>
            <p:ph type="body" idx="2"/>
          </p:nvPr>
        </p:nvSpPr>
        <p:spPr>
          <a:xfrm>
            <a:off x="467424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34"/>
          <p:cNvSpPr txBox="1">
            <a:spLocks noGrp="1"/>
          </p:cNvSpPr>
          <p:nvPr>
            <p:ph type="body" idx="3"/>
          </p:nvPr>
        </p:nvSpPr>
        <p:spPr>
          <a:xfrm>
            <a:off x="457200" y="4227840"/>
            <a:ext cx="822924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35"/>
          <p:cNvSpPr txBox="1">
            <a:spLocks noGrp="1"/>
          </p:cNvSpPr>
          <p:nvPr>
            <p:ph type="body" idx="1"/>
          </p:nvPr>
        </p:nvSpPr>
        <p:spPr>
          <a:xfrm>
            <a:off x="457200" y="1935000"/>
            <a:ext cx="822924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35"/>
          <p:cNvSpPr txBox="1">
            <a:spLocks noGrp="1"/>
          </p:cNvSpPr>
          <p:nvPr>
            <p:ph type="body" idx="2"/>
          </p:nvPr>
        </p:nvSpPr>
        <p:spPr>
          <a:xfrm>
            <a:off x="457200" y="4227840"/>
            <a:ext cx="822924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9" name="Google Shape;219;p36"/>
          <p:cNvSpPr txBox="1">
            <a:spLocks noGrp="1"/>
          </p:cNvSpPr>
          <p:nvPr>
            <p:ph type="body" idx="1"/>
          </p:nvPr>
        </p:nvSpPr>
        <p:spPr>
          <a:xfrm>
            <a:off x="45720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36"/>
          <p:cNvSpPr txBox="1">
            <a:spLocks noGrp="1"/>
          </p:cNvSpPr>
          <p:nvPr>
            <p:ph type="body" idx="2"/>
          </p:nvPr>
        </p:nvSpPr>
        <p:spPr>
          <a:xfrm>
            <a:off x="467424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36"/>
          <p:cNvSpPr txBox="1">
            <a:spLocks noGrp="1"/>
          </p:cNvSpPr>
          <p:nvPr>
            <p:ph type="body" idx="3"/>
          </p:nvPr>
        </p:nvSpPr>
        <p:spPr>
          <a:xfrm>
            <a:off x="4674240" y="422784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36"/>
          <p:cNvSpPr txBox="1">
            <a:spLocks noGrp="1"/>
          </p:cNvSpPr>
          <p:nvPr>
            <p:ph type="body" idx="4"/>
          </p:nvPr>
        </p:nvSpPr>
        <p:spPr>
          <a:xfrm>
            <a:off x="457200" y="422784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37"/>
          <p:cNvSpPr txBox="1">
            <a:spLocks noGrp="1"/>
          </p:cNvSpPr>
          <p:nvPr>
            <p:ph type="body" idx="1"/>
          </p:nvPr>
        </p:nvSpPr>
        <p:spPr>
          <a:xfrm>
            <a:off x="457200" y="1935000"/>
            <a:ext cx="822924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37"/>
          <p:cNvSpPr txBox="1">
            <a:spLocks noGrp="1"/>
          </p:cNvSpPr>
          <p:nvPr>
            <p:ph type="body" idx="2"/>
          </p:nvPr>
        </p:nvSpPr>
        <p:spPr>
          <a:xfrm>
            <a:off x="457200" y="1935000"/>
            <a:ext cx="822924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7" name="Google Shape;227;p37"/>
          <p:cNvPicPr preferRelativeResize="0"/>
          <p:nvPr/>
        </p:nvPicPr>
        <p:blipFill rotWithShape="1">
          <a:blip r:embed="rId2"/>
          <a:srcRect/>
          <a:stretch>
            <a:fillRect/>
          </a:stretch>
        </p:blipFill>
        <p:spPr>
          <a:xfrm>
            <a:off x="1821240" y="1935000"/>
            <a:ext cx="5500800" cy="4389120"/>
          </a:xfrm>
          <a:prstGeom prst="rect">
            <a:avLst/>
          </a:prstGeom>
          <a:noFill/>
          <a:ln>
            <a:noFill/>
          </a:ln>
        </p:spPr>
      </p:pic>
      <p:pic>
        <p:nvPicPr>
          <p:cNvPr id="228" name="Google Shape;228;p37"/>
          <p:cNvPicPr preferRelativeResize="0"/>
          <p:nvPr/>
        </p:nvPicPr>
        <p:blipFill rotWithShape="1">
          <a:blip r:embed="rId2"/>
          <a:srcRect/>
          <a:stretch>
            <a:fillRect/>
          </a:stretch>
        </p:blipFill>
        <p:spPr>
          <a:xfrm>
            <a:off x="1821240" y="1935000"/>
            <a:ext cx="5500800" cy="43891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5"/>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4" name="Google Shape;44;p6"/>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 name="Google Shape;45;p6"/>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6"/>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9" name="Google Shape;49;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panose="020F0502020204030204"/>
              <a:buNone/>
              <a:defRPr sz="5000" b="0">
                <a:solidFill>
                  <a:schemeClr val="dk2"/>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7" name="Google Shape;57;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8" name="Google Shape;58;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panose="020F0502020204030204"/>
              <a:buNone/>
              <a:defRPr sz="2600" b="0">
                <a:solidFill>
                  <a:schemeClr val="dk2"/>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4" name="Google Shape;64;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5" name="Google Shape;65;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onstantia" panose="02030602050306030303"/>
              <a:ea typeface="Constantia" panose="02030602050306030303"/>
              <a:cs typeface="Constantia" panose="02030602050306030303"/>
              <a:sym typeface="Constantia" panose="02030602050306030303"/>
            </a:endParaRPr>
          </a:p>
        </p:txBody>
      </p:sp>
      <p:sp>
        <p:nvSpPr>
          <p:cNvPr id="68" name="Google Shape;68;p10"/>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onstantia" panose="02030602050306030303"/>
              <a:ea typeface="Constantia" panose="02030602050306030303"/>
              <a:cs typeface="Constantia" panose="02030602050306030303"/>
              <a:sym typeface="Constantia" panose="02030602050306030303"/>
            </a:endParaRPr>
          </a:p>
        </p:txBody>
      </p:sp>
      <p:sp>
        <p:nvSpPr>
          <p:cNvPr id="69" name="Google Shape;69;p1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70" name="Google Shape;70;p10"/>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71" name="Google Shape;71;p10"/>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Calibri" panose="020F0502020204030204"/>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SzPts val="1235"/>
              <a:buFont typeface="Constantia" panose="02030602050306030303"/>
              <a:buNone/>
              <a:defRPr sz="1300"/>
            </a:lvl1pPr>
            <a:lvl2pPr marL="914400" lvl="1" indent="-293370"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430" algn="l">
              <a:spcBef>
                <a:spcPts val="180"/>
              </a:spcBef>
              <a:spcAft>
                <a:spcPts val="0"/>
              </a:spcAft>
              <a:buSzPts val="585"/>
              <a:buChar char="⚫"/>
              <a:defRPr sz="900"/>
            </a:lvl4pPr>
            <a:lvl5pPr marL="2286000" lvl="4" indent="-265430" algn="l">
              <a:spcBef>
                <a:spcPts val="180"/>
              </a:spcBef>
              <a:spcAft>
                <a:spcPts val="0"/>
              </a:spcAft>
              <a:buSzPts val="585"/>
              <a:buChar char="⚫"/>
              <a:defRPr sz="9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0"/>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74" name="Google Shape;74;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5" name="Google Shape;75;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10"/>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tile tx="0" ty="0" sx="65000" sy="65000" flip="none" algn="tl"/>
        </a:blipFill>
        <a:effectLst/>
      </p:bgPr>
    </p:bg>
    <p:spTree>
      <p:nvGrpSpPr>
        <p:cNvPr id="1" name="Shape 5"/>
        <p:cNvGrpSpPr/>
        <p:nvPr/>
      </p:nvGrpSpPr>
      <p:grpSpPr>
        <a:xfrm>
          <a:off x="0" y="0"/>
          <a:ext cx="0" cy="0"/>
          <a:chOff x="0" y="0"/>
          <a:chExt cx="0" cy="0"/>
        </a:xfrm>
      </p:grpSpPr>
      <p:sp>
        <p:nvSpPr>
          <p:cNvPr id="6" name="Google Shape;6;p1"/>
          <p:cNvSpPr/>
          <p:nvPr/>
        </p:nvSpPr>
        <p:spPr>
          <a:xfrm>
            <a:off x="-9525" y="-7938"/>
            <a:ext cx="9163050" cy="1041401"/>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7" name="Google Shape;7;p1"/>
          <p:cNvSpPr/>
          <p:nvPr/>
        </p:nvSpPr>
        <p:spPr>
          <a:xfrm>
            <a:off x="4381500" y="-7938"/>
            <a:ext cx="4762500" cy="638176"/>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8" name="Google Shape;8;p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L="1371600" marR="0" lvl="2" indent="-321945"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L="2743200" marR="0" lvl="5" indent="-320040"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L="3200400" marR="0" lvl="6" indent="-309880"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L="3657600" marR="0" lvl="7" indent="-330200" algn="l" rtl="0">
              <a:spcBef>
                <a:spcPts val="320"/>
              </a:spcBef>
              <a:spcAft>
                <a:spcPts val="0"/>
              </a:spcAft>
              <a:buClr>
                <a:schemeClr val="dk2"/>
              </a:buClr>
              <a:buSzPts val="1600"/>
              <a:buFont typeface="Constantia" panose="02030602050306030303"/>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L="4114800" marR="0" lvl="8" indent="-317500" algn="l" rtl="0">
              <a:spcBef>
                <a:spcPts val="280"/>
              </a:spcBef>
              <a:spcAft>
                <a:spcPts val="0"/>
              </a:spcAft>
              <a:buClr>
                <a:schemeClr val="dk2"/>
              </a:buClr>
              <a:buSzPts val="1400"/>
              <a:buFont typeface="Constantia" panose="02030602050306030303"/>
              <a:buChar char="•"/>
              <a:defRPr sz="1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a:endParaRPr/>
          </a:p>
        </p:txBody>
      </p:sp>
      <p:sp>
        <p:nvSpPr>
          <p:cNvPr id="10" name="Google Shape;10;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R="0" lvl="1"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R="0" lvl="2"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R="0" lvl="3"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R="0" lvl="4"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R="0" lvl="5"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R="0" lvl="6"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R="0" lvl="7"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R="0" lvl="8"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a:endParaRPr dirty="0"/>
          </a:p>
        </p:txBody>
      </p:sp>
      <p:sp>
        <p:nvSpPr>
          <p:cNvPr id="11" name="Google Shape;11;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R="0" lvl="1"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R="0" lvl="2"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R="0" lvl="3"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R="0" lvl="4"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R="0" lvl="5"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R="0" lvl="6"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R="0" lvl="7"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R="0" lvl="8"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a:endParaRPr dirty="0"/>
          </a:p>
        </p:txBody>
      </p:sp>
      <p:sp>
        <p:nvSpPr>
          <p:cNvPr id="12" name="Google Shape;12;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grpSp>
        <p:nvGrpSpPr>
          <p:cNvPr id="13" name="Google Shape;13;p1"/>
          <p:cNvGrpSpPr/>
          <p:nvPr/>
        </p:nvGrpSpPr>
        <p:grpSpPr>
          <a:xfrm>
            <a:off x="-29327" y="-14808"/>
            <a:ext cx="9198220" cy="1083716"/>
            <a:chOff x="-29322" y="-1971"/>
            <a:chExt cx="9198255" cy="1086266"/>
          </a:xfrm>
        </p:grpSpPr>
        <p:sp>
          <p:nvSpPr>
            <p:cNvPr id="14" name="Google Shape;14;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15" name="Google Shape;15;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2"/>
          <a:tile tx="0" ty="0" sx="65000" sy="65000" flip="none" algn="tl"/>
        </a:blipFill>
        <a:effectLst/>
      </p:bgPr>
    </p:bg>
    <p:spTree>
      <p:nvGrpSpPr>
        <p:cNvPr id="1" name="Shape 89"/>
        <p:cNvGrpSpPr/>
        <p:nvPr/>
      </p:nvGrpSpPr>
      <p:grpSpPr>
        <a:xfrm>
          <a:off x="0" y="0"/>
          <a:ext cx="0" cy="0"/>
          <a:chOff x="0" y="0"/>
          <a:chExt cx="0" cy="0"/>
        </a:xfrm>
      </p:grpSpPr>
      <p:sp>
        <p:nvSpPr>
          <p:cNvPr id="90" name="Google Shape;90;p13"/>
          <p:cNvSpPr/>
          <p:nvPr/>
        </p:nvSpPr>
        <p:spPr>
          <a:xfrm>
            <a:off x="-9525" y="-7938"/>
            <a:ext cx="9163050" cy="1041401"/>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91" name="Google Shape;91;p13"/>
          <p:cNvSpPr/>
          <p:nvPr/>
        </p:nvSpPr>
        <p:spPr>
          <a:xfrm>
            <a:off x="4381500" y="-7938"/>
            <a:ext cx="4762500" cy="638176"/>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92" name="Google Shape;92;p1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3" name="Google Shape;93;p13"/>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L="1371600" marR="0" lvl="2" indent="-321945"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L="2743200" marR="0" lvl="5" indent="-320040"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L="3200400" marR="0" lvl="6" indent="-309880"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L="3657600" marR="0" lvl="7" indent="-330200" algn="l" rtl="0">
              <a:spcBef>
                <a:spcPts val="320"/>
              </a:spcBef>
              <a:spcAft>
                <a:spcPts val="0"/>
              </a:spcAft>
              <a:buClr>
                <a:schemeClr val="dk2"/>
              </a:buClr>
              <a:buSzPts val="1600"/>
              <a:buFont typeface="Constantia" panose="02030602050306030303"/>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L="4114800" marR="0" lvl="8" indent="-317500" algn="l" rtl="0">
              <a:spcBef>
                <a:spcPts val="280"/>
              </a:spcBef>
              <a:spcAft>
                <a:spcPts val="0"/>
              </a:spcAft>
              <a:buClr>
                <a:schemeClr val="dk2"/>
              </a:buClr>
              <a:buSzPts val="1400"/>
              <a:buFont typeface="Constantia" panose="02030602050306030303"/>
              <a:buChar char="•"/>
              <a:defRPr sz="1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a:endParaRPr/>
          </a:p>
        </p:txBody>
      </p:sp>
      <p:sp>
        <p:nvSpPr>
          <p:cNvPr id="94" name="Google Shape;94;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R="0" lvl="1"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R="0" lvl="2"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R="0" lvl="3"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R="0" lvl="4"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R="0" lvl="5"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R="0" lvl="6"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R="0" lvl="7"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R="0" lvl="8"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a:endParaRPr dirty="0"/>
          </a:p>
        </p:txBody>
      </p:sp>
      <p:sp>
        <p:nvSpPr>
          <p:cNvPr id="95" name="Google Shape;95;p1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R="0" lvl="1"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R="0" lvl="2"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R="0" lvl="3"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R="0" lvl="4"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R="0" lvl="5"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R="0" lvl="6"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R="0" lvl="7"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R="0" lvl="8"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a:endParaRPr dirty="0"/>
          </a:p>
        </p:txBody>
      </p:sp>
      <p:sp>
        <p:nvSpPr>
          <p:cNvPr id="96" name="Google Shape;96;p1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dirty="0"/>
          </a:p>
        </p:txBody>
      </p:sp>
      <p:grpSp>
        <p:nvGrpSpPr>
          <p:cNvPr id="97" name="Google Shape;97;p13"/>
          <p:cNvGrpSpPr/>
          <p:nvPr/>
        </p:nvGrpSpPr>
        <p:grpSpPr>
          <a:xfrm>
            <a:off x="-29327" y="-14808"/>
            <a:ext cx="9198220" cy="1083716"/>
            <a:chOff x="-29322" y="-1971"/>
            <a:chExt cx="9198255" cy="1086266"/>
          </a:xfrm>
        </p:grpSpPr>
        <p:sp>
          <p:nvSpPr>
            <p:cNvPr id="98" name="Google Shape;98;p1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99" name="Google Shape;99;p1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grpSp>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Shape 173"/>
        <p:cNvGrpSpPr/>
        <p:nvPr/>
      </p:nvGrpSpPr>
      <p:grpSpPr>
        <a:xfrm>
          <a:off x="0" y="0"/>
          <a:ext cx="0" cy="0"/>
          <a:chOff x="0" y="0"/>
          <a:chExt cx="0" cy="0"/>
        </a:xfrm>
      </p:grpSpPr>
      <p:sp>
        <p:nvSpPr>
          <p:cNvPr id="174" name="Google Shape;174;p25"/>
          <p:cNvSpPr/>
          <p:nvPr/>
        </p:nvSpPr>
        <p:spPr>
          <a:xfrm>
            <a:off x="-9360" y="-7920"/>
            <a:ext cx="9162720" cy="1041120"/>
          </a:xfrm>
          <a:prstGeom prst="rect">
            <a:avLst/>
          </a:prstGeom>
          <a:gradFill>
            <a:gsLst>
              <a:gs pos="0">
                <a:srgbClr val="0074A0"/>
              </a:gs>
              <a:gs pos="100000">
                <a:srgbClr val="00C4CD"/>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5"/>
          <p:cNvSpPr/>
          <p:nvPr/>
        </p:nvSpPr>
        <p:spPr>
          <a:xfrm>
            <a:off x="4381560" y="-7920"/>
            <a:ext cx="4762080" cy="637920"/>
          </a:xfrm>
          <a:prstGeom prst="rect">
            <a:avLst/>
          </a:prstGeom>
          <a:gradFill>
            <a:gsLst>
              <a:gs pos="0">
                <a:srgbClr val="008ABF"/>
              </a:gs>
              <a:gs pos="100000">
                <a:srgbClr val="00A0A8"/>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5"/>
          <p:cNvSpPr/>
          <p:nvPr/>
        </p:nvSpPr>
        <p:spPr>
          <a:xfrm rot="-163800">
            <a:off x="-18720" y="203040"/>
            <a:ext cx="9162720" cy="647280"/>
          </a:xfrm>
          <a:prstGeom prst="rect">
            <a:avLst/>
          </a:prstGeom>
          <a:noFill/>
          <a:ln w="10800" cap="flat" cmpd="sng">
            <a:solidFill>
              <a:srgbClr val="09B7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5"/>
          <p:cNvSpPr/>
          <p:nvPr/>
        </p:nvSpPr>
        <p:spPr>
          <a:xfrm rot="-163800">
            <a:off x="-14040" y="276480"/>
            <a:ext cx="9175320" cy="528840"/>
          </a:xfrm>
          <a:prstGeom prst="rect">
            <a:avLst/>
          </a:prstGeom>
          <a:noFill/>
          <a:ln w="9525" cap="flat" cmpd="sng">
            <a:solidFill>
              <a:srgbClr val="0F6F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5"/>
          <p:cNvSpPr txBox="1">
            <a:spLocks noGrp="1"/>
          </p:cNvSpPr>
          <p:nvPr>
            <p:ph type="title"/>
          </p:nvPr>
        </p:nvSpPr>
        <p:spPr>
          <a:xfrm>
            <a:off x="457200" y="704880"/>
            <a:ext cx="8229240" cy="1142640"/>
          </a:xfrm>
          <a:prstGeom prst="rect">
            <a:avLst/>
          </a:prstGeom>
          <a:noFill/>
          <a:ln>
            <a:noFill/>
          </a:ln>
        </p:spPr>
        <p:txBody>
          <a:bodyPr spcFirstLastPara="1" wrap="square" lIns="0" tIns="45700" rIns="0" bIns="0" anchor="b"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9" name="Google Shape;179;p25"/>
          <p:cNvSpPr txBox="1">
            <a:spLocks noGrp="1"/>
          </p:cNvSpPr>
          <p:nvPr>
            <p:ph type="body" idx="1"/>
          </p:nvPr>
        </p:nvSpPr>
        <p:spPr>
          <a:xfrm>
            <a:off x="457200" y="1935000"/>
            <a:ext cx="8229240" cy="438912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80" name="Google Shape;180;p25"/>
          <p:cNvSpPr txBox="1">
            <a:spLocks noGrp="1"/>
          </p:cNvSpPr>
          <p:nvPr>
            <p:ph type="dt" idx="10"/>
          </p:nvPr>
        </p:nvSpPr>
        <p:spPr>
          <a:xfrm>
            <a:off x="457200" y="6356520"/>
            <a:ext cx="2133360" cy="36468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81" name="Google Shape;181;p25"/>
          <p:cNvSpPr txBox="1">
            <a:spLocks noGrp="1"/>
          </p:cNvSpPr>
          <p:nvPr>
            <p:ph type="ftr" idx="11"/>
          </p:nvPr>
        </p:nvSpPr>
        <p:spPr>
          <a:xfrm>
            <a:off x="2666880" y="6356520"/>
            <a:ext cx="3352320" cy="36468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82" name="Google Shape;182;p25"/>
          <p:cNvSpPr txBox="1">
            <a:spLocks noGrp="1"/>
          </p:cNvSpPr>
          <p:nvPr>
            <p:ph type="sldNum" idx="12"/>
          </p:nvPr>
        </p:nvSpPr>
        <p:spPr>
          <a:xfrm>
            <a:off x="7924680" y="6356520"/>
            <a:ext cx="761760" cy="36468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l" rtl="0">
              <a:spcBef>
                <a:spcPts val="0"/>
              </a:spcBef>
              <a:spcAft>
                <a:spcPts val="0"/>
              </a:spcAft>
              <a:buNone/>
            </a:pPr>
            <a:fld id="{00000000-1234-1234-1234-123412341234}" type="slidenum">
              <a:rPr lang="en-US"/>
              <a:t>‹#›</a:t>
            </a:fld>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234" name="Google Shape;234;p38"/>
          <p:cNvSpPr/>
          <p:nvPr/>
        </p:nvSpPr>
        <p:spPr>
          <a:xfrm>
            <a:off x="725214" y="622169"/>
            <a:ext cx="8277385" cy="1358097"/>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1100"/>
              <a:buFont typeface="Arial" panose="020B0604020202020204"/>
              <a:buNone/>
            </a:pPr>
            <a:endParaRPr lang="en-US" sz="3600" dirty="0">
              <a:solidFill>
                <a:srgbClr val="7030A0"/>
              </a:solidFill>
              <a:latin typeface="Times New Roman" panose="02020603050405020304" pitchFamily="18" charset="0"/>
              <a:ea typeface="Constantia" panose="02030602050306030303"/>
              <a:cs typeface="Times New Roman" panose="02020603050405020304" pitchFamily="18" charset="0"/>
              <a:sym typeface="Constantia" panose="02030602050306030303"/>
            </a:endParaRPr>
          </a:p>
          <a:p>
            <a:pPr marL="0" lvl="0" indent="0" algn="l" rtl="0">
              <a:spcBef>
                <a:spcPts val="0"/>
              </a:spcBef>
              <a:spcAft>
                <a:spcPts val="0"/>
              </a:spcAft>
              <a:buClr>
                <a:schemeClr val="dk1"/>
              </a:buClr>
              <a:buSzPts val="1100"/>
              <a:buFont typeface="Arial" panose="020B0604020202020204"/>
              <a:buNone/>
            </a:pPr>
            <a:endParaRPr lang="en-US" sz="3600" dirty="0">
              <a:solidFill>
                <a:srgbClr val="7030A0"/>
              </a:solidFill>
              <a:latin typeface="Times New Roman" panose="02020603050405020304" pitchFamily="18" charset="0"/>
              <a:ea typeface="Constantia" panose="02030602050306030303"/>
              <a:cs typeface="Times New Roman" panose="02020603050405020304" pitchFamily="18" charset="0"/>
              <a:sym typeface="Constantia" panose="02030602050306030303"/>
            </a:endParaRPr>
          </a:p>
          <a:p>
            <a:pPr marL="0" lvl="0" indent="0" algn="l" rtl="0">
              <a:spcBef>
                <a:spcPts val="0"/>
              </a:spcBef>
              <a:spcAft>
                <a:spcPts val="0"/>
              </a:spcAft>
              <a:buClr>
                <a:schemeClr val="dk1"/>
              </a:buClr>
              <a:buSzPts val="1100"/>
              <a:buFont typeface="Arial" panose="020B0604020202020204"/>
              <a:buNone/>
            </a:pPr>
            <a:endParaRPr lang="en-US" sz="3600" dirty="0">
              <a:solidFill>
                <a:srgbClr val="7030A0"/>
              </a:solidFill>
              <a:latin typeface="Times New Roman" panose="02020603050405020304" pitchFamily="18" charset="0"/>
              <a:ea typeface="Constantia" panose="02030602050306030303"/>
              <a:cs typeface="Times New Roman" panose="02020603050405020304" pitchFamily="18" charset="0"/>
              <a:sym typeface="Constantia" panose="02030602050306030303"/>
            </a:endParaRPr>
          </a:p>
          <a:p>
            <a:pPr marL="0" lvl="0" indent="0" algn="l" rtl="0">
              <a:spcBef>
                <a:spcPts val="0"/>
              </a:spcBef>
              <a:spcAft>
                <a:spcPts val="0"/>
              </a:spcAft>
              <a:buClr>
                <a:schemeClr val="dk1"/>
              </a:buClr>
              <a:buSzPts val="1100"/>
              <a:buFont typeface="Arial" panose="020B0604020202020204"/>
              <a:buNone/>
            </a:pPr>
            <a:endParaRPr lang="en-US" sz="3600" dirty="0">
              <a:solidFill>
                <a:srgbClr val="7030A0"/>
              </a:solidFill>
              <a:latin typeface="Times New Roman" panose="02020603050405020304" pitchFamily="18" charset="0"/>
              <a:ea typeface="Constantia" panose="02030602050306030303"/>
              <a:cs typeface="Times New Roman" panose="02020603050405020304" pitchFamily="18" charset="0"/>
              <a:sym typeface="Constantia" panose="02030602050306030303"/>
            </a:endParaRPr>
          </a:p>
          <a:p>
            <a:pPr marL="0" lvl="0" indent="0" algn="l" rtl="0">
              <a:spcBef>
                <a:spcPts val="0"/>
              </a:spcBef>
              <a:spcAft>
                <a:spcPts val="0"/>
              </a:spcAft>
              <a:buClr>
                <a:schemeClr val="dk1"/>
              </a:buClr>
              <a:buSzPts val="1100"/>
              <a:buFont typeface="Arial" panose="020B0604020202020204"/>
              <a:buNone/>
            </a:pPr>
            <a:endParaRPr lang="en-US" sz="3600" dirty="0">
              <a:solidFill>
                <a:srgbClr val="7030A0"/>
              </a:solidFill>
              <a:latin typeface="Times New Roman" panose="02020603050405020304" pitchFamily="18" charset="0"/>
              <a:ea typeface="Constantia" panose="02030602050306030303"/>
              <a:cs typeface="Times New Roman" panose="02020603050405020304" pitchFamily="18" charset="0"/>
              <a:sym typeface="Constantia" panose="02030602050306030303"/>
            </a:endParaRPr>
          </a:p>
          <a:p>
            <a:pPr marL="0" lvl="0" indent="0" algn="l" rtl="0">
              <a:spcBef>
                <a:spcPts val="0"/>
              </a:spcBef>
              <a:spcAft>
                <a:spcPts val="0"/>
              </a:spcAft>
              <a:buClr>
                <a:schemeClr val="dk1"/>
              </a:buClr>
              <a:buSzPts val="1100"/>
              <a:buFont typeface="Arial" panose="020B0604020202020204"/>
              <a:buNone/>
            </a:pPr>
            <a:endParaRPr lang="en-US" sz="3600" dirty="0">
              <a:solidFill>
                <a:srgbClr val="7030A0"/>
              </a:solidFill>
              <a:latin typeface="Times New Roman" panose="02020603050405020304" pitchFamily="18" charset="0"/>
              <a:ea typeface="Constantia" panose="02030602050306030303"/>
              <a:cs typeface="Times New Roman" panose="02020603050405020304" pitchFamily="18" charset="0"/>
              <a:sym typeface="Constantia" panose="02030602050306030303"/>
            </a:endParaRPr>
          </a:p>
          <a:p>
            <a:pPr marL="0" lvl="0" indent="0" algn="l" rtl="0">
              <a:spcBef>
                <a:spcPts val="0"/>
              </a:spcBef>
              <a:spcAft>
                <a:spcPts val="0"/>
              </a:spcAft>
              <a:buClr>
                <a:schemeClr val="dk1"/>
              </a:buClr>
              <a:buSzPts val="1100"/>
              <a:buFont typeface="Arial" panose="020B0604020202020204"/>
              <a:buNone/>
            </a:pPr>
            <a:endParaRPr lang="en-US" sz="3600" dirty="0">
              <a:solidFill>
                <a:srgbClr val="7030A0"/>
              </a:solidFill>
              <a:latin typeface="Times New Roman" panose="02020603050405020304" pitchFamily="18" charset="0"/>
              <a:ea typeface="Constantia" panose="02030602050306030303"/>
              <a:cs typeface="Times New Roman" panose="02020603050405020304" pitchFamily="18" charset="0"/>
              <a:sym typeface="Constantia" panose="02030602050306030303"/>
            </a:endParaRPr>
          </a:p>
          <a:p>
            <a:pPr marL="0" lvl="0" indent="0" algn="l" rtl="0">
              <a:spcBef>
                <a:spcPts val="0"/>
              </a:spcBef>
              <a:spcAft>
                <a:spcPts val="0"/>
              </a:spcAft>
              <a:buClr>
                <a:schemeClr val="dk1"/>
              </a:buClr>
              <a:buSzPts val="1100"/>
              <a:buFont typeface="Arial" panose="020B0604020202020204"/>
              <a:buNone/>
            </a:pPr>
            <a:endParaRPr lang="en-US" sz="3600" dirty="0">
              <a:solidFill>
                <a:srgbClr val="7030A0"/>
              </a:solidFill>
              <a:latin typeface="Times New Roman" panose="02020603050405020304" pitchFamily="18" charset="0"/>
              <a:ea typeface="Constantia" panose="02030602050306030303"/>
              <a:cs typeface="Times New Roman" panose="02020603050405020304" pitchFamily="18" charset="0"/>
              <a:sym typeface="Constantia" panose="02030602050306030303"/>
            </a:endParaRPr>
          </a:p>
          <a:p>
            <a:pPr marL="0" lvl="0" indent="0" algn="l" rtl="0">
              <a:spcBef>
                <a:spcPts val="0"/>
              </a:spcBef>
              <a:spcAft>
                <a:spcPts val="0"/>
              </a:spcAft>
              <a:buClr>
                <a:schemeClr val="dk1"/>
              </a:buClr>
              <a:buSzPts val="1100"/>
              <a:buFont typeface="Arial" panose="020B0604020202020204"/>
              <a:buNone/>
            </a:pPr>
            <a:endParaRPr lang="en-US" sz="3600" dirty="0">
              <a:solidFill>
                <a:srgbClr val="7030A0"/>
              </a:solidFill>
              <a:latin typeface="Times New Roman" panose="02020603050405020304" pitchFamily="18" charset="0"/>
              <a:ea typeface="Constantia" panose="02030602050306030303"/>
              <a:cs typeface="Times New Roman" panose="02020603050405020304" pitchFamily="18" charset="0"/>
              <a:sym typeface="Constantia" panose="02030602050306030303"/>
            </a:endParaRPr>
          </a:p>
          <a:p>
            <a:pPr marL="0" lvl="0" indent="0" algn="ctr" rtl="0">
              <a:spcBef>
                <a:spcPts val="0"/>
              </a:spcBef>
              <a:spcAft>
                <a:spcPts val="0"/>
              </a:spcAft>
              <a:buClr>
                <a:schemeClr val="dk1"/>
              </a:buClr>
              <a:buSzPts val="1100"/>
              <a:buFont typeface="Arial" panose="020B0604020202020204"/>
              <a:buNone/>
            </a:pPr>
            <a:r>
              <a:rPr lang="en-US" sz="3200" dirty="0">
                <a:solidFill>
                  <a:srgbClr val="7030A0"/>
                </a:solidFill>
                <a:latin typeface="Times New Roman" panose="02020603050405020304" pitchFamily="18" charset="0"/>
                <a:ea typeface="Constantia" panose="02030602050306030303"/>
                <a:cs typeface="Times New Roman" panose="02020603050405020304" pitchFamily="18" charset="0"/>
                <a:sym typeface="Constantia" panose="02030602050306030303"/>
              </a:rPr>
              <a:t>DIAGNOSIS OF SPINAL LUMBER DEGENERATION USING DEEP LEARNING</a:t>
            </a:r>
          </a:p>
        </p:txBody>
      </p:sp>
      <p:sp>
        <p:nvSpPr>
          <p:cNvPr id="235" name="Google Shape;235;p38"/>
          <p:cNvSpPr/>
          <p:nvPr/>
        </p:nvSpPr>
        <p:spPr>
          <a:xfrm>
            <a:off x="373933" y="1980266"/>
            <a:ext cx="8628666" cy="449001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0"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By</a:t>
            </a:r>
            <a:endParaRPr sz="1800" b="0" i="0" u="none" strike="noStrike" cap="none" dirty="0">
              <a:solidFill>
                <a:schemeClr val="dk1"/>
              </a:solidFill>
              <a:latin typeface="Constantia" panose="02030602050306030303"/>
              <a:ea typeface="Constantia" panose="02030602050306030303"/>
              <a:cs typeface="Constantia" panose="02030602050306030303"/>
              <a:sym typeface="Constantia" panose="02030602050306030303"/>
            </a:endParaRPr>
          </a:p>
          <a:p>
            <a:pPr marL="0" marR="0" lvl="0" indent="0" algn="ctr" rtl="0">
              <a:lnSpc>
                <a:spcPct val="100000"/>
              </a:lnSpc>
              <a:spcBef>
                <a:spcPts val="0"/>
              </a:spcBef>
              <a:spcAft>
                <a:spcPts val="0"/>
              </a:spcAft>
              <a:buNone/>
            </a:pPr>
            <a:r>
              <a:rPr lang="en-US" sz="24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Hariom Kumar Ray</a:t>
            </a:r>
            <a:endParaRPr lang="en-US" sz="24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24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(B.Tech 4</a:t>
            </a:r>
            <a:r>
              <a:rPr lang="en-US" sz="2400" b="1" baseline="30000"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th</a:t>
            </a:r>
            <a:r>
              <a:rPr lang="en-US" sz="24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 Year, Enrollment No.:12021002001066)</a:t>
            </a:r>
          </a:p>
          <a:p>
            <a:pPr marL="389255" marR="405765" algn="ctr">
              <a:spcBef>
                <a:spcPts val="815"/>
              </a:spcBef>
              <a:spcAft>
                <a:spcPts val="0"/>
              </a:spcAft>
            </a:pPr>
            <a:r>
              <a:rPr lang="en-US" sz="24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Priyanshu Ghosh Chowdhury</a:t>
            </a:r>
            <a:endParaRPr lang="en-IN" sz="24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4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(B.Tech 4th Year, Enrollment No.:12021002001078)</a:t>
            </a:r>
          </a:p>
          <a:p>
            <a:pPr marL="0" marR="0" lvl="0" indent="0" algn="ctr" rtl="0">
              <a:lnSpc>
                <a:spcPct val="100000"/>
              </a:lnSpc>
              <a:spcBef>
                <a:spcPts val="0"/>
              </a:spcBef>
              <a:spcAft>
                <a:spcPts val="0"/>
              </a:spcAft>
              <a:buNone/>
            </a:pPr>
            <a:endParaRPr sz="2400" b="0" i="0" u="none" strike="noStrike" cap="none" dirty="0">
              <a:solidFill>
                <a:schemeClr val="dk1"/>
              </a:solidFill>
              <a:latin typeface="Constantia" panose="02030602050306030303"/>
              <a:ea typeface="Constantia" panose="02030602050306030303"/>
              <a:cs typeface="Constantia" panose="02030602050306030303"/>
              <a:sym typeface="Constantia" panose="02030602050306030303"/>
            </a:endParaRPr>
          </a:p>
          <a:p>
            <a:pPr marL="0" marR="0" lvl="0" indent="0" algn="ctr" rtl="0">
              <a:lnSpc>
                <a:spcPct val="100000"/>
              </a:lnSpc>
              <a:spcBef>
                <a:spcPts val="0"/>
              </a:spcBef>
              <a:spcAft>
                <a:spcPts val="0"/>
              </a:spcAft>
              <a:buNone/>
            </a:pPr>
            <a:r>
              <a:rPr lang="en-US" sz="28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Under the Supervision of</a:t>
            </a:r>
          </a:p>
          <a:p>
            <a:pPr marL="0" marR="0" lvl="0" indent="0" algn="ctr" rtl="0">
              <a:spcBef>
                <a:spcPts val="0"/>
              </a:spcBef>
              <a:spcAft>
                <a:spcPts val="0"/>
              </a:spcAft>
              <a:buNone/>
            </a:pPr>
            <a:r>
              <a:rPr lang="en-US" sz="24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Prof. Dr. </a:t>
            </a:r>
            <a:r>
              <a:rPr lang="en-US" sz="24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Tapas Si</a:t>
            </a:r>
            <a:endParaRPr lang="en-US" sz="24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r>
              <a:rPr lang="en-US" sz="30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Dept. of Computer Science &amp; Engineering</a:t>
            </a:r>
            <a:endParaRPr sz="1800" b="0" i="0" u="none" strike="noStrike" cap="none" dirty="0">
              <a:solidFill>
                <a:schemeClr val="dk1"/>
              </a:solidFill>
              <a:latin typeface="Constantia" panose="02030602050306030303"/>
              <a:ea typeface="Constantia" panose="02030602050306030303"/>
              <a:cs typeface="Constantia" panose="02030602050306030303"/>
              <a:sym typeface="Constantia" panose="02030602050306030303"/>
            </a:endParaRPr>
          </a:p>
          <a:p>
            <a:pPr marL="0" marR="0" lvl="0" indent="0" algn="ctr" rtl="0">
              <a:lnSpc>
                <a:spcPct val="100000"/>
              </a:lnSpc>
              <a:spcBef>
                <a:spcPts val="0"/>
              </a:spcBef>
              <a:spcAft>
                <a:spcPts val="0"/>
              </a:spcAft>
              <a:buNone/>
            </a:pPr>
            <a:r>
              <a:rPr lang="en-US" sz="30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University of Engineering &amp; Management, Jaipur</a:t>
            </a:r>
            <a:endParaRPr sz="1800" b="0" i="0" u="none" strike="noStrike" cap="none" dirty="0">
              <a:solidFill>
                <a:schemeClr val="dk1"/>
              </a:solidFill>
              <a:latin typeface="Constantia" panose="02030602050306030303"/>
              <a:ea typeface="Constantia" panose="02030602050306030303"/>
              <a:cs typeface="Constantia" panose="02030602050306030303"/>
              <a:sym typeface="Constantia" panose="02030602050306030303"/>
            </a:endParaRPr>
          </a:p>
          <a:p>
            <a:pPr marL="0" marR="0" lvl="0" indent="0" algn="ctr" rtl="0">
              <a:lnSpc>
                <a:spcPct val="100000"/>
              </a:lnSpc>
              <a:spcBef>
                <a:spcPts val="0"/>
              </a:spcBef>
              <a:spcAft>
                <a:spcPts val="0"/>
              </a:spcAft>
              <a:buNone/>
            </a:pPr>
            <a:endParaRPr sz="1800" b="0" i="0" u="none" strike="noStrike" cap="none" dirty="0">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236" name="Google Shape;236;p38" descr="D:\logo.jpg"/>
          <p:cNvPicPr preferRelativeResize="0"/>
          <p:nvPr/>
        </p:nvPicPr>
        <p:blipFill rotWithShape="1">
          <a:blip r:embed="rId3"/>
          <a:srcRect l="2734" t="4678" r="2295" b="3926"/>
          <a:stretch>
            <a:fillRect/>
          </a:stretch>
        </p:blipFill>
        <p:spPr>
          <a:xfrm>
            <a:off x="7630510" y="0"/>
            <a:ext cx="1513490" cy="8618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5"/>
          <p:cNvSpPr txBox="1">
            <a:spLocks noGrp="1"/>
          </p:cNvSpPr>
          <p:nvPr>
            <p:ph type="title"/>
          </p:nvPr>
        </p:nvSpPr>
        <p:spPr>
          <a:xfrm>
            <a:off x="-420009" y="206527"/>
            <a:ext cx="8229600" cy="1168924"/>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54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       </a:t>
            </a: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Result Analysis     </a:t>
            </a:r>
            <a:br>
              <a:rPr lang="en-US" sz="4000" dirty="0">
                <a:latin typeface="Times New Roman" panose="02020603050405020304"/>
                <a:ea typeface="Times New Roman" panose="02020603050405020304"/>
                <a:cs typeface="Times New Roman" panose="02020603050405020304"/>
                <a:sym typeface="Times New Roman" panose="02020603050405020304"/>
              </a:rPr>
            </a:br>
            <a:endParaRPr sz="4000" dirty="0"/>
          </a:p>
        </p:txBody>
      </p:sp>
      <p:sp>
        <p:nvSpPr>
          <p:cNvPr id="387" name="Google Shape;387;p55"/>
          <p:cNvSpPr txBox="1">
            <a:spLocks noGrp="1"/>
          </p:cNvSpPr>
          <p:nvPr>
            <p:ph type="body" idx="1"/>
          </p:nvPr>
        </p:nvSpPr>
        <p:spPr>
          <a:xfrm>
            <a:off x="344078" y="790989"/>
            <a:ext cx="8229600" cy="5595164"/>
          </a:xfrm>
          <a:prstGeom prst="rect">
            <a:avLst/>
          </a:prstGeom>
          <a:noFill/>
          <a:ln>
            <a:noFill/>
          </a:ln>
        </p:spPr>
        <p:txBody>
          <a:bodyPr spcFirstLastPara="1" wrap="square" lIns="91425" tIns="45700" rIns="91425" bIns="45700" anchor="t" anchorCtr="0">
            <a:noAutofit/>
          </a:bodyPr>
          <a:lstStyle/>
          <a:p>
            <a:pPr marL="285750" lvl="0" indent="-171450" algn="just" rtl="0">
              <a:lnSpc>
                <a:spcPct val="150000"/>
              </a:lnSpc>
              <a:spcBef>
                <a:spcPts val="360"/>
              </a:spcBef>
              <a:spcAft>
                <a:spcPts val="0"/>
              </a:spcAft>
              <a:buClr>
                <a:srgbClr val="00B0F0"/>
              </a:buClr>
              <a:buSzPts val="18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developed system, combining PyramidNet, CNNs, and YOLO, achieved high accuracy in detecting degenerative changes in medical images like X-rays and MRIs. </a:t>
            </a:r>
          </a:p>
          <a:p>
            <a:pPr marL="285750" lvl="0" indent="-171450" algn="just" rtl="0">
              <a:lnSpc>
                <a:spcPct val="150000"/>
              </a:lnSpc>
              <a:spcBef>
                <a:spcPts val="360"/>
              </a:spcBef>
              <a:spcAft>
                <a:spcPts val="0"/>
              </a:spcAft>
              <a:buClr>
                <a:srgbClr val="00B0F0"/>
              </a:buClr>
              <a:buSzPts val="18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high accuracy and localization performance make this system a valuable tool in medical imaging, potentially improving patient outcomes and reducing diagnostic errors. Additionally, the system's scalability ensures its applicability in various clinical settings, from advanced hospitals to remote healthcare centers.</a:t>
            </a:r>
          </a:p>
          <a:p>
            <a:pPr marL="285750" lvl="0" indent="-171450" algn="just" rtl="0">
              <a:lnSpc>
                <a:spcPct val="150000"/>
              </a:lnSpc>
              <a:spcBef>
                <a:spcPts val="360"/>
              </a:spcBef>
              <a:spcAft>
                <a:spcPts val="0"/>
              </a:spcAft>
              <a:buClr>
                <a:srgbClr val="00B0F0"/>
              </a:buClr>
              <a:buSzPts val="18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automation offered by this system significantly reduced the time required for diagnostic analysis compared to traditional manual evaluation methods.</a:t>
            </a:r>
          </a:p>
          <a:p>
            <a:pPr marL="285750" lvl="0" indent="-171450" algn="just" rtl="0">
              <a:lnSpc>
                <a:spcPct val="150000"/>
              </a:lnSpc>
              <a:spcBef>
                <a:spcPts val="360"/>
              </a:spcBef>
              <a:spcAft>
                <a:spcPts val="0"/>
              </a:spcAft>
              <a:buClr>
                <a:srgbClr val="00B0F0"/>
              </a:buClr>
              <a:buSzPts val="18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YOLO model, integrated for localization, performed exceptionally well in detecting and marking affected regions in the spine, such as intervertebral discs or vertebrae showing degenerative changes.</a:t>
            </a:r>
          </a:p>
          <a:p>
            <a:pPr marL="114300" lvl="0" indent="0" algn="just" rtl="0">
              <a:lnSpc>
                <a:spcPct val="150000"/>
              </a:lnSpc>
              <a:spcBef>
                <a:spcPts val="360"/>
              </a:spcBef>
              <a:spcAft>
                <a:spcPts val="0"/>
              </a:spcAft>
              <a:buClr>
                <a:srgbClr val="00B0F0"/>
              </a:buClr>
              <a:buSzPts val="1800"/>
              <a:buNone/>
            </a:pPr>
            <a:endParaRPr lang="en-US" sz="1800" dirty="0">
              <a:solidFill>
                <a:srgbClr val="1F1F1F"/>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388" name="Google Shape;388;p55"/>
          <p:cNvSpPr txBox="1">
            <a:spLocks noGrp="1"/>
          </p:cNvSpPr>
          <p:nvPr>
            <p:ph type="ftr" idx="11"/>
          </p:nvPr>
        </p:nvSpPr>
        <p:spPr>
          <a:xfrm>
            <a:off x="2782478" y="6386153"/>
            <a:ext cx="3352800" cy="365125"/>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pic>
        <p:nvPicPr>
          <p:cNvPr id="389" name="Google Shape;389;p55"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395" name="Google Shape;395;p56"/>
          <p:cNvSpPr txBox="1"/>
          <p:nvPr/>
        </p:nvSpPr>
        <p:spPr>
          <a:xfrm>
            <a:off x="457380" y="-47192"/>
            <a:ext cx="8229240" cy="567892"/>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Limitation</a:t>
            </a:r>
            <a:endParaRPr sz="4000" dirty="0">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396" name="Google Shape;396;p56"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397" name="Google Shape;397;p56"/>
          <p:cNvSpPr txBox="1"/>
          <p:nvPr/>
        </p:nvSpPr>
        <p:spPr>
          <a:xfrm>
            <a:off x="616680" y="1207132"/>
            <a:ext cx="7871400" cy="4539664"/>
          </a:xfrm>
          <a:prstGeom prst="rect">
            <a:avLst/>
          </a:prstGeom>
          <a:noFill/>
          <a:ln>
            <a:noFill/>
          </a:ln>
        </p:spPr>
        <p:txBody>
          <a:bodyPr spcFirstLastPara="1" wrap="square" lIns="91425" tIns="45700" rIns="91425" bIns="45700" anchor="t" anchorCtr="0">
            <a:spAutoFit/>
          </a:bodyPr>
          <a:lstStyle/>
          <a:p>
            <a:pPr marL="457200" lvl="0" indent="-342900" algn="just" rtl="0">
              <a:lnSpc>
                <a:spcPct val="150000"/>
              </a:lnSpc>
              <a:spcBef>
                <a:spcPts val="300"/>
              </a:spcBef>
              <a:spcAft>
                <a:spcPts val="0"/>
              </a:spcAft>
              <a:buClr>
                <a:srgbClr val="00B0F0"/>
              </a:buClr>
              <a:buSzPts val="1800"/>
              <a:buFont typeface="Wingdings" panose="05000000000000000000" pitchFamily="2" charset="2"/>
              <a:buChar char="v"/>
            </a:pPr>
            <a:r>
              <a:rPr lang="en-US" sz="1800" dirty="0">
                <a:latin typeface="Times New Roman" panose="02020603050405020304" pitchFamily="18" charset="0"/>
                <a:ea typeface="Tahoma" panose="020B0604030504040204" pitchFamily="34" charset="0"/>
                <a:cs typeface="Times New Roman" panose="02020603050405020304" pitchFamily="18" charset="0"/>
              </a:rPr>
              <a:t>Data</a:t>
            </a:r>
            <a:r>
              <a:rPr lang="en-US" sz="1800" b="1"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a:latin typeface="Times New Roman" panose="02020603050405020304" pitchFamily="18" charset="0"/>
                <a:ea typeface="Tahoma" panose="020B0604030504040204" pitchFamily="34" charset="0"/>
                <a:cs typeface="Times New Roman" panose="02020603050405020304" pitchFamily="18" charset="0"/>
              </a:rPr>
              <a:t>Dependency</a:t>
            </a:r>
            <a:r>
              <a:rPr lang="en-US" sz="1800" b="1" dirty="0">
                <a:latin typeface="Times New Roman" panose="02020603050405020304" pitchFamily="18" charset="0"/>
                <a:ea typeface="Tahoma" panose="020B0604030504040204" pitchFamily="34" charset="0"/>
                <a:cs typeface="Times New Roman" panose="02020603050405020304" pitchFamily="18" charset="0"/>
              </a:rPr>
              <a:t>:</a:t>
            </a:r>
            <a:r>
              <a:rPr lang="en-US" sz="1800" dirty="0">
                <a:latin typeface="Times New Roman" panose="02020603050405020304" pitchFamily="18" charset="0"/>
                <a:ea typeface="Tahoma" panose="020B0604030504040204" pitchFamily="34" charset="0"/>
                <a:cs typeface="Times New Roman" panose="02020603050405020304" pitchFamily="18" charset="0"/>
              </a:rPr>
              <a:t> Deep learning models require large, high-quality datasets for training. In medical imaging, obtaining such datasets is challenging due to privacy concerns, limited availability of labeled images, and variability in image quality across institutions.</a:t>
            </a:r>
          </a:p>
          <a:p>
            <a:pPr marL="457200" lvl="0" indent="-342900" algn="just" rtl="0">
              <a:lnSpc>
                <a:spcPct val="150000"/>
              </a:lnSpc>
              <a:spcBef>
                <a:spcPts val="300"/>
              </a:spcBef>
              <a:spcAft>
                <a:spcPts val="0"/>
              </a:spcAft>
              <a:buClr>
                <a:srgbClr val="00B0F0"/>
              </a:buClr>
              <a:buSzPts val="18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Overfitting</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Risk: If the dataset is not sufficiently diverse, the model may overfit to the training data, performing poorly on unseen cases.</a:t>
            </a:r>
          </a:p>
          <a:p>
            <a:pPr marL="457200" lvl="0" indent="-342900" algn="just" rtl="0">
              <a:lnSpc>
                <a:spcPct val="150000"/>
              </a:lnSpc>
              <a:spcBef>
                <a:spcPts val="300"/>
              </a:spcBef>
              <a:spcAft>
                <a:spcPts val="0"/>
              </a:spcAft>
              <a:buClr>
                <a:srgbClr val="00B0F0"/>
              </a:buClr>
              <a:buSzPts val="18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Limited</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Multimodal</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Integration: Current models often rely on a single imaging modality, such as X-rays or MRIs, rather than integrating information from multiple sources, which could enhance diagnostic accuracy</a:t>
            </a:r>
            <a:r>
              <a:rPr lang="en-US" sz="2400" dirty="0"/>
              <a:t>.</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457200" lvl="0" indent="-342900" algn="just" rtl="0">
              <a:lnSpc>
                <a:spcPct val="150000"/>
              </a:lnSpc>
              <a:spcBef>
                <a:spcPts val="300"/>
              </a:spcBef>
              <a:spcAft>
                <a:spcPts val="0"/>
              </a:spcAft>
              <a:buClr>
                <a:srgbClr val="00B0F0"/>
              </a:buClr>
              <a:buSzPts val="1800"/>
              <a:buFont typeface="Wingdings" panose="05000000000000000000" pitchFamily="2" charset="2"/>
              <a:buChar char="v"/>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7"/>
          <p:cNvSpPr txBox="1">
            <a:spLocks noGrp="1"/>
          </p:cNvSpPr>
          <p:nvPr>
            <p:ph type="title"/>
          </p:nvPr>
        </p:nvSpPr>
        <p:spPr>
          <a:xfrm>
            <a:off x="457200" y="533400"/>
            <a:ext cx="8229600" cy="131445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None/>
            </a:pPr>
            <a:br>
              <a:rPr lang="en-US" sz="5400" dirty="0">
                <a:solidFill>
                  <a:srgbClr val="000000"/>
                </a:solidFill>
              </a:rPr>
            </a:br>
            <a:endParaRPr lang="en-US" sz="5400" dirty="0">
              <a:solidFill>
                <a:srgbClr val="000000"/>
              </a:solidFill>
            </a:endParaRPr>
          </a:p>
        </p:txBody>
      </p:sp>
      <p:sp>
        <p:nvSpPr>
          <p:cNvPr id="403" name="Google Shape;403;p57"/>
          <p:cNvSpPr txBox="1">
            <a:spLocks noGrp="1"/>
          </p:cNvSpPr>
          <p:nvPr>
            <p:ph type="body" idx="1"/>
          </p:nvPr>
        </p:nvSpPr>
        <p:spPr>
          <a:xfrm>
            <a:off x="465125" y="1385050"/>
            <a:ext cx="8229600" cy="4828800"/>
          </a:xfrm>
          <a:prstGeom prst="rect">
            <a:avLst/>
          </a:prstGeom>
          <a:noFill/>
          <a:ln>
            <a:noFill/>
          </a:ln>
        </p:spPr>
        <p:txBody>
          <a:bodyPr spcFirstLastPara="1" wrap="square" lIns="91425" tIns="45700" rIns="91425" bIns="45700" anchor="t" anchorCtr="0">
            <a:noAutofit/>
          </a:bodyPr>
          <a:lstStyle/>
          <a:p>
            <a:pPr marL="556895" lvl="0" indent="-285750" algn="just" rtl="0">
              <a:spcBef>
                <a:spcPts val="1000"/>
              </a:spcBef>
              <a:spcAft>
                <a:spcPts val="0"/>
              </a:spcAf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By combining models like PyramidNet, CNNs, and YOLO, the system accurately identifies and locates degenerative changes in medical images such as X-rays and MRIs. </a:t>
            </a:r>
          </a:p>
          <a:p>
            <a:pPr marL="556895" lvl="0" indent="-285750" algn="just" rtl="0">
              <a:spcBef>
                <a:spcPts val="1000"/>
              </a:spcBef>
              <a:spcAft>
                <a:spcPts val="0"/>
              </a:spcAf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high accuracy and precision of the system show that AI can be a valuable tool in helping healthcare professionals make faster and more reliable diagnoses.</a:t>
            </a:r>
          </a:p>
          <a:p>
            <a:pPr marL="556895" lvl="0" indent="-285750" algn="just" rtl="0">
              <a:spcBef>
                <a:spcPts val="1000"/>
              </a:spcBef>
              <a:spcAft>
                <a:spcPts val="0"/>
              </a:spcAf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model depends on large, high-quality datasets and might struggle with generalizing across different patient groups or imaging equipment.</a:t>
            </a:r>
          </a:p>
          <a:p>
            <a:pPr marL="556895" lvl="0" indent="-285750" algn="just" rtl="0">
              <a:spcBef>
                <a:spcPts val="1000"/>
              </a:spcBef>
              <a:spcAft>
                <a:spcPts val="0"/>
              </a:spcAft>
              <a:buFont typeface="Wingdings" panose="05000000000000000000" pitchFamily="2" charset="2"/>
              <a:buChar char="§"/>
            </a:pPr>
            <a:r>
              <a:rPr lang="en-US" sz="1800" dirty="0">
                <a:solidFill>
                  <a:srgbClr val="0F0F0F"/>
                </a:solidFill>
                <a:latin typeface="Times New Roman" panose="02020603050405020304" pitchFamily="18" charset="0"/>
                <a:ea typeface="Arial" panose="020B0604020202020204"/>
                <a:cs typeface="Times New Roman" panose="02020603050405020304" pitchFamily="18" charset="0"/>
                <a:sym typeface="Arial" panose="020B0604020202020204"/>
              </a:rPr>
              <a:t>In future we are thinking of add more features and models to make it more accurate.</a:t>
            </a:r>
          </a:p>
          <a:p>
            <a:pPr marL="556895" lvl="0" indent="-285750" algn="just" rtl="0">
              <a:spcBef>
                <a:spcPts val="1000"/>
              </a:spcBef>
              <a:spcAft>
                <a:spcPts val="0"/>
              </a:spcAf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the future, it’s also possible to develop this system into a real-time diagnostic tool that works directly with healthcare providers in hospitals, clinics, and even remote areas.</a:t>
            </a:r>
          </a:p>
          <a:p>
            <a:pPr marL="556895" lvl="0" indent="-285750" algn="just" rtl="0">
              <a:spcBef>
                <a:spcPts val="1000"/>
              </a:spcBef>
              <a:spcAft>
                <a:spcPts val="0"/>
              </a:spcAf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Another opportunity is integrating multiple types of imaging data, such as CT scans or even patient medical history, to create a more comprehensive diagnostic tool.</a:t>
            </a:r>
            <a:endParaRPr lang="en-US" sz="1800" dirty="0">
              <a:solidFill>
                <a:srgbClr val="0F0F0F"/>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556895" lvl="0" indent="-285750" algn="just" rtl="0">
              <a:spcBef>
                <a:spcPts val="1000"/>
              </a:spcBef>
              <a:spcAft>
                <a:spcPts val="0"/>
              </a:spcAft>
              <a:buFont typeface="Wingdings" panose="05000000000000000000" pitchFamily="2" charset="2"/>
              <a:buChar char="§"/>
            </a:pPr>
            <a:endParaRPr lang="en-US" sz="1800" dirty="0">
              <a:solidFill>
                <a:srgbClr val="0F0F0F"/>
              </a:solidFill>
              <a:latin typeface="Söhne"/>
              <a:ea typeface="Arial" panose="020B0604020202020204"/>
              <a:cs typeface="Arial" panose="020B0604020202020204"/>
              <a:sym typeface="Arial" panose="020B0604020202020204"/>
            </a:endParaRPr>
          </a:p>
          <a:p>
            <a:pPr marL="556895" lvl="0" indent="-285750" algn="just" rtl="0">
              <a:spcBef>
                <a:spcPts val="1000"/>
              </a:spcBef>
              <a:spcAft>
                <a:spcPts val="0"/>
              </a:spcAft>
              <a:buFont typeface="Wingdings" panose="05000000000000000000" pitchFamily="2" charset="2"/>
              <a:buChar char="§"/>
            </a:pPr>
            <a:endParaRPr lang="en-US" sz="1800" dirty="0">
              <a:solidFill>
                <a:srgbClr val="0F0F0F"/>
              </a:solidFill>
              <a:latin typeface="Söhne"/>
              <a:ea typeface="Arial" panose="020B0604020202020204"/>
              <a:cs typeface="Arial" panose="020B0604020202020204"/>
              <a:sym typeface="Arial" panose="020B0604020202020204"/>
            </a:endParaRPr>
          </a:p>
          <a:p>
            <a:pPr marL="556895" lvl="0" indent="-285750" algn="just" rtl="0">
              <a:spcBef>
                <a:spcPts val="1000"/>
              </a:spcBef>
              <a:spcAft>
                <a:spcPts val="0"/>
              </a:spcAft>
              <a:buFont typeface="Wingdings" panose="05000000000000000000" pitchFamily="2" charset="2"/>
              <a:buChar char="§"/>
            </a:pPr>
            <a:endParaRPr lang="en-US" sz="1800" dirty="0">
              <a:solidFill>
                <a:srgbClr val="0F0F0F"/>
              </a:solidFill>
              <a:latin typeface="Söhne"/>
              <a:ea typeface="Arial" panose="020B0604020202020204"/>
              <a:cs typeface="Arial" panose="020B0604020202020204"/>
              <a:sym typeface="Arial" panose="020B0604020202020204"/>
            </a:endParaRPr>
          </a:p>
          <a:p>
            <a:pPr marL="556895" lvl="0" indent="-285750" algn="just" rtl="0">
              <a:spcBef>
                <a:spcPts val="1000"/>
              </a:spcBef>
              <a:spcAft>
                <a:spcPts val="0"/>
              </a:spcAft>
              <a:buFont typeface="Wingdings" panose="05000000000000000000" pitchFamily="2" charset="2"/>
              <a:buChar char="§"/>
            </a:pPr>
            <a:endParaRPr lang="en-US" sz="1800" dirty="0">
              <a:solidFill>
                <a:srgbClr val="0F0F0F"/>
              </a:solidFill>
              <a:latin typeface="Söhne"/>
              <a:ea typeface="Arial" panose="020B0604020202020204"/>
              <a:cs typeface="Arial" panose="020B0604020202020204"/>
              <a:sym typeface="Arial" panose="020B0604020202020204"/>
            </a:endParaRPr>
          </a:p>
          <a:p>
            <a:pPr marL="556895" lvl="0" indent="-285750" algn="just" rtl="0">
              <a:spcBef>
                <a:spcPts val="1000"/>
              </a:spcBef>
              <a:spcAft>
                <a:spcPts val="0"/>
              </a:spcAft>
              <a:buFont typeface="Wingdings" panose="05000000000000000000" pitchFamily="2" charset="2"/>
              <a:buChar char="§"/>
            </a:pPr>
            <a:endParaRPr lang="en-US" sz="1800" dirty="0">
              <a:solidFill>
                <a:srgbClr val="0F0F0F"/>
              </a:solidFill>
              <a:latin typeface="Söhne"/>
              <a:ea typeface="Arial" panose="020B0604020202020204"/>
              <a:cs typeface="Arial" panose="020B0604020202020204"/>
              <a:sym typeface="Arial" panose="020B0604020202020204"/>
            </a:endParaRPr>
          </a:p>
          <a:p>
            <a:pPr marL="556895" lvl="0" indent="-285750" algn="just" rtl="0">
              <a:spcBef>
                <a:spcPts val="1000"/>
              </a:spcBef>
              <a:spcAft>
                <a:spcPts val="0"/>
              </a:spcAft>
              <a:buFont typeface="Wingdings" panose="05000000000000000000" pitchFamily="2" charset="2"/>
              <a:buChar char="§"/>
            </a:pPr>
            <a:endParaRPr lang="en-US" sz="1800" dirty="0">
              <a:solidFill>
                <a:srgbClr val="0F0F0F"/>
              </a:solidFill>
              <a:latin typeface="Söhne"/>
              <a:ea typeface="Arial" panose="020B0604020202020204"/>
              <a:cs typeface="Arial" panose="020B0604020202020204"/>
              <a:sym typeface="Arial" panose="020B0604020202020204"/>
            </a:endParaRPr>
          </a:p>
          <a:p>
            <a:pPr marL="271145" lvl="0" indent="0" algn="just" rtl="0">
              <a:spcBef>
                <a:spcPts val="1000"/>
              </a:spcBef>
              <a:spcAft>
                <a:spcPts val="0"/>
              </a:spcAft>
              <a:buNone/>
            </a:pPr>
            <a:endParaRPr sz="1800" dirty="0">
              <a:latin typeface="Arial" panose="020B0604020202020204"/>
              <a:ea typeface="Arial" panose="020B0604020202020204"/>
              <a:cs typeface="Arial" panose="020B0604020202020204"/>
              <a:sym typeface="Arial" panose="020B0604020202020204"/>
            </a:endParaRPr>
          </a:p>
          <a:p>
            <a:pPr marL="0" lvl="0" indent="0" algn="just" rtl="0">
              <a:spcBef>
                <a:spcPts val="1360"/>
              </a:spcBef>
              <a:spcAft>
                <a:spcPts val="0"/>
              </a:spcAft>
              <a:buSzPts val="1710"/>
              <a:buNone/>
            </a:pPr>
            <a:endParaRPr sz="1800" dirty="0"/>
          </a:p>
        </p:txBody>
      </p:sp>
      <p:sp>
        <p:nvSpPr>
          <p:cNvPr id="404" name="Google Shape;404;p57"/>
          <p:cNvSpPr txBox="1">
            <a:spLocks noGrp="1"/>
          </p:cNvSpPr>
          <p:nvPr>
            <p:ph type="ftr" idx="11"/>
          </p:nvPr>
        </p:nvSpPr>
        <p:spPr>
          <a:xfrm>
            <a:off x="2676427" y="6324601"/>
            <a:ext cx="3352800" cy="533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a:p>
            <a:pPr marL="0" lvl="0" indent="0" algn="l" rtl="0">
              <a:spcBef>
                <a:spcPts val="0"/>
              </a:spcBef>
              <a:spcAft>
                <a:spcPts val="0"/>
              </a:spcAft>
              <a:buNone/>
            </a:pPr>
            <a:endParaRPr lang="en-US" dirty="0">
              <a:solidFill>
                <a:srgbClr val="045C75"/>
              </a:solidFill>
              <a:latin typeface="Constantia" panose="02030602050306030303"/>
              <a:ea typeface="Constantia" panose="02030602050306030303"/>
              <a:cs typeface="Constantia" panose="02030602050306030303"/>
              <a:sym typeface="Constantia" panose="02030602050306030303"/>
            </a:endParaRPr>
          </a:p>
        </p:txBody>
      </p:sp>
      <p:sp>
        <p:nvSpPr>
          <p:cNvPr id="405" name="Google Shape;405;p57"/>
          <p:cNvSpPr txBox="1"/>
          <p:nvPr/>
        </p:nvSpPr>
        <p:spPr>
          <a:xfrm>
            <a:off x="350330" y="276619"/>
            <a:ext cx="8229240" cy="682606"/>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Conclusions &amp; Future Scope </a:t>
            </a:r>
            <a:endParaRPr sz="4000"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pic>
        <p:nvPicPr>
          <p:cNvPr id="406" name="Google Shape;406;p57" descr="D:\logo.jpg"/>
          <p:cNvPicPr preferRelativeResize="0"/>
          <p:nvPr/>
        </p:nvPicPr>
        <p:blipFill rotWithShape="1">
          <a:blip r:embed="rId3"/>
          <a:srcRect l="2734" t="4678" r="2295" b="3926"/>
          <a:stretch>
            <a:fillRect/>
          </a:stretch>
        </p:blipFill>
        <p:spPr>
          <a:xfrm>
            <a:off x="7779470" y="-30956"/>
            <a:ext cx="1600200" cy="104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8"/>
          <p:cNvSpPr txBox="1">
            <a:spLocks noGrp="1"/>
          </p:cNvSpPr>
          <p:nvPr>
            <p:ph type="title"/>
          </p:nvPr>
        </p:nvSpPr>
        <p:spPr>
          <a:xfrm>
            <a:off x="956819" y="-115798"/>
            <a:ext cx="7230359" cy="1482685"/>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References    </a:t>
            </a:r>
            <a:r>
              <a:rPr lang="en-US" sz="54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                </a:t>
            </a:r>
            <a:br>
              <a:rPr lang="en-US" dirty="0">
                <a:solidFill>
                  <a:srgbClr val="000000"/>
                </a:solidFill>
                <a:latin typeface="Arial" panose="020B0604020202020204"/>
                <a:ea typeface="Arial" panose="020B0604020202020204"/>
                <a:cs typeface="Arial" panose="020B0604020202020204"/>
                <a:sym typeface="Arial" panose="020B0604020202020204"/>
              </a:rPr>
            </a:br>
            <a:endParaRPr lang="en-US"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12" name="Google Shape;412;p58"/>
          <p:cNvSpPr txBox="1">
            <a:spLocks noGrp="1"/>
          </p:cNvSpPr>
          <p:nvPr>
            <p:ph type="ftr" idx="11"/>
          </p:nvPr>
        </p:nvSpPr>
        <p:spPr>
          <a:xfrm>
            <a:off x="2895599" y="6407674"/>
            <a:ext cx="3352800" cy="519458"/>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a:p>
            <a:pPr marL="0" lvl="0" indent="0" algn="l" rtl="0">
              <a:spcBef>
                <a:spcPts val="0"/>
              </a:spcBef>
              <a:spcAft>
                <a:spcPts val="0"/>
              </a:spcAft>
              <a:buNone/>
            </a:pPr>
            <a:endParaRPr lang="en-US" dirty="0">
              <a:solidFill>
                <a:srgbClr val="045C75"/>
              </a:solidFill>
              <a:latin typeface="Constantia" panose="02030602050306030303"/>
              <a:ea typeface="Constantia" panose="02030602050306030303"/>
              <a:cs typeface="Constantia" panose="02030602050306030303"/>
              <a:sym typeface="Constantia" panose="02030602050306030303"/>
            </a:endParaRPr>
          </a:p>
        </p:txBody>
      </p:sp>
      <p:pic>
        <p:nvPicPr>
          <p:cNvPr id="413" name="Google Shape;413;p58" descr="D:\logo.jpg"/>
          <p:cNvPicPr preferRelativeResize="0"/>
          <p:nvPr/>
        </p:nvPicPr>
        <p:blipFill rotWithShape="1">
          <a:blip r:embed="rId3"/>
          <a:srcRect l="2734" t="4678" r="2295" b="3926"/>
          <a:stretch>
            <a:fillRect/>
          </a:stretch>
        </p:blipFill>
        <p:spPr>
          <a:xfrm>
            <a:off x="7305773" y="-30956"/>
            <a:ext cx="1668545" cy="1041400"/>
          </a:xfrm>
          <a:prstGeom prst="rect">
            <a:avLst/>
          </a:prstGeom>
          <a:noFill/>
          <a:ln>
            <a:noFill/>
          </a:ln>
        </p:spPr>
      </p:pic>
      <p:sp>
        <p:nvSpPr>
          <p:cNvPr id="414" name="Google Shape;414;p58"/>
          <p:cNvSpPr txBox="1">
            <a:spLocks noGrp="1"/>
          </p:cNvSpPr>
          <p:nvPr>
            <p:ph type="body" idx="1"/>
          </p:nvPr>
        </p:nvSpPr>
        <p:spPr>
          <a:xfrm>
            <a:off x="129565" y="1366887"/>
            <a:ext cx="8884865" cy="5486400"/>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3600"/>
              </a:spcBef>
              <a:buSzPts val="171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Deep Pyramidal Residual Network – </a:t>
            </a:r>
            <a:r>
              <a:rPr lang="en-IN" sz="1800" dirty="0" err="1">
                <a:latin typeface="Times New Roman" panose="02020603050405020304" pitchFamily="18" charset="0"/>
                <a:cs typeface="Times New Roman" panose="02020603050405020304" pitchFamily="18" charset="0"/>
              </a:rPr>
              <a:t>Dongyoon</a:t>
            </a:r>
            <a:r>
              <a:rPr lang="en-IN" sz="1800" dirty="0">
                <a:latin typeface="Times New Roman" panose="02020603050405020304" pitchFamily="18" charset="0"/>
                <a:cs typeface="Times New Roman" panose="02020603050405020304" pitchFamily="18" charset="0"/>
              </a:rPr>
              <a:t> Han, </a:t>
            </a:r>
            <a:r>
              <a:rPr lang="en-IN" sz="1800" dirty="0" err="1">
                <a:latin typeface="Times New Roman" panose="02020603050405020304" pitchFamily="18" charset="0"/>
                <a:cs typeface="Times New Roman" panose="02020603050405020304" pitchFamily="18" charset="0"/>
              </a:rPr>
              <a:t>Jiwhan</a:t>
            </a:r>
            <a:r>
              <a:rPr lang="en-IN" sz="1800" dirty="0">
                <a:latin typeface="Times New Roman" panose="02020603050405020304" pitchFamily="18" charset="0"/>
                <a:cs typeface="Times New Roman" panose="02020603050405020304" pitchFamily="18" charset="0"/>
              </a:rPr>
              <a:t> Kim, </a:t>
            </a:r>
            <a:r>
              <a:rPr lang="en-IN" sz="1800" dirty="0" err="1">
                <a:latin typeface="Times New Roman" panose="02020603050405020304" pitchFamily="18" charset="0"/>
                <a:cs typeface="Times New Roman" panose="02020603050405020304" pitchFamily="18" charset="0"/>
              </a:rPr>
              <a:t>Junmo</a:t>
            </a:r>
            <a:r>
              <a:rPr lang="en-IN" sz="1800" dirty="0">
                <a:latin typeface="Times New Roman" panose="02020603050405020304" pitchFamily="18" charset="0"/>
                <a:cs typeface="Times New Roman" panose="02020603050405020304" pitchFamily="18" charset="0"/>
              </a:rPr>
              <a:t> Kim. https://doi.org/10.48550/arXiv.1610.02915 </a:t>
            </a:r>
          </a:p>
          <a:p>
            <a:pPr marL="285750" marR="0" lvl="0" indent="-285750" algn="just" rtl="0">
              <a:spcBef>
                <a:spcPts val="3600"/>
              </a:spcBef>
              <a:buSzPts val="171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Wang, L., et al. (2020). "Deep learning-based image analysis for spinal disease diagnosis." Medical Image Analysis, 58, 101579. </a:t>
            </a:r>
          </a:p>
          <a:p>
            <a:pPr marL="285750" marR="0" lvl="0" indent="-285750" algn="just" rtl="0">
              <a:spcBef>
                <a:spcPts val="3600"/>
              </a:spcBef>
              <a:buSzPts val="171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A Pyramid-CNN Based Deep Learning Model for Power Load Forecasting of Similar-Profile Energy Customers Based on Clustering - Khursheed Aurangzeb, </a:t>
            </a:r>
            <a:r>
              <a:rPr lang="en-IN" sz="1800" dirty="0" err="1">
                <a:latin typeface="Times New Roman" panose="02020603050405020304" pitchFamily="18" charset="0"/>
                <a:cs typeface="Times New Roman" panose="02020603050405020304" pitchFamily="18" charset="0"/>
              </a:rPr>
              <a:t>Musaed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Alhussein</a:t>
            </a:r>
            <a:r>
              <a:rPr lang="en-IN" sz="1800" dirty="0">
                <a:latin typeface="Times New Roman" panose="02020603050405020304" pitchFamily="18" charset="0"/>
                <a:cs typeface="Times New Roman" panose="02020603050405020304" pitchFamily="18" charset="0"/>
              </a:rPr>
              <a:t>, Kumail Javaid, Syed </a:t>
            </a:r>
            <a:r>
              <a:rPr lang="en-IN" sz="1800" dirty="0" err="1">
                <a:latin typeface="Times New Roman" panose="02020603050405020304" pitchFamily="18" charset="0"/>
                <a:cs typeface="Times New Roman" panose="02020603050405020304" pitchFamily="18" charset="0"/>
              </a:rPr>
              <a:t>Irtaza</a:t>
            </a:r>
            <a:r>
              <a:rPr lang="en-IN" sz="1800" dirty="0">
                <a:latin typeface="Times New Roman" panose="02020603050405020304" pitchFamily="18" charset="0"/>
                <a:cs typeface="Times New Roman" panose="02020603050405020304" pitchFamily="18" charset="0"/>
              </a:rPr>
              <a:t> Haider.</a:t>
            </a:r>
            <a:endParaRPr lang="en-US" sz="18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427" name="Google Shape;427;p60"/>
          <p:cNvPicPr preferRelativeResize="0"/>
          <p:nvPr/>
        </p:nvPicPr>
        <p:blipFill rotWithShape="1">
          <a:blip r:embed="rId3"/>
          <a:srcRect/>
          <a:stretch>
            <a:fillRect/>
          </a:stretch>
        </p:blipFill>
        <p:spPr>
          <a:xfrm>
            <a:off x="0" y="1143000"/>
            <a:ext cx="9143640" cy="5714640"/>
          </a:xfrm>
          <a:prstGeom prst="rect">
            <a:avLst/>
          </a:prstGeom>
          <a:noFill/>
          <a:ln>
            <a:noFill/>
          </a:ln>
        </p:spPr>
      </p:pic>
      <p:sp>
        <p:nvSpPr>
          <p:cNvPr id="428" name="Google Shape;428;p60"/>
          <p:cNvSpPr txBox="1"/>
          <p:nvPr/>
        </p:nvSpPr>
        <p:spPr>
          <a:xfrm>
            <a:off x="2666880" y="6356520"/>
            <a:ext cx="3352320" cy="364680"/>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pic>
        <p:nvPicPr>
          <p:cNvPr id="429" name="Google Shape;429;p60" descr="D:\logo.jpg"/>
          <p:cNvPicPr preferRelativeResize="0"/>
          <p:nvPr/>
        </p:nvPicPr>
        <p:blipFill rotWithShape="1">
          <a:blip r:embed="rId4"/>
          <a:srcRect l="2734" t="4678" r="2295" b="3926"/>
          <a:stretch>
            <a:fillRect/>
          </a:stretch>
        </p:blipFill>
        <p:spPr>
          <a:xfrm>
            <a:off x="7543800" y="0"/>
            <a:ext cx="1600200" cy="104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242" name="Google Shape;242;p39"/>
          <p:cNvSpPr txBox="1"/>
          <p:nvPr/>
        </p:nvSpPr>
        <p:spPr>
          <a:xfrm>
            <a:off x="457200" y="103030"/>
            <a:ext cx="8076960" cy="443725"/>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40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Outlines</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39"/>
          <p:cNvSpPr txBox="1"/>
          <p:nvPr/>
        </p:nvSpPr>
        <p:spPr>
          <a:xfrm>
            <a:off x="457200" y="1035930"/>
            <a:ext cx="8229240" cy="5105160"/>
          </a:xfrm>
          <a:prstGeom prst="rect">
            <a:avLst/>
          </a:prstGeom>
          <a:noFill/>
          <a:ln>
            <a:noFill/>
          </a:ln>
        </p:spPr>
        <p:txBody>
          <a:bodyPr spcFirstLastPara="1" wrap="square" lIns="91425" tIns="45700" rIns="91425" bIns="45700" anchor="t" anchorCtr="0">
            <a:noAutofit/>
          </a:bodyPr>
          <a:lstStyle/>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24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24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Review</a:t>
            </a: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Model</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24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Objectives</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24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Experimental Setup</a:t>
            </a:r>
            <a:endPar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Result</a:t>
            </a: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24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Result Analysis</a:t>
            </a: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24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 &amp; Future Scope</a:t>
            </a:r>
            <a:endPar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Bibliography</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R="0" lvl="0" algn="just" rtl="0">
              <a:spcBef>
                <a:spcPts val="0"/>
              </a:spcBef>
              <a:spcAft>
                <a:spcPts val="0"/>
              </a:spcAft>
              <a:buClr>
                <a:srgbClr val="00B0F0"/>
              </a:buClr>
              <a:buSzPct val="104000"/>
            </a:pPr>
            <a:endParaRPr sz="18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710"/>
              <a:buFont typeface="Noto Sans Symbols"/>
              <a:buNone/>
            </a:pP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44" name="Google Shape;244;p39"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p:nvPr/>
        </p:nvSpPr>
        <p:spPr>
          <a:xfrm>
            <a:off x="377340" y="347914"/>
            <a:ext cx="8076960" cy="564154"/>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Introduction</a:t>
            </a:r>
            <a:endParaRPr sz="4000" b="0" i="0" u="none" strike="noStrike" cap="none" dirty="0">
              <a:solidFill>
                <a:schemeClr val="dk1"/>
              </a:solidFill>
              <a:latin typeface="Constantia" panose="02030602050306030303"/>
              <a:ea typeface="Constantia" panose="02030602050306030303"/>
              <a:cs typeface="Constantia" panose="02030602050306030303"/>
              <a:sym typeface="Constantia" panose="02030602050306030303"/>
            </a:endParaRPr>
          </a:p>
        </p:txBody>
      </p:sp>
      <p:sp>
        <p:nvSpPr>
          <p:cNvPr id="250" name="Google Shape;250;p40"/>
          <p:cNvSpPr txBox="1"/>
          <p:nvPr/>
        </p:nvSpPr>
        <p:spPr>
          <a:xfrm>
            <a:off x="193542" y="1077653"/>
            <a:ext cx="8229240" cy="2103429"/>
          </a:xfrm>
          <a:prstGeom prst="rect">
            <a:avLst/>
          </a:prstGeom>
          <a:noFill/>
          <a:ln>
            <a:noFill/>
          </a:ln>
        </p:spPr>
        <p:txBody>
          <a:bodyPr spcFirstLastPara="1" wrap="square" lIns="91425" tIns="45700" rIns="91425" bIns="45700" anchor="t" anchorCtr="0">
            <a:noAutofit/>
          </a:bodyPr>
          <a:lstStyle/>
          <a:p>
            <a:pPr marL="342900" marR="0" lvl="0" indent="-210185" algn="just" rtl="0">
              <a:spcBef>
                <a:spcPts val="0"/>
              </a:spcBef>
              <a:spcAft>
                <a:spcPts val="0"/>
              </a:spcAft>
              <a:buClr>
                <a:schemeClr val="dk1"/>
              </a:buClr>
              <a:buSzPts val="2090"/>
              <a:buFont typeface="Arial" panose="020B0604020202020204"/>
              <a:buNone/>
            </a:pPr>
            <a:endParaRPr sz="2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1" name="Google Shape;251;p40"/>
          <p:cNvSpPr txBox="1"/>
          <p:nvPr/>
        </p:nvSpPr>
        <p:spPr>
          <a:xfrm>
            <a:off x="1074072" y="3429000"/>
            <a:ext cx="7147775" cy="494966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100" b="0" i="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52" name="Google Shape;252;p40"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253" name="Google Shape;253;p40"/>
          <p:cNvSpPr txBox="1"/>
          <p:nvPr/>
        </p:nvSpPr>
        <p:spPr>
          <a:xfrm>
            <a:off x="377340" y="1279201"/>
            <a:ext cx="8309100" cy="4299598"/>
          </a:xfrm>
          <a:prstGeom prst="rect">
            <a:avLst/>
          </a:prstGeom>
          <a:noFill/>
          <a:ln>
            <a:noFill/>
          </a:ln>
        </p:spPr>
        <p:txBody>
          <a:bodyPr spcFirstLastPara="1" wrap="square" lIns="91425" tIns="45700" rIns="91425" bIns="45700" anchor="t" anchorCtr="0">
            <a:spAutoFit/>
          </a:bodyPr>
          <a:lstStyle/>
          <a:p>
            <a:pPr marL="406400" marR="74295" indent="-342900" algn="just">
              <a:lnSpc>
                <a:spcPct val="115000"/>
              </a:lnSpc>
              <a:spcBef>
                <a:spcPts val="99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Lumbar spine degeneration is a condition that affects the lower back and is often associated with aging, lifestyle factors, and injuries. It can lead to chronic pain, reduced mobility, and complications like nerve compression, making it a significant concern for patients and healthcare providers. </a:t>
            </a:r>
          </a:p>
          <a:p>
            <a:pPr marL="406400" marR="74295" indent="-342900" algn="just">
              <a:lnSpc>
                <a:spcPct val="115000"/>
              </a:lnSpc>
              <a:spcBef>
                <a:spcPts val="99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 This project focuses on using artificial intelligence and Machine Learning to simplify and enhance the diagnostic process. By applying deep learning techniques, such as PyramidNet for feature extraction, and YOLO for pinpointing areas of degeneration, we aim to develop an automated system that is fast, accurate, and reliable.</a:t>
            </a:r>
            <a:endParaRPr lang="en-IN" sz="1800" dirty="0">
              <a:effectLst/>
              <a:latin typeface="Times New Roman" panose="02020603050405020304" pitchFamily="18" charset="0"/>
              <a:ea typeface="Times New Roman" panose="02020603050405020304" pitchFamily="18" charset="0"/>
            </a:endParaRPr>
          </a:p>
          <a:p>
            <a:pPr marL="406400" marR="74295" indent="-342900" algn="just">
              <a:lnSpc>
                <a:spcPct val="115000"/>
              </a:lnSpc>
              <a:spcBef>
                <a:spcPts val="99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With the potential for real-time analysis and application in both urban and remote healthcare settings, this project represents a step forward in integrating AI into medical imaging and improving overall patient care.</a:t>
            </a:r>
            <a:endParaRPr lang="en-IN" sz="1800" dirty="0">
              <a:effectLst/>
              <a:latin typeface="Times New Roman" panose="02020603050405020304" pitchFamily="18" charset="0"/>
              <a:ea typeface="Times New Roman" panose="02020603050405020304" pitchFamily="18" charset="0"/>
            </a:endParaRPr>
          </a:p>
        </p:txBody>
      </p:sp>
      <p:sp>
        <p:nvSpPr>
          <p:cNvPr id="254" name="Google Shape;254;p4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457200" y="437549"/>
            <a:ext cx="8229600" cy="353669"/>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4000" b="1" dirty="0">
                <a:latin typeface="Times New Roman" panose="02020603050405020304" pitchFamily="18" charset="0"/>
                <a:cs typeface="Times New Roman" panose="02020603050405020304" pitchFamily="18" charset="0"/>
              </a:rPr>
              <a:t>   </a:t>
            </a:r>
            <a:r>
              <a:rPr lang="en-US" sz="4000" b="1" dirty="0">
                <a:solidFill>
                  <a:srgbClr val="7030A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Literature Review </a:t>
            </a:r>
            <a:endParaRPr sz="4000" b="1" dirty="0">
              <a:solidFill>
                <a:srgbClr val="7030A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60" name="Google Shape;260;p41"/>
          <p:cNvSpPr txBox="1">
            <a:spLocks noGrp="1"/>
          </p:cNvSpPr>
          <p:nvPr>
            <p:ph type="body" idx="1"/>
          </p:nvPr>
        </p:nvSpPr>
        <p:spPr>
          <a:xfrm>
            <a:off x="77597" y="928031"/>
            <a:ext cx="8988806" cy="5315585"/>
          </a:xfrm>
          <a:prstGeom prst="rect">
            <a:avLst/>
          </a:prstGeom>
          <a:noFill/>
          <a:ln>
            <a:noFill/>
          </a:ln>
        </p:spPr>
        <p:txBody>
          <a:bodyPr spcFirstLastPara="1" wrap="square" lIns="91425" tIns="45700" rIns="91425" bIns="45700" anchor="t" anchorCtr="0">
            <a:noAutofit/>
          </a:bodyPr>
          <a:lstStyle/>
          <a:p>
            <a:pPr marL="285750" marR="73025" lvl="0" indent="-285750" algn="just">
              <a:lnSpc>
                <a:spcPct val="115000"/>
              </a:lnSpc>
              <a:spcBef>
                <a:spcPts val="0"/>
              </a:spcBef>
              <a:spcAft>
                <a:spcPts val="0"/>
              </a:spcAft>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Chunyang Xu, Xingyu Liu, Beixi Bao, chang Liu published a pape on Two-Stage Deep Learning Model for Diagnosis of Lumber Spondylolithesis Based on Lateral X-Ray Images achieving an accuracy upto 92.3% using YOLOv8 model network. </a:t>
            </a:r>
          </a:p>
          <a:p>
            <a:pPr marL="0" marR="73025" lvl="0" indent="0" algn="just">
              <a:lnSpc>
                <a:spcPct val="115000"/>
              </a:lnSpc>
              <a:spcBef>
                <a:spcPts val="0"/>
              </a:spcBef>
              <a:spcAft>
                <a:spcPts val="0"/>
              </a:spcAft>
              <a:buNone/>
            </a:pPr>
            <a:endParaRPr lang="en-IN" sz="1800" dirty="0">
              <a:latin typeface="Times New Roman" panose="02020603050405020304" pitchFamily="18" charset="0"/>
              <a:cs typeface="Times New Roman" panose="02020603050405020304" pitchFamily="18" charset="0"/>
            </a:endParaRPr>
          </a:p>
          <a:p>
            <a:pPr marL="285750" marR="73025" lvl="0" indent="-285750" algn="just">
              <a:lnSpc>
                <a:spcPct val="115000"/>
              </a:lnSpc>
              <a:spcBef>
                <a:spcPts val="0"/>
              </a:spcBef>
              <a:spcAft>
                <a:spcPts val="0"/>
              </a:spcAf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developed model is significantly enhanced from the previous conference version both in terms of kernel of CNN for feature extraction and the receptive fields. The specific architecture of the developed Pyramid-CNN models is presented in Fig. 1. Three feature extraction blocks in the form of 1D convolutional layers with decreasing kernels size can be seen in Fig. 1. In the revised model, the MaxPooling layer is added before the Rectified Linear Unit (ReLU) layer, which decreases the spatial dimension (feature maps). </a:t>
            </a:r>
          </a:p>
          <a:p>
            <a:pPr marL="0" marR="73025" lvl="0" indent="0" algn="just">
              <a:lnSpc>
                <a:spcPct val="115000"/>
              </a:lnSpc>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a:p>
            <a:pPr marL="285750" marR="73025" lvl="0" indent="-285750" algn="just">
              <a:lnSpc>
                <a:spcPct val="115000"/>
              </a:lnSpc>
              <a:spcBef>
                <a:spcPts val="0"/>
              </a:spcBef>
              <a:spcAft>
                <a:spcPts val="0"/>
              </a:spcAf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2020 Demir etal used a novel feature generation model called as exemplar pyramid for classification of humeral fracture and achieved an accuracy of 99.12%. </a:t>
            </a:r>
            <a:endParaRPr sz="1800" dirty="0">
              <a:solidFill>
                <a:srgbClr val="333333"/>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261" name="Google Shape;261;p41"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262" name="Google Shape;262;p4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228600" y="496923"/>
            <a:ext cx="8229600" cy="353669"/>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4000" b="1" dirty="0">
                <a:solidFill>
                  <a:srgbClr val="7030A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Proposed Model</a:t>
            </a:r>
            <a:endParaRPr sz="4000" b="1" dirty="0">
              <a:solidFill>
                <a:srgbClr val="7030A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60" name="Google Shape;260;p41"/>
          <p:cNvSpPr txBox="1">
            <a:spLocks noGrp="1"/>
          </p:cNvSpPr>
          <p:nvPr>
            <p:ph type="body" idx="1"/>
          </p:nvPr>
        </p:nvSpPr>
        <p:spPr>
          <a:xfrm>
            <a:off x="0" y="963872"/>
            <a:ext cx="9074400" cy="4918800"/>
          </a:xfrm>
          <a:prstGeom prst="rect">
            <a:avLst/>
          </a:prstGeom>
          <a:noFill/>
          <a:ln>
            <a:noFill/>
          </a:ln>
        </p:spPr>
        <p:txBody>
          <a:bodyPr spcFirstLastPara="1" wrap="square" lIns="91425" tIns="45700" rIns="91425" bIns="45700" anchor="t" anchorCtr="0">
            <a:noAutofit/>
          </a:bodyPr>
          <a:lstStyle/>
          <a:p>
            <a:pPr marL="0" lvl="0" indent="0" algn="just" rtl="0">
              <a:spcBef>
                <a:spcPts val="1800"/>
              </a:spcBef>
              <a:spcAft>
                <a:spcPts val="0"/>
              </a:spcAft>
              <a:buNone/>
            </a:pPr>
            <a:endParaRPr sz="1800" dirty="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600"/>
              </a:spcBef>
              <a:spcAft>
                <a:spcPts val="0"/>
              </a:spcAft>
              <a:buNone/>
            </a:pPr>
            <a:endParaRPr sz="1800" dirty="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520"/>
              </a:spcBef>
              <a:spcAft>
                <a:spcPts val="0"/>
              </a:spcAft>
              <a:buSzPts val="2470"/>
              <a:buNone/>
            </a:pPr>
            <a:endParaRPr sz="1800" dirty="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61" name="Google Shape;261;p41"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262" name="Google Shape;262;p4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6" name="TextBox 5">
            <a:extLst>
              <a:ext uri="{FF2B5EF4-FFF2-40B4-BE49-F238E27FC236}">
                <a16:creationId xmlns:a16="http://schemas.microsoft.com/office/drawing/2014/main" id="{3F1A862C-5F05-3ACD-2CEA-0FA1F88737C4}"/>
              </a:ext>
            </a:extLst>
          </p:cNvPr>
          <p:cNvSpPr txBox="1"/>
          <p:nvPr/>
        </p:nvSpPr>
        <p:spPr>
          <a:xfrm>
            <a:off x="3534103" y="5391518"/>
            <a:ext cx="2485697" cy="307777"/>
          </a:xfrm>
          <a:prstGeom prst="rect">
            <a:avLst/>
          </a:prstGeom>
          <a:noFill/>
        </p:spPr>
        <p:txBody>
          <a:bodyPr wrap="square" rtlCol="0">
            <a:spAutoFit/>
          </a:bodyPr>
          <a:lstStyle/>
          <a:p>
            <a:r>
              <a:rPr lang="en-US" dirty="0"/>
              <a:t>FIG: Proposed Model</a:t>
            </a:r>
            <a:endParaRPr lang="en-IN" dirty="0"/>
          </a:p>
        </p:txBody>
      </p:sp>
      <p:pic>
        <p:nvPicPr>
          <p:cNvPr id="3" name="Picture 2">
            <a:extLst>
              <a:ext uri="{FF2B5EF4-FFF2-40B4-BE49-F238E27FC236}">
                <a16:creationId xmlns:a16="http://schemas.microsoft.com/office/drawing/2014/main" id="{93FF4EED-7CAC-BFC8-1A5C-CC1E5463CBCA}"/>
              </a:ext>
            </a:extLst>
          </p:cNvPr>
          <p:cNvPicPr>
            <a:picLocks noChangeAspect="1"/>
          </p:cNvPicPr>
          <p:nvPr/>
        </p:nvPicPr>
        <p:blipFill>
          <a:blip r:embed="rId4"/>
          <a:stretch>
            <a:fillRect/>
          </a:stretch>
        </p:blipFill>
        <p:spPr>
          <a:xfrm>
            <a:off x="242120" y="1418475"/>
            <a:ext cx="8216080" cy="33428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268" name="Google Shape;268;p42"/>
          <p:cNvSpPr txBox="1"/>
          <p:nvPr/>
        </p:nvSpPr>
        <p:spPr>
          <a:xfrm>
            <a:off x="381240" y="112759"/>
            <a:ext cx="8229240" cy="739273"/>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Objectives</a:t>
            </a:r>
            <a:endParaRPr sz="4000" b="0" i="0" u="none" strike="noStrike" cap="none" dirty="0">
              <a:solidFill>
                <a:schemeClr val="dk1"/>
              </a:solidFill>
              <a:latin typeface="Constantia" panose="02030602050306030303"/>
              <a:ea typeface="Constantia" panose="02030602050306030303"/>
              <a:cs typeface="Constantia" panose="02030602050306030303"/>
              <a:sym typeface="Constantia" panose="02030602050306030303"/>
            </a:endParaRPr>
          </a:p>
        </p:txBody>
      </p:sp>
      <p:sp>
        <p:nvSpPr>
          <p:cNvPr id="269" name="Google Shape;269;p42"/>
          <p:cNvSpPr txBox="1"/>
          <p:nvPr/>
        </p:nvSpPr>
        <p:spPr>
          <a:xfrm>
            <a:off x="533520" y="1295280"/>
            <a:ext cx="8076960" cy="438912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710"/>
              <a:buFont typeface="Noto Sans Symbols"/>
              <a:buNone/>
            </a:pPr>
            <a:endParaRPr sz="1800" b="0" i="0" u="none" strike="noStrike" cap="none" dirty="0">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270" name="Google Shape;270;p42" descr="D:\logo.jpg"/>
          <p:cNvPicPr preferRelativeResize="0"/>
          <p:nvPr/>
        </p:nvPicPr>
        <p:blipFill rotWithShape="1">
          <a:blip r:embed="rId3"/>
          <a:srcRect l="2734" t="4678" r="2295" b="3926"/>
          <a:stretch>
            <a:fillRect/>
          </a:stretch>
        </p:blipFill>
        <p:spPr>
          <a:xfrm>
            <a:off x="7603298" y="0"/>
            <a:ext cx="1540701" cy="871135"/>
          </a:xfrm>
          <a:prstGeom prst="rect">
            <a:avLst/>
          </a:prstGeom>
          <a:noFill/>
          <a:ln>
            <a:noFill/>
          </a:ln>
        </p:spPr>
      </p:pic>
      <p:sp>
        <p:nvSpPr>
          <p:cNvPr id="271" name="Google Shape;271;p42"/>
          <p:cNvSpPr txBox="1"/>
          <p:nvPr/>
        </p:nvSpPr>
        <p:spPr>
          <a:xfrm>
            <a:off x="-76069" y="983894"/>
            <a:ext cx="9177103" cy="6709489"/>
          </a:xfrm>
          <a:prstGeom prst="rect">
            <a:avLst/>
          </a:prstGeom>
          <a:noFill/>
          <a:ln>
            <a:noFill/>
          </a:ln>
        </p:spPr>
        <p:txBody>
          <a:bodyPr spcFirstLastPara="1" wrap="square" lIns="91425" tIns="45700" rIns="91425" bIns="45700" anchor="t" anchorCtr="0">
            <a:spAutoFit/>
          </a:bodyPr>
          <a:lstStyle/>
          <a:p>
            <a:pPr marL="285750" marR="0" lvl="0" indent="-285750" algn="just">
              <a:lnSpc>
                <a:spcPct val="150000"/>
              </a:lnSpc>
              <a:spcBef>
                <a:spcPts val="0"/>
              </a:spcBef>
              <a:spcAft>
                <a:spcPts val="0"/>
              </a:spcAft>
              <a:buSzPts val="12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main objective of this project is to develop an automated system for diagnosing lumbar spine degeneration using deep learning techniques. </a:t>
            </a:r>
          </a:p>
          <a:p>
            <a:pPr marL="285750" marR="0" lvl="0" indent="-285750" algn="just">
              <a:lnSpc>
                <a:spcPct val="150000"/>
              </a:lnSpc>
              <a:spcBef>
                <a:spcPts val="0"/>
              </a:spcBef>
              <a:spcAft>
                <a:spcPts val="0"/>
              </a:spcAft>
              <a:buSzPts val="12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goal is to accurately analyze medical images like X-rays and MRIs, identify signs of degeneration, and classify its severity and predict the accuracy, By integrating models such as PyramidNet and YOLO, the project aims to provide a reliable, fast, and precise tool that supports healthcare professionals in making informed decisions.</a:t>
            </a:r>
          </a:p>
          <a:p>
            <a:pPr marL="285750" marR="0" lvl="0" indent="-285750" algn="just">
              <a:lnSpc>
                <a:spcPct val="150000"/>
              </a:lnSpc>
              <a:spcBef>
                <a:spcPts val="0"/>
              </a:spcBef>
              <a:spcAft>
                <a:spcPts val="0"/>
              </a:spcAft>
              <a:buSzPts val="12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This system is designed to address the challenges of traditional diagnostic methods, such as time consumption and human error, by automating the process.</a:t>
            </a:r>
          </a:p>
          <a:p>
            <a:pPr marL="285750" marR="0" lvl="0" indent="-285750" algn="just">
              <a:lnSpc>
                <a:spcPct val="150000"/>
              </a:lnSpc>
              <a:spcBef>
                <a:spcPts val="0"/>
              </a:spcBef>
              <a:spcAft>
                <a:spcPts val="0"/>
              </a:spcAft>
              <a:buSzPts val="12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It seeks to reduce the burden on radiologists, ensure consistent results, and enable quicker treatment for patients.</a:t>
            </a:r>
          </a:p>
          <a:p>
            <a:pPr marL="285750" marR="0" lvl="0" indent="-285750" algn="just">
              <a:lnSpc>
                <a:spcPct val="150000"/>
              </a:lnSpc>
              <a:spcBef>
                <a:spcPts val="0"/>
              </a:spcBef>
              <a:spcAft>
                <a:spcPts val="0"/>
              </a:spcAft>
              <a:buSzPts val="12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By applying deep learning techniques, such as PyramidNet for feature extraction, CNNs for classifying the condition, and YOLO for pinpointing areas of degeneration, we aim to develop an automated system that is fast, accurate, and reliable.</a:t>
            </a:r>
            <a:endParaRPr lang="en-US" sz="1800" dirty="0">
              <a:solidFill>
                <a:srgbClr val="0F0F0F"/>
              </a:solidFill>
              <a:effectLst/>
              <a:latin typeface="Times New Roman" panose="02020603050405020304" pitchFamily="18" charset="0"/>
              <a:ea typeface="Wingdings" panose="05000000000000000000" pitchFamily="2" charset="2"/>
              <a:cs typeface="Times New Roman" panose="02020603050405020304" pitchFamily="18" charset="0"/>
            </a:endParaRPr>
          </a:p>
          <a:p>
            <a:pPr marL="114300" lvl="0" algn="just" rtl="0">
              <a:spcBef>
                <a:spcPts val="1000"/>
              </a:spcBef>
              <a:spcAft>
                <a:spcPts val="0"/>
              </a:spcAft>
              <a:buClr>
                <a:schemeClr val="dk1"/>
              </a:buClr>
              <a:buSzPts val="1800"/>
            </a:pPr>
            <a:endPar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spcBef>
                <a:spcPts val="1000"/>
              </a:spcBef>
              <a:spcAft>
                <a:spcPts val="0"/>
              </a:spcAft>
              <a:buNone/>
            </a:pPr>
            <a:endParaRPr lang="en-US" sz="1800" dirty="0">
              <a:solidFill>
                <a:schemeClr val="dk1"/>
              </a:solidFill>
              <a:latin typeface="Times New Roman" panose="02020603050405020304" pitchFamily="18" charset="0"/>
              <a:cs typeface="Times New Roman" panose="02020603050405020304" pitchFamily="18" charset="0"/>
            </a:endParaRPr>
          </a:p>
          <a:p>
            <a:pPr marL="0" marR="0" lvl="0" indent="0" algn="just" rtl="0">
              <a:spcBef>
                <a:spcPts val="1000"/>
              </a:spcBef>
              <a:spcAft>
                <a:spcPts val="0"/>
              </a:spcAft>
              <a:buNone/>
            </a:pPr>
            <a:endParaRPr sz="18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4"/>
          <p:cNvSpPr txBox="1">
            <a:spLocks noGrp="1"/>
          </p:cNvSpPr>
          <p:nvPr>
            <p:ph type="title"/>
          </p:nvPr>
        </p:nvSpPr>
        <p:spPr>
          <a:xfrm>
            <a:off x="711724" y="136526"/>
            <a:ext cx="8229600" cy="10414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4000" b="1" dirty="0">
                <a:solidFill>
                  <a:srgbClr val="7030A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Experimental Set-up </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87" name="Google Shape;287;p44"/>
          <p:cNvSpPr txBox="1">
            <a:spLocks noGrp="1"/>
          </p:cNvSpPr>
          <p:nvPr>
            <p:ph type="ftr" idx="11"/>
          </p:nvPr>
        </p:nvSpPr>
        <p:spPr>
          <a:xfrm>
            <a:off x="2638719" y="6080290"/>
            <a:ext cx="3352800" cy="641186"/>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a:p>
            <a:pPr marL="0" lvl="0" indent="0" algn="l" rtl="0">
              <a:spcBef>
                <a:spcPts val="0"/>
              </a:spcBef>
              <a:spcAft>
                <a:spcPts val="0"/>
              </a:spcAft>
              <a:buNone/>
            </a:pPr>
            <a:endParaRPr lang="en-US" dirty="0">
              <a:solidFill>
                <a:srgbClr val="045C75"/>
              </a:solidFill>
              <a:latin typeface="Constantia" panose="02030602050306030303"/>
              <a:ea typeface="Constantia" panose="02030602050306030303"/>
              <a:cs typeface="Constantia" panose="02030602050306030303"/>
              <a:sym typeface="Constantia" panose="02030602050306030303"/>
            </a:endParaRPr>
          </a:p>
        </p:txBody>
      </p:sp>
      <p:pic>
        <p:nvPicPr>
          <p:cNvPr id="288" name="Google Shape;288;p44"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2" name="TextBox 1">
            <a:extLst>
              <a:ext uri="{FF2B5EF4-FFF2-40B4-BE49-F238E27FC236}">
                <a16:creationId xmlns:a16="http://schemas.microsoft.com/office/drawing/2014/main" id="{B417E648-0351-A40A-0249-33645B2F7FB7}"/>
              </a:ext>
            </a:extLst>
          </p:cNvPr>
          <p:cNvSpPr txBox="1"/>
          <p:nvPr/>
        </p:nvSpPr>
        <p:spPr>
          <a:xfrm>
            <a:off x="711724" y="1041400"/>
            <a:ext cx="7896248" cy="4247317"/>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Software Requirements:</a:t>
            </a:r>
          </a:p>
          <a:p>
            <a:pPr marL="342900" indent="-342900">
              <a:buAutoNum type="arabicPeriod"/>
            </a:pPr>
            <a:r>
              <a:rPr lang="en-IN" sz="1800" dirty="0">
                <a:latin typeface="Times New Roman" panose="02020603050405020304" pitchFamily="18" charset="0"/>
                <a:cs typeface="Times New Roman" panose="02020603050405020304" pitchFamily="18" charset="0"/>
              </a:rPr>
              <a:t>Python: The primary programming language for this project, employing libraries like Pandas, NumPy, Matplotlib, Seaborn, Pydicom and YOLO  for data manipulation, analysis, visualization, and machine learning model development.</a:t>
            </a:r>
          </a:p>
          <a:p>
            <a:pPr marL="342900" indent="-342900">
              <a:buAutoNum type="arabicPeriod"/>
            </a:pPr>
            <a:r>
              <a:rPr lang="en-IN" sz="1800" dirty="0">
                <a:latin typeface="Times New Roman" panose="02020603050405020304" pitchFamily="18" charset="0"/>
                <a:cs typeface="Times New Roman" panose="02020603050405020304" pitchFamily="18" charset="0"/>
              </a:rPr>
              <a:t>Jupiter Notebook and Kaggle Notebook : For coding, executing, and documenting the project workflow.</a:t>
            </a:r>
          </a:p>
          <a:p>
            <a:pPr marL="342900" indent="-342900">
              <a:buAutoNum type="arabicPeriod"/>
            </a:pPr>
            <a:r>
              <a:rPr lang="en-IN" sz="1800" dirty="0">
                <a:latin typeface="Times New Roman" panose="02020603050405020304" pitchFamily="18" charset="0"/>
                <a:cs typeface="Times New Roman" panose="02020603050405020304" pitchFamily="18" charset="0"/>
              </a:rPr>
              <a:t>Specifically, for implementing YOLO(You Only Look Once) </a:t>
            </a:r>
            <a:r>
              <a:rPr lang="en-US" sz="1800" dirty="0">
                <a:latin typeface="Times New Roman" panose="02020603050405020304" pitchFamily="18" charset="0"/>
                <a:cs typeface="Times New Roman" panose="02020603050405020304" pitchFamily="18" charset="0"/>
              </a:rPr>
              <a:t>requires addressing both the image classification and localization tasks inherent in YOLO.</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Modules Used:                 </a:t>
            </a:r>
          </a:p>
          <a:p>
            <a:pPr marL="342900" indent="-342900">
              <a:buAutoNum type="arabicPeriod"/>
            </a:pPr>
            <a:r>
              <a:rPr lang="en-US" sz="1800" dirty="0">
                <a:latin typeface="Times New Roman" panose="02020603050405020304" pitchFamily="18" charset="0"/>
                <a:cs typeface="Times New Roman" panose="02020603050405020304" pitchFamily="18" charset="0"/>
              </a:rPr>
              <a:t>Pandas and NumPy: For data preprocessing and manipulation.</a:t>
            </a:r>
          </a:p>
          <a:p>
            <a:pPr marL="342900" indent="-342900">
              <a:buAutoNum type="arabicPeriod"/>
            </a:pPr>
            <a:r>
              <a:rPr lang="en-US" sz="1800" dirty="0">
                <a:latin typeface="Times New Roman" panose="02020603050405020304" pitchFamily="18" charset="0"/>
                <a:cs typeface="Times New Roman" panose="02020603050405020304" pitchFamily="18" charset="0"/>
              </a:rPr>
              <a:t>Pydicom: for data imaging and communication in medicine. </a:t>
            </a:r>
          </a:p>
          <a:p>
            <a:pPr marL="342900" indent="-342900">
              <a:buAutoNum type="arabicPeriod"/>
            </a:pPr>
            <a:r>
              <a:rPr lang="en-US" sz="1800" dirty="0">
                <a:latin typeface="Times New Roman" panose="02020603050405020304" pitchFamily="18" charset="0"/>
                <a:cs typeface="Times New Roman" panose="02020603050405020304" pitchFamily="18" charset="0"/>
              </a:rPr>
              <a:t>Matplotlib and Seaborn: For data visualization and plotting.</a:t>
            </a:r>
          </a:p>
          <a:p>
            <a:pPr marL="342900" indent="-342900">
              <a:buAutoNum type="arabicPeriod"/>
            </a:pPr>
            <a:r>
              <a:rPr lang="en-US" sz="1800" dirty="0">
                <a:latin typeface="Times New Roman" panose="02020603050405020304" pitchFamily="18" charset="0"/>
                <a:cs typeface="Times New Roman" panose="02020603050405020304" pitchFamily="18" charset="0"/>
              </a:rPr>
              <a:t>YOLO: used for real-time object detection and classification.</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6"/>
          <p:cNvSpPr txBox="1">
            <a:spLocks noGrp="1"/>
          </p:cNvSpPr>
          <p:nvPr>
            <p:ph type="title"/>
          </p:nvPr>
        </p:nvSpPr>
        <p:spPr>
          <a:xfrm>
            <a:off x="486659" y="300851"/>
            <a:ext cx="7857241" cy="10755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4000" b="1" dirty="0">
                <a:solidFill>
                  <a:srgbClr val="7030A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Result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t>
            </a:r>
          </a:p>
        </p:txBody>
      </p:sp>
      <p:sp>
        <p:nvSpPr>
          <p:cNvPr id="305" name="Google Shape;305;p46"/>
          <p:cNvSpPr txBox="1">
            <a:spLocks noGrp="1"/>
          </p:cNvSpPr>
          <p:nvPr>
            <p:ph type="ftr" idx="11"/>
          </p:nvPr>
        </p:nvSpPr>
        <p:spPr>
          <a:xfrm>
            <a:off x="3393648" y="6165130"/>
            <a:ext cx="2626151" cy="55634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a:p>
            <a:pPr marL="0" lvl="0" indent="0" algn="l" rtl="0">
              <a:spcBef>
                <a:spcPts val="0"/>
              </a:spcBef>
              <a:spcAft>
                <a:spcPts val="0"/>
              </a:spcAft>
              <a:buNone/>
            </a:pPr>
            <a:endParaRPr lang="en-US" dirty="0">
              <a:solidFill>
                <a:srgbClr val="045C75"/>
              </a:solidFill>
              <a:latin typeface="Constantia" panose="02030602050306030303"/>
              <a:ea typeface="Constantia" panose="02030602050306030303"/>
              <a:cs typeface="Constantia" panose="02030602050306030303"/>
              <a:sym typeface="Constantia" panose="02030602050306030303"/>
            </a:endParaRPr>
          </a:p>
        </p:txBody>
      </p:sp>
      <p:pic>
        <p:nvPicPr>
          <p:cNvPr id="306" name="Google Shape;306;p46"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pic>
        <p:nvPicPr>
          <p:cNvPr id="4" name="Picture 3">
            <a:extLst>
              <a:ext uri="{FF2B5EF4-FFF2-40B4-BE49-F238E27FC236}">
                <a16:creationId xmlns:a16="http://schemas.microsoft.com/office/drawing/2014/main" id="{1B8DC170-E991-5F08-D05E-2FC5DB92D166}"/>
              </a:ext>
            </a:extLst>
          </p:cNvPr>
          <p:cNvPicPr>
            <a:picLocks noChangeAspect="1"/>
          </p:cNvPicPr>
          <p:nvPr/>
        </p:nvPicPr>
        <p:blipFill>
          <a:blip r:embed="rId4"/>
          <a:stretch>
            <a:fillRect/>
          </a:stretch>
        </p:blipFill>
        <p:spPr>
          <a:xfrm>
            <a:off x="486659" y="1342251"/>
            <a:ext cx="8657341" cy="40040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E11BF7-6820-DEF9-C2CD-D7E00D64073B}"/>
              </a:ext>
            </a:extLst>
          </p:cNvPr>
          <p:cNvPicPr>
            <a:picLocks noChangeAspect="1"/>
          </p:cNvPicPr>
          <p:nvPr/>
        </p:nvPicPr>
        <p:blipFill>
          <a:blip r:embed="rId2"/>
          <a:stretch>
            <a:fillRect/>
          </a:stretch>
        </p:blipFill>
        <p:spPr>
          <a:xfrm>
            <a:off x="-1" y="1233328"/>
            <a:ext cx="9144000" cy="2443126"/>
          </a:xfrm>
          <a:prstGeom prst="rect">
            <a:avLst/>
          </a:prstGeom>
        </p:spPr>
      </p:pic>
      <p:pic>
        <p:nvPicPr>
          <p:cNvPr id="6" name="Picture 5">
            <a:extLst>
              <a:ext uri="{FF2B5EF4-FFF2-40B4-BE49-F238E27FC236}">
                <a16:creationId xmlns:a16="http://schemas.microsoft.com/office/drawing/2014/main" id="{C76632D8-796F-0F41-4061-5ED2A6882618}"/>
              </a:ext>
            </a:extLst>
          </p:cNvPr>
          <p:cNvPicPr>
            <a:picLocks noChangeAspect="1"/>
          </p:cNvPicPr>
          <p:nvPr/>
        </p:nvPicPr>
        <p:blipFill>
          <a:blip r:embed="rId3"/>
          <a:stretch>
            <a:fillRect/>
          </a:stretch>
        </p:blipFill>
        <p:spPr>
          <a:xfrm>
            <a:off x="0" y="4110159"/>
            <a:ext cx="9143999" cy="1065156"/>
          </a:xfrm>
          <a:prstGeom prst="rect">
            <a:avLst/>
          </a:prstGeom>
        </p:spPr>
      </p:pic>
    </p:spTree>
    <p:extLst>
      <p:ext uri="{BB962C8B-B14F-4D97-AF65-F5344CB8AC3E}">
        <p14:creationId xmlns:p14="http://schemas.microsoft.com/office/powerpoint/2010/main" val="3933905043"/>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1670</TotalTime>
  <Words>1311</Words>
  <Application>Microsoft Office PowerPoint</Application>
  <PresentationFormat>On-screen Show (4:3)</PresentationFormat>
  <Paragraphs>101</Paragraphs>
  <Slides>14</Slides>
  <Notes>13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Constantia</vt:lpstr>
      <vt:lpstr>Wingdings</vt:lpstr>
      <vt:lpstr>Times New Roman</vt:lpstr>
      <vt:lpstr>Noto Sans Symbols</vt:lpstr>
      <vt:lpstr>Söhne</vt:lpstr>
      <vt:lpstr>Arial</vt:lpstr>
      <vt:lpstr>Calibri</vt:lpstr>
      <vt:lpstr>Tahoma</vt:lpstr>
      <vt:lpstr>Flow</vt:lpstr>
      <vt:lpstr>2_Flow</vt:lpstr>
      <vt:lpstr>Office Theme</vt:lpstr>
      <vt:lpstr>PowerPoint Presentation</vt:lpstr>
      <vt:lpstr>PowerPoint Presentation</vt:lpstr>
      <vt:lpstr>PowerPoint Presentation</vt:lpstr>
      <vt:lpstr>   Literature Review </vt:lpstr>
      <vt:lpstr>Proposed Model</vt:lpstr>
      <vt:lpstr>PowerPoint Presentation</vt:lpstr>
      <vt:lpstr>Experimental Set-up  </vt:lpstr>
      <vt:lpstr>     Result            </vt:lpstr>
      <vt:lpstr>PowerPoint Presentation</vt:lpstr>
      <vt:lpstr>       Result Analysis      </vt:lpstr>
      <vt:lpstr>PowerPoint Presentation</vt:lpstr>
      <vt:lpstr>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Hariom kumar ray</dc:creator>
  <cp:lastModifiedBy>HARIOM KUMAR RAY</cp:lastModifiedBy>
  <cp:revision>92</cp:revision>
  <dcterms:created xsi:type="dcterms:W3CDTF">2023-11-09T15:04:00Z</dcterms:created>
  <dcterms:modified xsi:type="dcterms:W3CDTF">2024-11-17T14:31:27Z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1A698824404C4B469B29B9F1E3F8B6E3_12</vt:lpwstr>
  </property>
  <property fmtid="{D5CDD505-2E9C-101B-9397-08002B2CF9AE}" pid="3" name="KSOProductBuildVer">
    <vt:lpwstr>1033-12.2.0.13306</vt:lpwstr>
  </property>
</Properties>
</file>