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310" r:id="rId4"/>
    <p:sldId id="311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60" d="100"/>
          <a:sy n="60" d="100"/>
        </p:scale>
        <p:origin x="1349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18578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6238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09807" y="495300"/>
            <a:ext cx="3385185" cy="806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0" y="1803400"/>
            <a:ext cx="9779000" cy="662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18578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30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55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4000" y="2590800"/>
            <a:ext cx="76581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algn="ctr">
              <a:lnSpc>
                <a:spcPts val="33980"/>
              </a:lnSpc>
            </a:pPr>
            <a:r>
              <a:rPr sz="28800" dirty="0">
                <a:solidFill>
                  <a:srgbClr val="000000"/>
                </a:solidFill>
                <a:latin typeface="SimSun"/>
                <a:cs typeface="SimSun"/>
              </a:rPr>
              <a:t>list</a:t>
            </a:r>
            <a:endParaRPr sz="28800">
              <a:latin typeface="SimSun"/>
              <a:cs typeface="SimSun"/>
            </a:endParaRPr>
          </a:p>
          <a:p>
            <a:pPr marR="20955" algn="ctr">
              <a:lnSpc>
                <a:spcPts val="3740"/>
              </a:lnSpc>
            </a:pPr>
            <a:r>
              <a:rPr sz="3600" spc="55" dirty="0">
                <a:solidFill>
                  <a:srgbClr val="000000"/>
                </a:solidFill>
              </a:rPr>
              <a:t>mutable </a:t>
            </a:r>
            <a:r>
              <a:rPr sz="3600" spc="50" dirty="0">
                <a:solidFill>
                  <a:srgbClr val="000000"/>
                </a:solidFill>
              </a:rPr>
              <a:t>sequences </a:t>
            </a:r>
            <a:r>
              <a:rPr sz="3600" spc="15" dirty="0">
                <a:solidFill>
                  <a:srgbClr val="000000"/>
                </a:solidFill>
              </a:rPr>
              <a:t>of</a:t>
            </a:r>
            <a:r>
              <a:rPr sz="3600" spc="-310" dirty="0">
                <a:solidFill>
                  <a:srgbClr val="000000"/>
                </a:solidFill>
              </a:rPr>
              <a:t> </a:t>
            </a:r>
            <a:r>
              <a:rPr sz="3600" spc="55" dirty="0">
                <a:solidFill>
                  <a:srgbClr val="000000"/>
                </a:solidFill>
              </a:rPr>
              <a:t>objects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51611" y="3155950"/>
          <a:ext cx="958849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082"/>
                <a:gridCol w="1598084"/>
                <a:gridCol w="1598082"/>
                <a:gridCol w="1598082"/>
                <a:gridCol w="1598082"/>
                <a:gridCol w="1598082"/>
              </a:tblGrid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2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3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sequences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061200" y="2616200"/>
            <a:ext cx="6019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sta</a:t>
            </a:r>
            <a:r>
              <a:rPr sz="2400" spc="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8300" y="2641600"/>
            <a:ext cx="58610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75" dirty="0">
                <a:latin typeface="Calibri"/>
                <a:cs typeface="Calibri"/>
              </a:rPr>
              <a:t>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100" y="6527800"/>
            <a:ext cx="7378700" cy="306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772" y="6679708"/>
            <a:ext cx="7056130" cy="2649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3024" y="6583176"/>
            <a:ext cx="1913115" cy="675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3400" y="7086600"/>
            <a:ext cx="1473200" cy="7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0000">
            <a:off x="3039442" y="7156803"/>
            <a:ext cx="1502550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 rot="180000">
            <a:off x="306389" y="7692975"/>
            <a:ext cx="588629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180000">
            <a:off x="813791" y="7930391"/>
            <a:ext cx="60388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sz="4500" spc="-142" baseline="4629" dirty="0">
                <a:latin typeface="Calibri"/>
                <a:cs typeface="Calibri"/>
              </a:rPr>
              <a:t>Omi</a:t>
            </a:r>
            <a:r>
              <a:rPr sz="4500" spc="-142" baseline="3703" dirty="0">
                <a:latin typeface="Calibri"/>
                <a:cs typeface="Calibri"/>
              </a:rPr>
              <a:t>tt</a:t>
            </a:r>
            <a:r>
              <a:rPr sz="4500" spc="-142" baseline="2777" dirty="0">
                <a:latin typeface="Calibri"/>
                <a:cs typeface="Calibri"/>
              </a:rPr>
              <a:t>ing</a:t>
            </a:r>
            <a:r>
              <a:rPr sz="4500" spc="-277" baseline="2777" dirty="0">
                <a:latin typeface="Calibri"/>
                <a:cs typeface="Calibri"/>
              </a:rPr>
              <a:t> </a:t>
            </a:r>
            <a:r>
              <a:rPr sz="4500" spc="7" baseline="1851" dirty="0">
                <a:latin typeface="Calibri"/>
                <a:cs typeface="Calibri"/>
              </a:rPr>
              <a:t>the</a:t>
            </a:r>
            <a:r>
              <a:rPr sz="4500" spc="-277" baseline="1851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stop</a:t>
            </a:r>
            <a:r>
              <a:rPr sz="3000" i="1" spc="-185" dirty="0">
                <a:latin typeface="Calibri"/>
                <a:cs typeface="Calibri"/>
              </a:rPr>
              <a:t> </a:t>
            </a:r>
            <a:r>
              <a:rPr sz="4500" spc="-157" baseline="-1851" dirty="0">
                <a:latin typeface="Calibri"/>
                <a:cs typeface="Calibri"/>
              </a:rPr>
              <a:t>index</a:t>
            </a:r>
            <a:r>
              <a:rPr sz="4500" spc="-277" baseline="-1851" dirty="0">
                <a:latin typeface="Calibri"/>
                <a:cs typeface="Calibri"/>
              </a:rPr>
              <a:t> </a:t>
            </a:r>
            <a:r>
              <a:rPr sz="4500" spc="52" baseline="-3703" dirty="0">
                <a:latin typeface="Calibri"/>
                <a:cs typeface="Calibri"/>
              </a:rPr>
              <a:t>slices</a:t>
            </a:r>
            <a:r>
              <a:rPr sz="4500" spc="-277" baseline="-3703" dirty="0">
                <a:latin typeface="Calibri"/>
                <a:cs typeface="Calibri"/>
              </a:rPr>
              <a:t> </a:t>
            </a:r>
            <a:r>
              <a:rPr sz="4500" spc="135" baseline="-6481" dirty="0">
                <a:latin typeface="Calibri"/>
                <a:cs typeface="Calibri"/>
              </a:rPr>
              <a:t>to</a:t>
            </a:r>
            <a:r>
              <a:rPr sz="4500" spc="-277" baseline="-6481" dirty="0">
                <a:latin typeface="Calibri"/>
                <a:cs typeface="Calibri"/>
              </a:rPr>
              <a:t> </a:t>
            </a:r>
            <a:r>
              <a:rPr sz="4500" spc="7" baseline="-7407" dirty="0">
                <a:latin typeface="Calibri"/>
                <a:cs typeface="Calibri"/>
              </a:rPr>
              <a:t>the</a:t>
            </a:r>
            <a:r>
              <a:rPr sz="4500" spc="-277" baseline="-7407" dirty="0">
                <a:latin typeface="Calibri"/>
                <a:cs typeface="Calibri"/>
              </a:rPr>
              <a:t> </a:t>
            </a:r>
            <a:r>
              <a:rPr sz="4500" spc="-187" baseline="-9259" dirty="0">
                <a:latin typeface="Calibri"/>
                <a:cs typeface="Calibri"/>
              </a:rPr>
              <a:t>end</a:t>
            </a:r>
            <a:endParaRPr sz="4500" baseline="-9259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180000">
            <a:off x="857967" y="8373762"/>
            <a:ext cx="232442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slice_to_end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 rot="180000">
            <a:off x="3230718" y="8473426"/>
            <a:ext cx="429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=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 rot="180000">
            <a:off x="3707321" y="8566447"/>
            <a:ext cx="213672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seq[start:]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02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19861" y="3155950"/>
          <a:ext cx="958849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082"/>
                <a:gridCol w="1598084"/>
                <a:gridCol w="1598082"/>
                <a:gridCol w="1598082"/>
                <a:gridCol w="1598082"/>
                <a:gridCol w="1598082"/>
              </a:tblGrid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show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2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3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sequences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47900" y="2616200"/>
            <a:ext cx="6019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sta</a:t>
            </a:r>
            <a:r>
              <a:rPr sz="2400" spc="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0" y="2641600"/>
            <a:ext cx="58610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75" dirty="0">
                <a:latin typeface="Calibri"/>
                <a:cs typeface="Calibri"/>
              </a:rPr>
              <a:t>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800" y="5676900"/>
            <a:ext cx="8458200" cy="309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472" y="5791606"/>
            <a:ext cx="8133000" cy="2724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670" y="5732725"/>
            <a:ext cx="1913115" cy="675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9800" y="6197600"/>
            <a:ext cx="1473200" cy="7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21360000">
            <a:off x="3445996" y="6280997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 rot="21420000">
            <a:off x="246051" y="7256342"/>
            <a:ext cx="588629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21420000">
            <a:off x="745163" y="6997363"/>
            <a:ext cx="735872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30"/>
              </a:lnSpc>
            </a:pPr>
            <a:r>
              <a:rPr sz="4500" spc="-142" baseline="-13888" dirty="0">
                <a:latin typeface="Calibri"/>
                <a:cs typeface="Calibri"/>
              </a:rPr>
              <a:t>Omi</a:t>
            </a:r>
            <a:r>
              <a:rPr sz="4500" spc="-142" baseline="-12037" dirty="0">
                <a:latin typeface="Calibri"/>
                <a:cs typeface="Calibri"/>
              </a:rPr>
              <a:t>tt</a:t>
            </a:r>
            <a:r>
              <a:rPr sz="4500" spc="-142" baseline="-11111" dirty="0">
                <a:latin typeface="Calibri"/>
                <a:cs typeface="Calibri"/>
              </a:rPr>
              <a:t>ing</a:t>
            </a:r>
            <a:r>
              <a:rPr sz="4500" spc="-277" baseline="-11111" dirty="0">
                <a:latin typeface="Calibri"/>
                <a:cs typeface="Calibri"/>
              </a:rPr>
              <a:t> </a:t>
            </a:r>
            <a:r>
              <a:rPr sz="4500" spc="7" baseline="-10185" dirty="0">
                <a:latin typeface="Calibri"/>
                <a:cs typeface="Calibri"/>
              </a:rPr>
              <a:t>the</a:t>
            </a:r>
            <a:r>
              <a:rPr sz="4500" spc="-277" baseline="-10185" dirty="0">
                <a:latin typeface="Calibri"/>
                <a:cs typeface="Calibri"/>
              </a:rPr>
              <a:t> </a:t>
            </a:r>
            <a:r>
              <a:rPr sz="4500" i="1" spc="120" baseline="-8333" dirty="0">
                <a:latin typeface="Calibri"/>
                <a:cs typeface="Calibri"/>
              </a:rPr>
              <a:t>start</a:t>
            </a:r>
            <a:r>
              <a:rPr sz="4500" i="1" spc="-277" baseline="-8333" dirty="0">
                <a:latin typeface="Calibri"/>
                <a:cs typeface="Calibri"/>
              </a:rPr>
              <a:t> </a:t>
            </a:r>
            <a:r>
              <a:rPr sz="4500" spc="-157" baseline="-6481" dirty="0">
                <a:latin typeface="Calibri"/>
                <a:cs typeface="Calibri"/>
              </a:rPr>
              <a:t>index</a:t>
            </a:r>
            <a:r>
              <a:rPr sz="4500" spc="-277" baseline="-6481" dirty="0">
                <a:latin typeface="Calibri"/>
                <a:cs typeface="Calibri"/>
              </a:rPr>
              <a:t> </a:t>
            </a:r>
            <a:r>
              <a:rPr sz="4500" spc="52" baseline="-4629" dirty="0">
                <a:latin typeface="Calibri"/>
                <a:cs typeface="Calibri"/>
              </a:rPr>
              <a:t>slices</a:t>
            </a:r>
            <a:r>
              <a:rPr sz="4500" spc="-277" baseline="-4629" dirty="0">
                <a:latin typeface="Calibri"/>
                <a:cs typeface="Calibri"/>
              </a:rPr>
              <a:t> </a:t>
            </a:r>
            <a:r>
              <a:rPr sz="4500" spc="-112" baseline="-1851" dirty="0">
                <a:latin typeface="Calibri"/>
                <a:cs typeface="Calibri"/>
              </a:rPr>
              <a:t>from</a:t>
            </a:r>
            <a:r>
              <a:rPr sz="4500" spc="-277" baseline="-1851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185" dirty="0">
                <a:latin typeface="Calibri"/>
                <a:cs typeface="Calibri"/>
              </a:rPr>
              <a:t> </a:t>
            </a:r>
            <a:r>
              <a:rPr sz="4500" spc="-187" baseline="1851" dirty="0">
                <a:latin typeface="Calibri"/>
                <a:cs typeface="Calibri"/>
              </a:rPr>
              <a:t>beginning</a:t>
            </a:r>
            <a:endParaRPr sz="4500" baseline="185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21420000">
            <a:off x="873612" y="7681731"/>
            <a:ext cx="383532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slice_from_beginning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 rot="21420000">
            <a:off x="4762158" y="7528912"/>
            <a:ext cx="429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=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 rot="21420000">
            <a:off x="5237305" y="7442536"/>
            <a:ext cx="194957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seq[:stop]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5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35761" y="895350"/>
          <a:ext cx="958849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082"/>
                <a:gridCol w="1598084"/>
                <a:gridCol w="1598082"/>
                <a:gridCol w="1598082"/>
                <a:gridCol w="1598082"/>
                <a:gridCol w="1598082"/>
              </a:tblGrid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show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2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3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sequences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63800" y="431800"/>
            <a:ext cx="6019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sta</a:t>
            </a:r>
            <a:r>
              <a:rPr sz="2400" spc="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9800" y="457200"/>
            <a:ext cx="58610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75" dirty="0">
                <a:latin typeface="Calibri"/>
                <a:cs typeface="Calibri"/>
              </a:rPr>
              <a:t>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1000" y="6324600"/>
            <a:ext cx="8458200" cy="309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1673" y="6439307"/>
            <a:ext cx="8132999" cy="2724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5870" y="6380426"/>
            <a:ext cx="1913115" cy="675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000" y="6845300"/>
            <a:ext cx="1473200" cy="7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21360000">
            <a:off x="6189196" y="6928698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 rot="21420000">
            <a:off x="2989250" y="7904042"/>
            <a:ext cx="588629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21420000">
            <a:off x="3488674" y="7672995"/>
            <a:ext cx="655919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spc="-97" baseline="-6481" dirty="0">
                <a:latin typeface="Calibri"/>
                <a:cs typeface="Calibri"/>
              </a:rPr>
              <a:t>Half-open </a:t>
            </a:r>
            <a:r>
              <a:rPr sz="4500" baseline="-2777" dirty="0">
                <a:latin typeface="Calibri"/>
                <a:cs typeface="Calibri"/>
              </a:rPr>
              <a:t>ranges</a:t>
            </a:r>
            <a:r>
              <a:rPr sz="4500" spc="-750" baseline="-2777" dirty="0">
                <a:latin typeface="Calibri"/>
                <a:cs typeface="Calibri"/>
              </a:rPr>
              <a:t> </a:t>
            </a:r>
            <a:r>
              <a:rPr sz="3000" spc="-105" dirty="0">
                <a:latin typeface="Calibri"/>
                <a:cs typeface="Calibri"/>
              </a:rPr>
              <a:t>give </a:t>
            </a:r>
            <a:r>
              <a:rPr sz="4500" spc="-112" baseline="1851" dirty="0">
                <a:latin typeface="Calibri"/>
                <a:cs typeface="Calibri"/>
              </a:rPr>
              <a:t>complementary </a:t>
            </a:r>
            <a:r>
              <a:rPr sz="4500" spc="52" baseline="7407" dirty="0">
                <a:latin typeface="Calibri"/>
                <a:cs typeface="Calibri"/>
              </a:rPr>
              <a:t>slices</a:t>
            </a:r>
            <a:endParaRPr sz="4500" baseline="740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21420000">
            <a:off x="3593121" y="8429096"/>
            <a:ext cx="103236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s[:x]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 rot="21420000">
            <a:off x="4654818" y="8375941"/>
            <a:ext cx="429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+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 rot="21420000">
            <a:off x="5113409" y="8322787"/>
            <a:ext cx="103236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s[x:]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 rot="21420000">
            <a:off x="6212820" y="8262987"/>
            <a:ext cx="54377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==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 rot="21420000">
            <a:off x="6745214" y="8229766"/>
            <a:ext cx="429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</a:t>
            </a:r>
            <a:endParaRPr sz="3000">
              <a:latin typeface="SimSun"/>
              <a:cs typeface="SimSu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67511" y="3879850"/>
          <a:ext cx="958849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082"/>
                <a:gridCol w="1598084"/>
                <a:gridCol w="1598082"/>
                <a:gridCol w="1598082"/>
                <a:gridCol w="1598082"/>
                <a:gridCol w="1598082"/>
              </a:tblGrid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2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3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sequences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277100" y="3429000"/>
            <a:ext cx="6019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sta</a:t>
            </a:r>
            <a:r>
              <a:rPr sz="2400" spc="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14200" y="3454400"/>
            <a:ext cx="58610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75" dirty="0">
                <a:latin typeface="Calibri"/>
                <a:cs typeface="Calibri"/>
              </a:rPr>
              <a:t>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400" y="1587500"/>
            <a:ext cx="1549400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50"/>
              </a:lnSpc>
            </a:pPr>
            <a:r>
              <a:rPr sz="4800" dirty="0">
                <a:latin typeface="SimSun"/>
                <a:cs typeface="SimSun"/>
              </a:rPr>
              <a:t>s[:3]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400" y="4533900"/>
            <a:ext cx="1549400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50"/>
              </a:lnSpc>
            </a:pPr>
            <a:r>
              <a:rPr sz="4800" dirty="0">
                <a:latin typeface="SimSun"/>
                <a:cs typeface="SimSun"/>
              </a:rPr>
              <a:t>s[3:]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1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19861" y="3155950"/>
          <a:ext cx="9588494" cy="2222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082"/>
                <a:gridCol w="1598084"/>
                <a:gridCol w="1598082"/>
                <a:gridCol w="1598082"/>
                <a:gridCol w="1598082"/>
                <a:gridCol w="1598082"/>
              </a:tblGrid>
              <a:tr h="740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</a:tr>
              <a:tr h="740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-6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-4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-3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/>
                    </a:solidFill>
                  </a:tcPr>
                </a:tc>
              </a:tr>
              <a:tr h="740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4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show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5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4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2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3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sequences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47900" y="2616200"/>
            <a:ext cx="6019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sta</a:t>
            </a:r>
            <a:r>
              <a:rPr sz="2400" spc="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6400" y="2641600"/>
            <a:ext cx="58610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75" dirty="0">
                <a:latin typeface="Calibri"/>
                <a:cs typeface="Calibri"/>
              </a:rPr>
              <a:t>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5422900"/>
            <a:ext cx="7493000" cy="433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931" y="5709085"/>
            <a:ext cx="7177188" cy="3920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0967" y="5481736"/>
            <a:ext cx="1888844" cy="578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9900" y="5930900"/>
            <a:ext cx="14478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21540000">
            <a:off x="2973007" y="5971376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 rot="21540000">
            <a:off x="175914" y="6745572"/>
            <a:ext cx="584422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5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21540000">
            <a:off x="687551" y="6698501"/>
            <a:ext cx="62923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80" dirty="0">
                <a:latin typeface="Calibri"/>
                <a:cs typeface="Calibri"/>
              </a:rPr>
              <a:t>Omitting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i="1" spc="80" dirty="0">
                <a:latin typeface="Calibri"/>
                <a:cs typeface="Calibri"/>
              </a:rPr>
              <a:t>start</a:t>
            </a:r>
            <a:r>
              <a:rPr sz="3000" i="1" spc="-114" dirty="0">
                <a:latin typeface="Calibri"/>
                <a:cs typeface="Calibri"/>
              </a:rPr>
              <a:t> </a:t>
            </a:r>
            <a:r>
              <a:rPr sz="3000" spc="-75" dirty="0">
                <a:latin typeface="Calibri"/>
                <a:cs typeface="Calibri"/>
              </a:rPr>
              <a:t>and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80" dirty="0">
                <a:latin typeface="Calibri"/>
                <a:cs typeface="Calibri"/>
              </a:rPr>
              <a:t>stop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indexes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slices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21540000">
            <a:off x="695353" y="7157411"/>
            <a:ext cx="608888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75" dirty="0">
                <a:latin typeface="Calibri"/>
                <a:cs typeface="Calibri"/>
              </a:rPr>
              <a:t>from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125" dirty="0">
                <a:latin typeface="Calibri"/>
                <a:cs typeface="Calibri"/>
              </a:rPr>
              <a:t>beginning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90" dirty="0">
                <a:latin typeface="Calibri"/>
                <a:cs typeface="Calibri"/>
              </a:rPr>
              <a:t>to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125" dirty="0">
                <a:latin typeface="Calibri"/>
                <a:cs typeface="Calibri"/>
              </a:rPr>
              <a:t>end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–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i="1" spc="-150" dirty="0">
                <a:latin typeface="Calibri"/>
                <a:cs typeface="Calibri"/>
              </a:rPr>
              <a:t>full</a:t>
            </a:r>
            <a:r>
              <a:rPr sz="3000" i="1" spc="-165" dirty="0">
                <a:latin typeface="Calibri"/>
                <a:cs typeface="Calibri"/>
              </a:rPr>
              <a:t> </a:t>
            </a:r>
            <a:r>
              <a:rPr sz="3000" i="1" spc="-75" dirty="0">
                <a:latin typeface="Calibri"/>
                <a:cs typeface="Calibri"/>
              </a:rPr>
              <a:t>slice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21540000">
            <a:off x="699570" y="8156135"/>
            <a:ext cx="194272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full_slice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 rot="21540000">
            <a:off x="2696010" y="8134525"/>
            <a:ext cx="4259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=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 rot="21540000">
            <a:off x="3163701" y="8119564"/>
            <a:ext cx="120482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seq[:]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 rot="21540000">
            <a:off x="214258" y="8942337"/>
            <a:ext cx="584422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5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 rot="21540000">
            <a:off x="724366" y="8907388"/>
            <a:ext cx="49062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20" dirty="0">
                <a:latin typeface="Calibri"/>
                <a:cs typeface="Calibri"/>
              </a:rPr>
              <a:t>Important </a:t>
            </a:r>
            <a:r>
              <a:rPr sz="3000" spc="-150" dirty="0">
                <a:latin typeface="Calibri"/>
                <a:cs typeface="Calibri"/>
              </a:rPr>
              <a:t>idiom </a:t>
            </a:r>
            <a:r>
              <a:rPr sz="3000" spc="-15" dirty="0">
                <a:latin typeface="Calibri"/>
                <a:cs typeface="Calibri"/>
              </a:rPr>
              <a:t>for </a:t>
            </a:r>
            <a:r>
              <a:rPr sz="3000" spc="-70" dirty="0">
                <a:latin typeface="Calibri"/>
                <a:cs typeface="Calibri"/>
              </a:rPr>
              <a:t>copying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spc="125" dirty="0">
                <a:latin typeface="Calibri"/>
                <a:cs typeface="Calibri"/>
              </a:rPr>
              <a:t>lists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61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2600" y="6083300"/>
            <a:ext cx="7442200" cy="367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2790" y="6369462"/>
            <a:ext cx="7165220" cy="3235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33826" y="6142113"/>
            <a:ext cx="1888844" cy="578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489700"/>
            <a:ext cx="14478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 rot="21540000">
            <a:off x="8383207" y="6530177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 rot="21540000">
            <a:off x="8146804" y="7204349"/>
            <a:ext cx="204744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sz="3000" b="1" spc="-60" dirty="0">
                <a:latin typeface="Calibri"/>
                <a:cs typeface="Calibri"/>
              </a:rPr>
              <a:t>Copying</a:t>
            </a:r>
            <a:r>
              <a:rPr sz="3000" b="1" spc="-229" dirty="0">
                <a:latin typeface="Calibri"/>
                <a:cs typeface="Calibri"/>
              </a:rPr>
              <a:t> </a:t>
            </a:r>
            <a:r>
              <a:rPr sz="3000" b="1" spc="160" dirty="0">
                <a:latin typeface="Calibri"/>
                <a:cs typeface="Calibri"/>
              </a:rPr>
              <a:t>lists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21540000">
            <a:off x="5795102" y="7838997"/>
            <a:ext cx="137404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80" dirty="0">
                <a:latin typeface="Calibri"/>
                <a:cs typeface="Calibri"/>
              </a:rPr>
              <a:t>Full</a:t>
            </a:r>
            <a:r>
              <a:rPr sz="3000" spc="-18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slice: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21540000">
            <a:off x="5817193" y="8400569"/>
            <a:ext cx="247739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latin typeface="SimSun"/>
                <a:cs typeface="SimSun"/>
              </a:rPr>
              <a:t>copy()</a:t>
            </a:r>
            <a:r>
              <a:rPr sz="3000" spc="-1030" dirty="0">
                <a:latin typeface="SimSun"/>
                <a:cs typeface="SimSun"/>
              </a:rPr>
              <a:t> </a:t>
            </a:r>
            <a:r>
              <a:rPr sz="3000" spc="-105" dirty="0">
                <a:latin typeface="Calibri"/>
                <a:cs typeface="Calibri"/>
              </a:rPr>
              <a:t>method: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21540000">
            <a:off x="8957366" y="7776638"/>
            <a:ext cx="4259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 rot="21540000">
            <a:off x="8949055" y="8348370"/>
            <a:ext cx="4259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u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 rot="21540000">
            <a:off x="5831215" y="8963600"/>
            <a:ext cx="34292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latin typeface="SimSun"/>
                <a:cs typeface="SimSun"/>
              </a:rPr>
              <a:t>list()</a:t>
            </a:r>
            <a:r>
              <a:rPr sz="3000" spc="-1205" dirty="0">
                <a:latin typeface="SimSun"/>
                <a:cs typeface="SimSun"/>
              </a:rPr>
              <a:t> </a:t>
            </a:r>
            <a:r>
              <a:rPr sz="3000" spc="25" dirty="0">
                <a:latin typeface="Calibri"/>
                <a:cs typeface="Calibri"/>
              </a:rPr>
              <a:t>constructor: </a:t>
            </a: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v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 rot="21540000">
            <a:off x="9338308" y="7769988"/>
            <a:ext cx="4259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=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 rot="21540000">
            <a:off x="9329997" y="8341721"/>
            <a:ext cx="4259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=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 rot="21540000">
            <a:off x="9322067" y="8913446"/>
            <a:ext cx="4259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=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 rot="21540000">
            <a:off x="9805999" y="7755027"/>
            <a:ext cx="120482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seq[:]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 rot="21540000">
            <a:off x="9809681" y="8320110"/>
            <a:ext cx="194272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seq.copy()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 rot="21540000">
            <a:off x="9799716" y="8893498"/>
            <a:ext cx="175632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list(seq)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90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0600" y="622300"/>
            <a:ext cx="481330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16800" y="698500"/>
            <a:ext cx="4559300" cy="4737100"/>
          </a:xfrm>
          <a:custGeom>
            <a:avLst/>
            <a:gdLst/>
            <a:ahLst/>
            <a:cxnLst/>
            <a:rect l="l" t="t" r="r" b="b"/>
            <a:pathLst>
              <a:path w="4559300" h="4737100">
                <a:moveTo>
                  <a:pt x="4497113" y="0"/>
                </a:moveTo>
                <a:lnTo>
                  <a:pt x="62186" y="0"/>
                </a:lnTo>
                <a:lnTo>
                  <a:pt x="37980" y="4886"/>
                </a:lnTo>
                <a:lnTo>
                  <a:pt x="18214" y="18214"/>
                </a:lnTo>
                <a:lnTo>
                  <a:pt x="4886" y="37980"/>
                </a:lnTo>
                <a:lnTo>
                  <a:pt x="0" y="62186"/>
                </a:lnTo>
                <a:lnTo>
                  <a:pt x="0" y="4674913"/>
                </a:lnTo>
                <a:lnTo>
                  <a:pt x="4886" y="4699119"/>
                </a:lnTo>
                <a:lnTo>
                  <a:pt x="18214" y="4718885"/>
                </a:lnTo>
                <a:lnTo>
                  <a:pt x="37980" y="4732213"/>
                </a:lnTo>
                <a:lnTo>
                  <a:pt x="62186" y="4737100"/>
                </a:lnTo>
                <a:lnTo>
                  <a:pt x="4497113" y="4737100"/>
                </a:lnTo>
                <a:lnTo>
                  <a:pt x="4521319" y="4732213"/>
                </a:lnTo>
                <a:lnTo>
                  <a:pt x="4541085" y="4718885"/>
                </a:lnTo>
                <a:lnTo>
                  <a:pt x="4554413" y="4699119"/>
                </a:lnTo>
                <a:lnTo>
                  <a:pt x="4559300" y="4674913"/>
                </a:lnTo>
                <a:lnTo>
                  <a:pt x="4559300" y="62186"/>
                </a:lnTo>
                <a:lnTo>
                  <a:pt x="4554413" y="37980"/>
                </a:lnTo>
                <a:lnTo>
                  <a:pt x="4541085" y="18214"/>
                </a:lnTo>
                <a:lnTo>
                  <a:pt x="4521319" y="4886"/>
                </a:lnTo>
                <a:lnTo>
                  <a:pt x="4497113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51300" y="23368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1300" y="23368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0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60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33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33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99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03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400" y="27051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450" y="0"/>
                </a:moveTo>
                <a:lnTo>
                  <a:pt x="0" y="425450"/>
                </a:ln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400" y="27051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0" y="425450"/>
                </a:move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2654300"/>
            <a:ext cx="31940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0" dirty="0">
                <a:latin typeface="Calibri"/>
                <a:cs typeface="Calibri"/>
              </a:rPr>
              <a:t>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55902" y="3135623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2692618" y="0"/>
                </a:moveTo>
                <a:lnTo>
                  <a:pt x="267356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561" y="305180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18"/>
                </a:lnTo>
                <a:lnTo>
                  <a:pt x="0" y="167639"/>
                </a:lnTo>
                <a:lnTo>
                  <a:pt x="167640" y="838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15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15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19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19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44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44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0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62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62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066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066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14500" y="57404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419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419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023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023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81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181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785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785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11800" y="57404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83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3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001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2000" y="82677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225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25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6289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90800" y="82804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1529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529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5593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33900" y="82677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071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071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4008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62700" y="82423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32571" y="6755274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0" y="0"/>
                </a:moveTo>
                <a:lnTo>
                  <a:pt x="0" y="682009"/>
                </a:lnTo>
                <a:lnTo>
                  <a:pt x="595262" y="683003"/>
                </a:lnTo>
                <a:lnTo>
                  <a:pt x="596451" y="1127760"/>
                </a:lnTo>
                <a:lnTo>
                  <a:pt x="596502" y="11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45202" y="7882811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39" h="168275">
                <a:moveTo>
                  <a:pt x="167638" y="0"/>
                </a:moveTo>
                <a:lnTo>
                  <a:pt x="0" y="448"/>
                </a:lnTo>
                <a:lnTo>
                  <a:pt x="84268" y="167863"/>
                </a:lnTo>
                <a:lnTo>
                  <a:pt x="167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8297" y="67437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596502" y="0"/>
                </a:moveTo>
                <a:lnTo>
                  <a:pt x="596502" y="682009"/>
                </a:lnTo>
                <a:lnTo>
                  <a:pt x="1239" y="683003"/>
                </a:lnTo>
                <a:lnTo>
                  <a:pt x="50" y="1127759"/>
                </a:lnTo>
                <a:lnTo>
                  <a:pt x="0" y="11468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4528" y="7871236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0" y="0"/>
                </a:moveTo>
                <a:lnTo>
                  <a:pt x="83371" y="167863"/>
                </a:lnTo>
                <a:lnTo>
                  <a:pt x="167639" y="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07100" y="6756400"/>
            <a:ext cx="406400" cy="1146810"/>
          </a:xfrm>
          <a:custGeom>
            <a:avLst/>
            <a:gdLst/>
            <a:ahLst/>
            <a:cxnLst/>
            <a:rect l="l" t="t" r="r" b="b"/>
            <a:pathLst>
              <a:path w="406400" h="1146809">
                <a:moveTo>
                  <a:pt x="0" y="0"/>
                </a:moveTo>
                <a:lnTo>
                  <a:pt x="0" y="682009"/>
                </a:lnTo>
                <a:lnTo>
                  <a:pt x="405284" y="683003"/>
                </a:lnTo>
                <a:lnTo>
                  <a:pt x="406095" y="1127758"/>
                </a:lnTo>
                <a:lnTo>
                  <a:pt x="406129" y="11468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29373" y="7884007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39" h="168275">
                <a:moveTo>
                  <a:pt x="167639" y="0"/>
                </a:moveTo>
                <a:lnTo>
                  <a:pt x="0" y="306"/>
                </a:lnTo>
                <a:lnTo>
                  <a:pt x="84126" y="167792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50197" y="67437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596502" y="0"/>
                </a:moveTo>
                <a:lnTo>
                  <a:pt x="596502" y="682009"/>
                </a:lnTo>
                <a:lnTo>
                  <a:pt x="1239" y="683003"/>
                </a:lnTo>
                <a:lnTo>
                  <a:pt x="50" y="1127759"/>
                </a:lnTo>
                <a:lnTo>
                  <a:pt x="0" y="114680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66428" y="7871236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39" h="168275">
                <a:moveTo>
                  <a:pt x="0" y="0"/>
                </a:moveTo>
                <a:lnTo>
                  <a:pt x="83371" y="167863"/>
                </a:lnTo>
                <a:lnTo>
                  <a:pt x="167639" y="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279900" y="2806319"/>
            <a:ext cx="66040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864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82700" y="61722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800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40300" y="2806319"/>
            <a:ext cx="66040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864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658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558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051300" y="23368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51300" y="23368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799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799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403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403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815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815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419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419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749800" y="23368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18000" y="27686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978400" y="27686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57900" y="5080187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543807"/>
                </a:moveTo>
                <a:lnTo>
                  <a:pt x="0" y="524757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74079" y="556303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20" y="167640"/>
                </a:lnTo>
                <a:lnTo>
                  <a:pt x="146685" y="41910"/>
                </a:lnTo>
                <a:lnTo>
                  <a:pt x="83820" y="41910"/>
                </a:lnTo>
                <a:lnTo>
                  <a:pt x="0" y="0"/>
                </a:lnTo>
                <a:close/>
              </a:path>
              <a:path w="167639" h="167639">
                <a:moveTo>
                  <a:pt x="167640" y="0"/>
                </a:moveTo>
                <a:lnTo>
                  <a:pt x="83820" y="41910"/>
                </a:lnTo>
                <a:lnTo>
                  <a:pt x="146685" y="4191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70500" y="3355016"/>
            <a:ext cx="0" cy="1724660"/>
          </a:xfrm>
          <a:custGeom>
            <a:avLst/>
            <a:gdLst/>
            <a:ahLst/>
            <a:cxnLst/>
            <a:rect l="l" t="t" r="r" b="b"/>
            <a:pathLst>
              <a:path h="1724660">
                <a:moveTo>
                  <a:pt x="0" y="0"/>
                </a:moveTo>
                <a:lnTo>
                  <a:pt x="0" y="172446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70500" y="5074593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54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05671" y="3349588"/>
            <a:ext cx="0" cy="2152015"/>
          </a:xfrm>
          <a:custGeom>
            <a:avLst/>
            <a:gdLst/>
            <a:ahLst/>
            <a:cxnLst/>
            <a:rect l="l" t="t" r="r" b="b"/>
            <a:pathLst>
              <a:path h="2152015">
                <a:moveTo>
                  <a:pt x="0" y="0"/>
                </a:moveTo>
                <a:lnTo>
                  <a:pt x="0" y="21516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10347" y="5483723"/>
            <a:ext cx="2295525" cy="0"/>
          </a:xfrm>
          <a:custGeom>
            <a:avLst/>
            <a:gdLst/>
            <a:ahLst/>
            <a:cxnLst/>
            <a:rect l="l" t="t" r="r" b="b"/>
            <a:pathLst>
              <a:path w="2295525">
                <a:moveTo>
                  <a:pt x="0" y="0"/>
                </a:moveTo>
                <a:lnTo>
                  <a:pt x="2295276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12810" y="5465614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181734"/>
                </a:moveTo>
                <a:lnTo>
                  <a:pt x="0" y="162684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28990" y="558638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19" y="167641"/>
                </a:lnTo>
                <a:lnTo>
                  <a:pt x="146685" y="41909"/>
                </a:lnTo>
                <a:lnTo>
                  <a:pt x="83819" y="41909"/>
                </a:lnTo>
                <a:lnTo>
                  <a:pt x="0" y="0"/>
                </a:lnTo>
                <a:close/>
              </a:path>
              <a:path w="167639" h="167639">
                <a:moveTo>
                  <a:pt x="167639" y="0"/>
                </a:moveTo>
                <a:lnTo>
                  <a:pt x="83819" y="41909"/>
                </a:lnTo>
                <a:lnTo>
                  <a:pt x="146685" y="4190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658100" y="762000"/>
            <a:ext cx="4000500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9165" algn="l"/>
                <a:tab pos="1243965" algn="l"/>
                <a:tab pos="1548765" algn="l"/>
                <a:tab pos="2158365" algn="l"/>
                <a:tab pos="2767965" algn="l"/>
                <a:tab pos="3377565" algn="l"/>
                <a:tab pos="3834765" algn="l"/>
              </a:tabLst>
            </a:pPr>
            <a:r>
              <a:rPr sz="3600" baseline="-4629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3600" spc="150" baseline="-4629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	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=	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[	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1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,	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2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],	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3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,	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4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	]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939165" algn="l"/>
                <a:tab pos="1243965" algn="l"/>
              </a:tabLst>
            </a:pPr>
            <a:r>
              <a:rPr sz="2400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2400" spc="100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b	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=	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a[:]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808023" y="609600"/>
            <a:ext cx="400431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145" dirty="0">
                <a:latin typeface="Calibri"/>
                <a:cs typeface="Calibri"/>
              </a:rPr>
              <a:t>Copies </a:t>
            </a:r>
            <a:r>
              <a:rPr sz="3800" b="1" spc="90" dirty="0">
                <a:latin typeface="Calibri"/>
                <a:cs typeface="Calibri"/>
              </a:rPr>
              <a:t>are</a:t>
            </a:r>
            <a:r>
              <a:rPr sz="3800" b="1" spc="-400" dirty="0">
                <a:latin typeface="Calibri"/>
                <a:cs typeface="Calibri"/>
              </a:rPr>
              <a:t> </a:t>
            </a:r>
            <a:r>
              <a:rPr sz="3800" b="1" spc="120" dirty="0">
                <a:latin typeface="Calibri"/>
                <a:cs typeface="Calibri"/>
              </a:rPr>
              <a:t>shallow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7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0600" y="622300"/>
            <a:ext cx="481330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16800" y="698500"/>
            <a:ext cx="4559300" cy="4737100"/>
          </a:xfrm>
          <a:custGeom>
            <a:avLst/>
            <a:gdLst/>
            <a:ahLst/>
            <a:cxnLst/>
            <a:rect l="l" t="t" r="r" b="b"/>
            <a:pathLst>
              <a:path w="4559300" h="4737100">
                <a:moveTo>
                  <a:pt x="4497113" y="0"/>
                </a:moveTo>
                <a:lnTo>
                  <a:pt x="62186" y="0"/>
                </a:lnTo>
                <a:lnTo>
                  <a:pt x="37980" y="4886"/>
                </a:lnTo>
                <a:lnTo>
                  <a:pt x="18214" y="18214"/>
                </a:lnTo>
                <a:lnTo>
                  <a:pt x="4886" y="37980"/>
                </a:lnTo>
                <a:lnTo>
                  <a:pt x="0" y="62186"/>
                </a:lnTo>
                <a:lnTo>
                  <a:pt x="0" y="4674913"/>
                </a:lnTo>
                <a:lnTo>
                  <a:pt x="4886" y="4699119"/>
                </a:lnTo>
                <a:lnTo>
                  <a:pt x="18214" y="4718885"/>
                </a:lnTo>
                <a:lnTo>
                  <a:pt x="37980" y="4732213"/>
                </a:lnTo>
                <a:lnTo>
                  <a:pt x="62186" y="4737100"/>
                </a:lnTo>
                <a:lnTo>
                  <a:pt x="4497113" y="4737100"/>
                </a:lnTo>
                <a:lnTo>
                  <a:pt x="4521319" y="4732213"/>
                </a:lnTo>
                <a:lnTo>
                  <a:pt x="4541085" y="4718885"/>
                </a:lnTo>
                <a:lnTo>
                  <a:pt x="4554413" y="4699119"/>
                </a:lnTo>
                <a:lnTo>
                  <a:pt x="4559300" y="4674913"/>
                </a:lnTo>
                <a:lnTo>
                  <a:pt x="4559300" y="62186"/>
                </a:lnTo>
                <a:lnTo>
                  <a:pt x="4554413" y="37980"/>
                </a:lnTo>
                <a:lnTo>
                  <a:pt x="4541085" y="18214"/>
                </a:lnTo>
                <a:lnTo>
                  <a:pt x="4521319" y="4886"/>
                </a:lnTo>
                <a:lnTo>
                  <a:pt x="4497113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51300" y="23368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1300" y="23368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0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60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33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33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99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99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03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03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6400" y="27051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450" y="0"/>
                </a:moveTo>
                <a:lnTo>
                  <a:pt x="0" y="425450"/>
                </a:ln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400" y="27051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0" y="425450"/>
                </a:move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800" y="2654300"/>
            <a:ext cx="31940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0" dirty="0">
                <a:latin typeface="Calibri"/>
                <a:cs typeface="Calibri"/>
              </a:rPr>
              <a:t>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55902" y="3135623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2692618" y="0"/>
                </a:moveTo>
                <a:lnTo>
                  <a:pt x="267356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7561" y="305180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18"/>
                </a:lnTo>
                <a:lnTo>
                  <a:pt x="0" y="167639"/>
                </a:lnTo>
                <a:lnTo>
                  <a:pt x="167640" y="838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15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815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419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419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49800" y="23368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44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44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50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50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462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62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066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066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14500" y="57404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419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023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023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181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181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785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785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511800" y="57404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83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83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2000" y="82677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225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225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6289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90800" y="82804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1529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529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5593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33900" y="82677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071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071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4008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62700" y="82423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232571" y="6755274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0" y="0"/>
                </a:moveTo>
                <a:lnTo>
                  <a:pt x="0" y="682009"/>
                </a:lnTo>
                <a:lnTo>
                  <a:pt x="595262" y="683003"/>
                </a:lnTo>
                <a:lnTo>
                  <a:pt x="596451" y="1127760"/>
                </a:lnTo>
                <a:lnTo>
                  <a:pt x="596502" y="11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45202" y="7882811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39" h="168275">
                <a:moveTo>
                  <a:pt x="167638" y="0"/>
                </a:moveTo>
                <a:lnTo>
                  <a:pt x="0" y="448"/>
                </a:lnTo>
                <a:lnTo>
                  <a:pt x="84268" y="167863"/>
                </a:lnTo>
                <a:lnTo>
                  <a:pt x="167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78297" y="67437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596502" y="0"/>
                </a:moveTo>
                <a:lnTo>
                  <a:pt x="596502" y="682009"/>
                </a:lnTo>
                <a:lnTo>
                  <a:pt x="1239" y="683003"/>
                </a:lnTo>
                <a:lnTo>
                  <a:pt x="50" y="1127759"/>
                </a:lnTo>
                <a:lnTo>
                  <a:pt x="0" y="11468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4528" y="7871236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0" y="0"/>
                </a:moveTo>
                <a:lnTo>
                  <a:pt x="83371" y="167863"/>
                </a:lnTo>
                <a:lnTo>
                  <a:pt x="167639" y="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07100" y="6756400"/>
            <a:ext cx="406400" cy="1146810"/>
          </a:xfrm>
          <a:custGeom>
            <a:avLst/>
            <a:gdLst/>
            <a:ahLst/>
            <a:cxnLst/>
            <a:rect l="l" t="t" r="r" b="b"/>
            <a:pathLst>
              <a:path w="406400" h="1146809">
                <a:moveTo>
                  <a:pt x="0" y="0"/>
                </a:moveTo>
                <a:lnTo>
                  <a:pt x="0" y="682009"/>
                </a:lnTo>
                <a:lnTo>
                  <a:pt x="405284" y="683003"/>
                </a:lnTo>
                <a:lnTo>
                  <a:pt x="406095" y="1127758"/>
                </a:lnTo>
                <a:lnTo>
                  <a:pt x="406129" y="11468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29373" y="7884007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39" h="168275">
                <a:moveTo>
                  <a:pt x="167639" y="0"/>
                </a:moveTo>
                <a:lnTo>
                  <a:pt x="0" y="306"/>
                </a:lnTo>
                <a:lnTo>
                  <a:pt x="84126" y="167792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50197" y="67437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596502" y="0"/>
                </a:moveTo>
                <a:lnTo>
                  <a:pt x="596502" y="682009"/>
                </a:lnTo>
                <a:lnTo>
                  <a:pt x="1239" y="683003"/>
                </a:lnTo>
                <a:lnTo>
                  <a:pt x="50" y="1127759"/>
                </a:lnTo>
                <a:lnTo>
                  <a:pt x="0" y="114680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66428" y="7871236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39" h="168275">
                <a:moveTo>
                  <a:pt x="0" y="0"/>
                </a:moveTo>
                <a:lnTo>
                  <a:pt x="83371" y="167863"/>
                </a:lnTo>
                <a:lnTo>
                  <a:pt x="167639" y="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46300" y="36830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46300" y="36830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749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749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353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353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765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765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369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369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844800" y="36830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06400" y="40386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450" y="0"/>
                </a:moveTo>
                <a:lnTo>
                  <a:pt x="0" y="425450"/>
                </a:ln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6400" y="40386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0" y="425450"/>
                </a:move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60400" y="4038600"/>
            <a:ext cx="37274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04" dirty="0">
                <a:latin typeface="Calibri"/>
                <a:cs typeface="Calibri"/>
              </a:rPr>
              <a:t>b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253453" y="4470400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774655" y="0"/>
                </a:moveTo>
                <a:lnTo>
                  <a:pt x="755605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67148" y="43865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318000" y="27686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82700" y="61722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0800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978400" y="27686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7658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9558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413000" y="41148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073400" y="41148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057900" y="5080187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543807"/>
                </a:moveTo>
                <a:lnTo>
                  <a:pt x="0" y="524757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74079" y="556303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20" y="167640"/>
                </a:lnTo>
                <a:lnTo>
                  <a:pt x="146685" y="41910"/>
                </a:lnTo>
                <a:lnTo>
                  <a:pt x="83820" y="41910"/>
                </a:lnTo>
                <a:lnTo>
                  <a:pt x="0" y="0"/>
                </a:lnTo>
                <a:close/>
              </a:path>
              <a:path w="167639" h="167639">
                <a:moveTo>
                  <a:pt x="167640" y="0"/>
                </a:moveTo>
                <a:lnTo>
                  <a:pt x="83820" y="41910"/>
                </a:lnTo>
                <a:lnTo>
                  <a:pt x="146685" y="4191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70500" y="3355016"/>
            <a:ext cx="0" cy="1724660"/>
          </a:xfrm>
          <a:custGeom>
            <a:avLst/>
            <a:gdLst/>
            <a:ahLst/>
            <a:cxnLst/>
            <a:rect l="l" t="t" r="r" b="b"/>
            <a:pathLst>
              <a:path h="1724660">
                <a:moveTo>
                  <a:pt x="0" y="0"/>
                </a:moveTo>
                <a:lnTo>
                  <a:pt x="0" y="172446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70500" y="5283200"/>
            <a:ext cx="0" cy="328295"/>
          </a:xfrm>
          <a:custGeom>
            <a:avLst/>
            <a:gdLst/>
            <a:ahLst/>
            <a:cxnLst/>
            <a:rect l="l" t="t" r="r" b="b"/>
            <a:pathLst>
              <a:path h="328295">
                <a:moveTo>
                  <a:pt x="0" y="328095"/>
                </a:moveTo>
                <a:lnTo>
                  <a:pt x="0" y="309045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86679" y="555033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20" y="167640"/>
                </a:lnTo>
                <a:lnTo>
                  <a:pt x="146685" y="41910"/>
                </a:lnTo>
                <a:lnTo>
                  <a:pt x="83820" y="41910"/>
                </a:lnTo>
                <a:lnTo>
                  <a:pt x="0" y="0"/>
                </a:lnTo>
                <a:close/>
              </a:path>
              <a:path w="167639" h="167639">
                <a:moveTo>
                  <a:pt x="167640" y="0"/>
                </a:moveTo>
                <a:lnTo>
                  <a:pt x="83820" y="41910"/>
                </a:lnTo>
                <a:lnTo>
                  <a:pt x="146685" y="4191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52800" y="4687989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0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74800" y="5304308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338129"/>
                </a:moveTo>
                <a:lnTo>
                  <a:pt x="0" y="31907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90980" y="558147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19" y="167641"/>
                </a:lnTo>
                <a:lnTo>
                  <a:pt x="146685" y="41910"/>
                </a:lnTo>
                <a:lnTo>
                  <a:pt x="83819" y="41910"/>
                </a:lnTo>
                <a:lnTo>
                  <a:pt x="0" y="0"/>
                </a:lnTo>
                <a:close/>
              </a:path>
              <a:path w="167639" h="167639">
                <a:moveTo>
                  <a:pt x="167639" y="0"/>
                </a:moveTo>
                <a:lnTo>
                  <a:pt x="83819" y="41910"/>
                </a:lnTo>
                <a:lnTo>
                  <a:pt x="146685" y="4191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62100" y="5308600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29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05100" y="4683184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12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70500" y="5074593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54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60900" y="530213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38562" y="5302137"/>
            <a:ext cx="1208405" cy="0"/>
          </a:xfrm>
          <a:custGeom>
            <a:avLst/>
            <a:gdLst/>
            <a:ahLst/>
            <a:cxnLst/>
            <a:rect l="l" t="t" r="r" b="b"/>
            <a:pathLst>
              <a:path w="1208404">
                <a:moveTo>
                  <a:pt x="0" y="0"/>
                </a:moveTo>
                <a:lnTo>
                  <a:pt x="1208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46600" y="5232400"/>
            <a:ext cx="114300" cy="127000"/>
          </a:xfrm>
          <a:custGeom>
            <a:avLst/>
            <a:gdLst/>
            <a:ahLst/>
            <a:cxnLst/>
            <a:rect l="l" t="t" r="r" b="b"/>
            <a:pathLst>
              <a:path w="114300" h="127000">
                <a:moveTo>
                  <a:pt x="0" y="0"/>
                </a:moveTo>
                <a:lnTo>
                  <a:pt x="114300" y="0"/>
                </a:lnTo>
                <a:lnTo>
                  <a:pt x="1143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05671" y="3349588"/>
            <a:ext cx="0" cy="2152015"/>
          </a:xfrm>
          <a:custGeom>
            <a:avLst/>
            <a:gdLst/>
            <a:ahLst/>
            <a:cxnLst/>
            <a:rect l="l" t="t" r="r" b="b"/>
            <a:pathLst>
              <a:path h="2152015">
                <a:moveTo>
                  <a:pt x="0" y="0"/>
                </a:moveTo>
                <a:lnTo>
                  <a:pt x="0" y="21516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10347" y="5483723"/>
            <a:ext cx="2295525" cy="0"/>
          </a:xfrm>
          <a:custGeom>
            <a:avLst/>
            <a:gdLst/>
            <a:ahLst/>
            <a:cxnLst/>
            <a:rect l="l" t="t" r="r" b="b"/>
            <a:pathLst>
              <a:path w="2295525">
                <a:moveTo>
                  <a:pt x="0" y="0"/>
                </a:moveTo>
                <a:lnTo>
                  <a:pt x="2295276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12810" y="5465614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181734"/>
                </a:moveTo>
                <a:lnTo>
                  <a:pt x="0" y="162684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90" y="558638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19" y="167641"/>
                </a:lnTo>
                <a:lnTo>
                  <a:pt x="146685" y="41909"/>
                </a:lnTo>
                <a:lnTo>
                  <a:pt x="83819" y="41909"/>
                </a:lnTo>
                <a:lnTo>
                  <a:pt x="0" y="0"/>
                </a:lnTo>
                <a:close/>
              </a:path>
              <a:path w="167639" h="167639">
                <a:moveTo>
                  <a:pt x="167639" y="0"/>
                </a:moveTo>
                <a:lnTo>
                  <a:pt x="83819" y="41909"/>
                </a:lnTo>
                <a:lnTo>
                  <a:pt x="146685" y="4190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7658100" y="762000"/>
            <a:ext cx="4000500" cy="451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9165" algn="l"/>
                <a:tab pos="1243965" algn="l"/>
                <a:tab pos="1548765" algn="l"/>
                <a:tab pos="2158365" algn="l"/>
                <a:tab pos="2767965" algn="l"/>
                <a:tab pos="3377565" algn="l"/>
                <a:tab pos="3834765" algn="l"/>
              </a:tabLst>
            </a:pPr>
            <a:r>
              <a:rPr sz="3600" baseline="-4629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3600" spc="150" baseline="-4629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	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=	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[	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1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,	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2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],	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3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,	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4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	]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939165" algn="l"/>
                <a:tab pos="1243965" algn="l"/>
              </a:tabLst>
            </a:pPr>
            <a:r>
              <a:rPr sz="2400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2400" spc="100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b	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=	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a[:]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939165" algn="l"/>
                <a:tab pos="1396365" algn="l"/>
              </a:tabLst>
            </a:pPr>
            <a:r>
              <a:rPr sz="3600" baseline="-2314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3600" spc="150" baseline="-2314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	</a:t>
            </a:r>
            <a:r>
              <a:rPr sz="2400" dirty="0">
                <a:solidFill>
                  <a:srgbClr val="01701F"/>
                </a:solidFill>
                <a:latin typeface="SimSun"/>
                <a:cs typeface="SimSun"/>
              </a:rPr>
              <a:t>is	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False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39165" algn="l"/>
                <a:tab pos="1396365" algn="l"/>
              </a:tabLst>
            </a:pPr>
            <a:r>
              <a:rPr sz="2400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2400" spc="100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	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==	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ts val="2840"/>
              </a:lnSpc>
              <a:spcBef>
                <a:spcPts val="120"/>
              </a:spcBef>
            </a:pP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True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ts val="2840"/>
              </a:lnSpc>
            </a:pPr>
            <a:r>
              <a:rPr sz="3600" baseline="-4629" dirty="0">
                <a:solidFill>
                  <a:srgbClr val="C65D0A"/>
                </a:solidFill>
                <a:latin typeface="SimSun"/>
                <a:cs typeface="SimSun"/>
              </a:rPr>
              <a:t>&gt;&gt;&gt;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0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21665" algn="l"/>
              </a:tabLst>
            </a:pP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[1,	2]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00" baseline="-2314" dirty="0">
                <a:solidFill>
                  <a:srgbClr val="C65D0A"/>
                </a:solidFill>
                <a:latin typeface="SimSun"/>
                <a:cs typeface="SimSun"/>
              </a:rPr>
              <a:t>&gt;&gt;&gt;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b[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0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ts val="2790"/>
              </a:lnSpc>
              <a:spcBef>
                <a:spcPts val="219"/>
              </a:spcBef>
              <a:tabLst>
                <a:tab pos="621665" algn="l"/>
              </a:tabLst>
            </a:pP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[1,	2]</a:t>
            </a:r>
            <a:endParaRPr sz="2400">
              <a:latin typeface="SimSun"/>
              <a:cs typeface="SimSun"/>
            </a:endParaRPr>
          </a:p>
          <a:p>
            <a:pPr marL="12700" marR="1529080">
              <a:lnSpc>
                <a:spcPts val="2700"/>
              </a:lnSpc>
              <a:spcBef>
                <a:spcPts val="150"/>
              </a:spcBef>
              <a:tabLst>
                <a:tab pos="1396365" algn="l"/>
                <a:tab pos="1853564" algn="l"/>
              </a:tabLst>
            </a:pPr>
            <a:r>
              <a:rPr sz="3600" baseline="-2314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3600" spc="150" baseline="-2314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0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	</a:t>
            </a:r>
            <a:r>
              <a:rPr sz="2400" dirty="0">
                <a:solidFill>
                  <a:srgbClr val="01701F"/>
                </a:solidFill>
                <a:latin typeface="SimSun"/>
                <a:cs typeface="SimSun"/>
              </a:rPr>
              <a:t>is	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b[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0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  </a:t>
            </a: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True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808023" y="609600"/>
            <a:ext cx="400431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145" dirty="0">
                <a:latin typeface="Calibri"/>
                <a:cs typeface="Calibri"/>
              </a:rPr>
              <a:t>Copies </a:t>
            </a:r>
            <a:r>
              <a:rPr sz="3800" b="1" spc="90" dirty="0">
                <a:latin typeface="Calibri"/>
                <a:cs typeface="Calibri"/>
              </a:rPr>
              <a:t>are</a:t>
            </a:r>
            <a:r>
              <a:rPr sz="3800" b="1" spc="-400" dirty="0">
                <a:latin typeface="Calibri"/>
                <a:cs typeface="Calibri"/>
              </a:rPr>
              <a:t> </a:t>
            </a:r>
            <a:r>
              <a:rPr sz="3800" b="1" spc="120" dirty="0">
                <a:latin typeface="Calibri"/>
                <a:cs typeface="Calibri"/>
              </a:rPr>
              <a:t>shallow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8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300" y="23368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1300" y="23368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60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0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300" y="5740400"/>
            <a:ext cx="2438400" cy="1270000"/>
          </a:xfrm>
          <a:custGeom>
            <a:avLst/>
            <a:gdLst/>
            <a:ahLst/>
            <a:cxnLst/>
            <a:rect l="l" t="t" r="r" b="b"/>
            <a:pathLst>
              <a:path w="2438400" h="1270000">
                <a:moveTo>
                  <a:pt x="23803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2380301" y="1270000"/>
                </a:lnTo>
                <a:lnTo>
                  <a:pt x="2402915" y="1265434"/>
                </a:lnTo>
                <a:lnTo>
                  <a:pt x="2421383" y="1252983"/>
                </a:lnTo>
                <a:lnTo>
                  <a:pt x="2433834" y="1234515"/>
                </a:lnTo>
                <a:lnTo>
                  <a:pt x="2438400" y="1211901"/>
                </a:lnTo>
                <a:lnTo>
                  <a:pt x="2438400" y="58098"/>
                </a:lnTo>
                <a:lnTo>
                  <a:pt x="2433834" y="35484"/>
                </a:lnTo>
                <a:lnTo>
                  <a:pt x="2421383" y="17016"/>
                </a:lnTo>
                <a:lnTo>
                  <a:pt x="2402915" y="4565"/>
                </a:lnTo>
                <a:lnTo>
                  <a:pt x="23803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300" y="5740400"/>
            <a:ext cx="2438400" cy="1270000"/>
          </a:xfrm>
          <a:custGeom>
            <a:avLst/>
            <a:gdLst/>
            <a:ahLst/>
            <a:cxnLst/>
            <a:rect l="l" t="t" r="r" b="b"/>
            <a:pathLst>
              <a:path w="24384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2380301" y="0"/>
                </a:lnTo>
                <a:lnTo>
                  <a:pt x="2402915" y="4565"/>
                </a:lnTo>
                <a:lnTo>
                  <a:pt x="2421383" y="17016"/>
                </a:lnTo>
                <a:lnTo>
                  <a:pt x="2433834" y="35484"/>
                </a:lnTo>
                <a:lnTo>
                  <a:pt x="2438400" y="58098"/>
                </a:lnTo>
                <a:lnTo>
                  <a:pt x="2438400" y="1211901"/>
                </a:lnTo>
                <a:lnTo>
                  <a:pt x="2433834" y="1234515"/>
                </a:lnTo>
                <a:lnTo>
                  <a:pt x="2421383" y="1252983"/>
                </a:lnTo>
                <a:lnTo>
                  <a:pt x="2402915" y="1265434"/>
                </a:lnTo>
                <a:lnTo>
                  <a:pt x="23803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99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99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03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03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400" y="27051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450" y="0"/>
                </a:moveTo>
                <a:lnTo>
                  <a:pt x="0" y="425450"/>
                </a:ln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400" y="27051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0" y="425450"/>
                </a:move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2654300"/>
            <a:ext cx="31940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0" dirty="0">
                <a:latin typeface="Calibri"/>
                <a:cs typeface="Calibri"/>
              </a:rPr>
              <a:t>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55902" y="3135623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2692618" y="0"/>
                </a:moveTo>
                <a:lnTo>
                  <a:pt x="267356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561" y="305180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18"/>
                </a:lnTo>
                <a:lnTo>
                  <a:pt x="0" y="167639"/>
                </a:lnTo>
                <a:lnTo>
                  <a:pt x="167640" y="838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15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15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19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19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49800" y="23368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44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4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0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50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62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62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066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066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14500" y="57404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249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249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853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853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011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011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615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615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499600" y="57404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83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01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2000" y="82677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225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225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289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0800" y="82804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359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359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423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16900" y="82677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6901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901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0838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32571" y="6755274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0" y="0"/>
                </a:moveTo>
                <a:lnTo>
                  <a:pt x="0" y="682009"/>
                </a:lnTo>
                <a:lnTo>
                  <a:pt x="595262" y="683003"/>
                </a:lnTo>
                <a:lnTo>
                  <a:pt x="596451" y="1127760"/>
                </a:lnTo>
                <a:lnTo>
                  <a:pt x="596502" y="11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45202" y="7882811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39" h="168275">
                <a:moveTo>
                  <a:pt x="167638" y="0"/>
                </a:moveTo>
                <a:lnTo>
                  <a:pt x="0" y="448"/>
                </a:lnTo>
                <a:lnTo>
                  <a:pt x="84268" y="167863"/>
                </a:lnTo>
                <a:lnTo>
                  <a:pt x="167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8297" y="67437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596502" y="0"/>
                </a:moveTo>
                <a:lnTo>
                  <a:pt x="596502" y="682009"/>
                </a:lnTo>
                <a:lnTo>
                  <a:pt x="1239" y="683003"/>
                </a:lnTo>
                <a:lnTo>
                  <a:pt x="50" y="1127759"/>
                </a:lnTo>
                <a:lnTo>
                  <a:pt x="0" y="11468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4528" y="7871236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0" y="0"/>
                </a:moveTo>
                <a:lnTo>
                  <a:pt x="83371" y="167863"/>
                </a:lnTo>
                <a:lnTo>
                  <a:pt x="167639" y="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90100" y="6756400"/>
            <a:ext cx="406400" cy="1146810"/>
          </a:xfrm>
          <a:custGeom>
            <a:avLst/>
            <a:gdLst/>
            <a:ahLst/>
            <a:cxnLst/>
            <a:rect l="l" t="t" r="r" b="b"/>
            <a:pathLst>
              <a:path w="406400" h="1146809">
                <a:moveTo>
                  <a:pt x="0" y="0"/>
                </a:moveTo>
                <a:lnTo>
                  <a:pt x="0" y="682009"/>
                </a:lnTo>
                <a:lnTo>
                  <a:pt x="405284" y="683003"/>
                </a:lnTo>
                <a:lnTo>
                  <a:pt x="406095" y="1127758"/>
                </a:lnTo>
                <a:lnTo>
                  <a:pt x="406128" y="114680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012374" y="7884007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167638" y="0"/>
                </a:moveTo>
                <a:lnTo>
                  <a:pt x="0" y="306"/>
                </a:lnTo>
                <a:lnTo>
                  <a:pt x="84126" y="167792"/>
                </a:lnTo>
                <a:lnTo>
                  <a:pt x="167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33196" y="67437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596503" y="0"/>
                </a:moveTo>
                <a:lnTo>
                  <a:pt x="596503" y="682009"/>
                </a:lnTo>
                <a:lnTo>
                  <a:pt x="1240" y="683003"/>
                </a:lnTo>
                <a:lnTo>
                  <a:pt x="52" y="1127759"/>
                </a:lnTo>
                <a:lnTo>
                  <a:pt x="0" y="11468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49428" y="7871236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0" y="0"/>
                </a:moveTo>
                <a:lnTo>
                  <a:pt x="83371" y="167863"/>
                </a:lnTo>
                <a:lnTo>
                  <a:pt x="167640" y="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46300" y="36830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46300" y="36830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749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749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353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353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765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765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369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369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844800" y="36830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06400" y="40386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450" y="0"/>
                </a:moveTo>
                <a:lnTo>
                  <a:pt x="0" y="425450"/>
                </a:ln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6400" y="40386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0" y="425450"/>
                </a:move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60400" y="4038600"/>
            <a:ext cx="37274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04" dirty="0">
                <a:latin typeface="Calibri"/>
                <a:cs typeface="Calibri"/>
              </a:rPr>
              <a:t>b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253453" y="4470400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774655" y="0"/>
                </a:moveTo>
                <a:lnTo>
                  <a:pt x="755605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67148" y="43865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318000" y="27686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82700" y="61722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7630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978400" y="27686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4488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558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413000" y="41148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73400" y="41148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740900" y="5080187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543807"/>
                </a:moveTo>
                <a:lnTo>
                  <a:pt x="0" y="524757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657080" y="556303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83820" y="167640"/>
                </a:lnTo>
                <a:lnTo>
                  <a:pt x="146685" y="41910"/>
                </a:lnTo>
                <a:lnTo>
                  <a:pt x="83820" y="41910"/>
                </a:lnTo>
                <a:lnTo>
                  <a:pt x="0" y="0"/>
                </a:lnTo>
                <a:close/>
              </a:path>
              <a:path w="167640" h="167639">
                <a:moveTo>
                  <a:pt x="167640" y="0"/>
                </a:moveTo>
                <a:lnTo>
                  <a:pt x="83820" y="41910"/>
                </a:lnTo>
                <a:lnTo>
                  <a:pt x="146685" y="4191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70500" y="3355016"/>
            <a:ext cx="0" cy="1724660"/>
          </a:xfrm>
          <a:custGeom>
            <a:avLst/>
            <a:gdLst/>
            <a:ahLst/>
            <a:cxnLst/>
            <a:rect l="l" t="t" r="r" b="b"/>
            <a:pathLst>
              <a:path h="1724660">
                <a:moveTo>
                  <a:pt x="0" y="0"/>
                </a:moveTo>
                <a:lnTo>
                  <a:pt x="0" y="172446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53500" y="5283200"/>
            <a:ext cx="0" cy="328295"/>
          </a:xfrm>
          <a:custGeom>
            <a:avLst/>
            <a:gdLst/>
            <a:ahLst/>
            <a:cxnLst/>
            <a:rect l="l" t="t" r="r" b="b"/>
            <a:pathLst>
              <a:path h="328295">
                <a:moveTo>
                  <a:pt x="0" y="328095"/>
                </a:moveTo>
                <a:lnTo>
                  <a:pt x="0" y="309045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69680" y="555033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83820" y="167640"/>
                </a:lnTo>
                <a:lnTo>
                  <a:pt x="146685" y="41910"/>
                </a:lnTo>
                <a:lnTo>
                  <a:pt x="83820" y="41910"/>
                </a:lnTo>
                <a:lnTo>
                  <a:pt x="0" y="0"/>
                </a:lnTo>
                <a:close/>
              </a:path>
              <a:path w="167640" h="167639">
                <a:moveTo>
                  <a:pt x="167640" y="0"/>
                </a:moveTo>
                <a:lnTo>
                  <a:pt x="83820" y="41910"/>
                </a:lnTo>
                <a:lnTo>
                  <a:pt x="146685" y="4191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52800" y="4687989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0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74800" y="5304308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338129"/>
                </a:moveTo>
                <a:lnTo>
                  <a:pt x="0" y="31907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90980" y="558147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19" y="167641"/>
                </a:lnTo>
                <a:lnTo>
                  <a:pt x="146685" y="41910"/>
                </a:lnTo>
                <a:lnTo>
                  <a:pt x="83819" y="41910"/>
                </a:lnTo>
                <a:lnTo>
                  <a:pt x="0" y="0"/>
                </a:lnTo>
                <a:close/>
              </a:path>
              <a:path w="167639" h="167639">
                <a:moveTo>
                  <a:pt x="167639" y="0"/>
                </a:moveTo>
                <a:lnTo>
                  <a:pt x="83819" y="41910"/>
                </a:lnTo>
                <a:lnTo>
                  <a:pt x="146685" y="4191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62100" y="5308600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29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05100" y="4683184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12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10100" y="3352800"/>
            <a:ext cx="0" cy="1136015"/>
          </a:xfrm>
          <a:custGeom>
            <a:avLst/>
            <a:gdLst/>
            <a:ahLst/>
            <a:cxnLst/>
            <a:rect l="l" t="t" r="r" b="b"/>
            <a:pathLst>
              <a:path h="1136014">
                <a:moveTo>
                  <a:pt x="0" y="0"/>
                </a:moveTo>
                <a:lnTo>
                  <a:pt x="0" y="113589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97400" y="4470400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85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41900" y="4458952"/>
            <a:ext cx="0" cy="723265"/>
          </a:xfrm>
          <a:custGeom>
            <a:avLst/>
            <a:gdLst/>
            <a:ahLst/>
            <a:cxnLst/>
            <a:rect l="l" t="t" r="r" b="b"/>
            <a:pathLst>
              <a:path h="723264">
                <a:moveTo>
                  <a:pt x="0" y="722647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41900" y="5384800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26192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58079" y="558576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20" y="167639"/>
                </a:lnTo>
                <a:lnTo>
                  <a:pt x="146685" y="41909"/>
                </a:lnTo>
                <a:lnTo>
                  <a:pt x="83820" y="41909"/>
                </a:lnTo>
                <a:lnTo>
                  <a:pt x="0" y="0"/>
                </a:lnTo>
                <a:close/>
              </a:path>
              <a:path w="167639" h="167639">
                <a:moveTo>
                  <a:pt x="167640" y="0"/>
                </a:moveTo>
                <a:lnTo>
                  <a:pt x="83820" y="41909"/>
                </a:lnTo>
                <a:lnTo>
                  <a:pt x="146685" y="41909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427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4427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18872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045700" y="8242300"/>
            <a:ext cx="22459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15464" algn="l"/>
              </a:tabLst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4	5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00457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0457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219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1219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00838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2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253398" y="5074593"/>
            <a:ext cx="4501515" cy="0"/>
          </a:xfrm>
          <a:custGeom>
            <a:avLst/>
            <a:gdLst/>
            <a:ahLst/>
            <a:cxnLst/>
            <a:rect l="l" t="t" r="r" b="b"/>
            <a:pathLst>
              <a:path w="4501515">
                <a:moveTo>
                  <a:pt x="0" y="0"/>
                </a:moveTo>
                <a:lnTo>
                  <a:pt x="4500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38562" y="5302072"/>
            <a:ext cx="5633720" cy="635"/>
          </a:xfrm>
          <a:custGeom>
            <a:avLst/>
            <a:gdLst/>
            <a:ahLst/>
            <a:cxnLst/>
            <a:rect l="l" t="t" r="r" b="b"/>
            <a:pathLst>
              <a:path w="5633720" h="635">
                <a:moveTo>
                  <a:pt x="0" y="78"/>
                </a:moveTo>
                <a:lnTo>
                  <a:pt x="56333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340038" y="6743455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47470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058236" y="7221637"/>
            <a:ext cx="0" cy="719455"/>
          </a:xfrm>
          <a:custGeom>
            <a:avLst/>
            <a:gdLst/>
            <a:ahLst/>
            <a:cxnLst/>
            <a:rect l="l" t="t" r="r" b="b"/>
            <a:pathLst>
              <a:path h="719454">
                <a:moveTo>
                  <a:pt x="0" y="718894"/>
                </a:moveTo>
                <a:lnTo>
                  <a:pt x="0" y="699844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974415" y="7879572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83820" y="167639"/>
                </a:lnTo>
                <a:lnTo>
                  <a:pt x="146685" y="41909"/>
                </a:lnTo>
                <a:lnTo>
                  <a:pt x="83820" y="41909"/>
                </a:lnTo>
                <a:lnTo>
                  <a:pt x="0" y="0"/>
                </a:lnTo>
                <a:close/>
              </a:path>
              <a:path w="167640" h="167640">
                <a:moveTo>
                  <a:pt x="167640" y="0"/>
                </a:moveTo>
                <a:lnTo>
                  <a:pt x="83820" y="41909"/>
                </a:lnTo>
                <a:lnTo>
                  <a:pt x="146685" y="41909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338771" y="7206422"/>
            <a:ext cx="1748155" cy="635"/>
          </a:xfrm>
          <a:custGeom>
            <a:avLst/>
            <a:gdLst/>
            <a:ahLst/>
            <a:cxnLst/>
            <a:rect l="l" t="t" r="r" b="b"/>
            <a:pathLst>
              <a:path w="1748154" h="634">
                <a:moveTo>
                  <a:pt x="0" y="22"/>
                </a:moveTo>
                <a:lnTo>
                  <a:pt x="174787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006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006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292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292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89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89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054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054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658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658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5499100" y="57404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1402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402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5466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521200" y="82677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9944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944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3881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350000" y="82423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994400" y="67564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0" y="0"/>
                </a:moveTo>
                <a:lnTo>
                  <a:pt x="0" y="682009"/>
                </a:lnTo>
                <a:lnTo>
                  <a:pt x="595262" y="683003"/>
                </a:lnTo>
                <a:lnTo>
                  <a:pt x="596451" y="1127759"/>
                </a:lnTo>
                <a:lnTo>
                  <a:pt x="596501" y="114680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507030" y="7883935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167640" y="0"/>
                </a:moveTo>
                <a:lnTo>
                  <a:pt x="0" y="449"/>
                </a:lnTo>
                <a:lnTo>
                  <a:pt x="84269" y="167864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37497" y="67437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596502" y="0"/>
                </a:moveTo>
                <a:lnTo>
                  <a:pt x="596502" y="682009"/>
                </a:lnTo>
                <a:lnTo>
                  <a:pt x="1239" y="683003"/>
                </a:lnTo>
                <a:lnTo>
                  <a:pt x="50" y="1127759"/>
                </a:lnTo>
                <a:lnTo>
                  <a:pt x="0" y="114680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53728" y="7871236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39" h="168275">
                <a:moveTo>
                  <a:pt x="0" y="0"/>
                </a:moveTo>
                <a:lnTo>
                  <a:pt x="83371" y="167863"/>
                </a:lnTo>
                <a:lnTo>
                  <a:pt x="167639" y="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50673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7531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7340600" y="622300"/>
            <a:ext cx="4813300" cy="436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416800" y="698500"/>
            <a:ext cx="4559300" cy="4114800"/>
          </a:xfrm>
          <a:custGeom>
            <a:avLst/>
            <a:gdLst/>
            <a:ahLst/>
            <a:cxnLst/>
            <a:rect l="l" t="t" r="r" b="b"/>
            <a:pathLst>
              <a:path w="4559300" h="4114800">
                <a:moveTo>
                  <a:pt x="4497113" y="0"/>
                </a:moveTo>
                <a:lnTo>
                  <a:pt x="62186" y="0"/>
                </a:lnTo>
                <a:lnTo>
                  <a:pt x="37980" y="4886"/>
                </a:lnTo>
                <a:lnTo>
                  <a:pt x="18214" y="18214"/>
                </a:lnTo>
                <a:lnTo>
                  <a:pt x="4886" y="37980"/>
                </a:lnTo>
                <a:lnTo>
                  <a:pt x="0" y="62186"/>
                </a:lnTo>
                <a:lnTo>
                  <a:pt x="0" y="4052613"/>
                </a:lnTo>
                <a:lnTo>
                  <a:pt x="4886" y="4076819"/>
                </a:lnTo>
                <a:lnTo>
                  <a:pt x="18214" y="4096585"/>
                </a:lnTo>
                <a:lnTo>
                  <a:pt x="37980" y="4109913"/>
                </a:lnTo>
                <a:lnTo>
                  <a:pt x="62186" y="4114800"/>
                </a:lnTo>
                <a:lnTo>
                  <a:pt x="4497113" y="4114800"/>
                </a:lnTo>
                <a:lnTo>
                  <a:pt x="4521319" y="4109913"/>
                </a:lnTo>
                <a:lnTo>
                  <a:pt x="4541085" y="4096585"/>
                </a:lnTo>
                <a:lnTo>
                  <a:pt x="4554413" y="4076819"/>
                </a:lnTo>
                <a:lnTo>
                  <a:pt x="4559300" y="4052613"/>
                </a:lnTo>
                <a:lnTo>
                  <a:pt x="4559300" y="62186"/>
                </a:lnTo>
                <a:lnTo>
                  <a:pt x="4554413" y="37980"/>
                </a:lnTo>
                <a:lnTo>
                  <a:pt x="4541085" y="18214"/>
                </a:lnTo>
                <a:lnTo>
                  <a:pt x="4521319" y="4886"/>
                </a:lnTo>
                <a:lnTo>
                  <a:pt x="4497113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7632700" y="762000"/>
            <a:ext cx="2819400" cy="221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  <a:tabLst>
                <a:tab pos="1434465" algn="l"/>
                <a:tab pos="1739264" algn="l"/>
                <a:tab pos="2348865" algn="l"/>
              </a:tabLst>
            </a:pPr>
            <a:r>
              <a:rPr sz="3600" baseline="-4629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3600" spc="300" baseline="-4629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0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	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=	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8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,	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9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</a:t>
            </a:r>
            <a:endParaRPr sz="2400">
              <a:latin typeface="SimSun"/>
              <a:cs typeface="SimSun"/>
            </a:endParaRPr>
          </a:p>
          <a:p>
            <a:pPr marL="12700" marR="1529080" indent="25400">
              <a:lnSpc>
                <a:spcPct val="104200"/>
              </a:lnSpc>
              <a:tabLst>
                <a:tab pos="621665" algn="l"/>
              </a:tabLst>
            </a:pPr>
            <a:r>
              <a:rPr sz="3600" baseline="-2314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3600" spc="150" baseline="-2314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0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  </a:t>
            </a: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[8,	9]</a:t>
            </a:r>
            <a:endParaRPr sz="2400">
              <a:latin typeface="SimSun"/>
              <a:cs typeface="SimSun"/>
            </a:endParaRPr>
          </a:p>
          <a:p>
            <a:pPr marL="25400" marR="1529080" indent="12700">
              <a:lnSpc>
                <a:spcPts val="2900"/>
              </a:lnSpc>
              <a:tabLst>
                <a:tab pos="634365" algn="l"/>
              </a:tabLst>
            </a:pPr>
            <a:r>
              <a:rPr sz="2400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2400" spc="100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b[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0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  </a:t>
            </a: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[1,	2]</a:t>
            </a:r>
            <a:endParaRPr sz="2400">
              <a:latin typeface="SimSun"/>
              <a:cs typeface="SimSun"/>
            </a:endParaRPr>
          </a:p>
          <a:p>
            <a:pPr marL="50800">
              <a:lnSpc>
                <a:spcPts val="2600"/>
              </a:lnSpc>
            </a:pPr>
            <a:r>
              <a:rPr sz="3600" baseline="-2314" dirty="0">
                <a:solidFill>
                  <a:srgbClr val="C65D0A"/>
                </a:solidFill>
                <a:latin typeface="SimSun"/>
                <a:cs typeface="SimSun"/>
              </a:rPr>
              <a:t>&gt;&gt;&gt;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1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.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append(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5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)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645400" y="2976879"/>
            <a:ext cx="1397000" cy="68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>
              <a:lnSpc>
                <a:spcPts val="2700"/>
              </a:lnSpc>
              <a:tabLst>
                <a:tab pos="621665" algn="l"/>
                <a:tab pos="1078865" algn="l"/>
              </a:tabLst>
            </a:pPr>
            <a:r>
              <a:rPr sz="3600" baseline="-2314" dirty="0">
                <a:solidFill>
                  <a:srgbClr val="C65D0A"/>
                </a:solidFill>
                <a:latin typeface="SimSun"/>
                <a:cs typeface="SimSun"/>
              </a:rPr>
              <a:t>&gt;&gt;&gt;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1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  </a:t>
            </a: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[3,	4,	5]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645400" y="3698240"/>
            <a:ext cx="139700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>
              <a:lnSpc>
                <a:spcPts val="2600"/>
              </a:lnSpc>
              <a:tabLst>
                <a:tab pos="621665" algn="l"/>
                <a:tab pos="1078865" algn="l"/>
              </a:tabLst>
            </a:pPr>
            <a:r>
              <a:rPr sz="2400" dirty="0">
                <a:solidFill>
                  <a:srgbClr val="C65D0A"/>
                </a:solidFill>
                <a:latin typeface="SimSun"/>
                <a:cs typeface="SimSun"/>
              </a:rPr>
              <a:t>&gt;&gt;&gt;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b[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1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  </a:t>
            </a: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[3,	4,	5]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808023" y="609600"/>
            <a:ext cx="400431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145" dirty="0">
                <a:latin typeface="Calibri"/>
                <a:cs typeface="Calibri"/>
              </a:rPr>
              <a:t>Copies </a:t>
            </a:r>
            <a:r>
              <a:rPr sz="3800" b="1" spc="90" dirty="0">
                <a:latin typeface="Calibri"/>
                <a:cs typeface="Calibri"/>
              </a:rPr>
              <a:t>are</a:t>
            </a:r>
            <a:r>
              <a:rPr sz="3800" b="1" spc="-400" dirty="0">
                <a:latin typeface="Calibri"/>
                <a:cs typeface="Calibri"/>
              </a:rPr>
              <a:t> </a:t>
            </a:r>
            <a:r>
              <a:rPr sz="3800" b="1" spc="120" dirty="0">
                <a:latin typeface="Calibri"/>
                <a:cs typeface="Calibri"/>
              </a:rPr>
              <a:t>shallow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2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300" y="23368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1300" y="23368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60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0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300" y="5740400"/>
            <a:ext cx="2438400" cy="1270000"/>
          </a:xfrm>
          <a:custGeom>
            <a:avLst/>
            <a:gdLst/>
            <a:ahLst/>
            <a:cxnLst/>
            <a:rect l="l" t="t" r="r" b="b"/>
            <a:pathLst>
              <a:path w="2438400" h="1270000">
                <a:moveTo>
                  <a:pt x="23803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2380301" y="1270000"/>
                </a:lnTo>
                <a:lnTo>
                  <a:pt x="2402915" y="1265434"/>
                </a:lnTo>
                <a:lnTo>
                  <a:pt x="2421383" y="1252983"/>
                </a:lnTo>
                <a:lnTo>
                  <a:pt x="2433834" y="1234515"/>
                </a:lnTo>
                <a:lnTo>
                  <a:pt x="2438400" y="1211901"/>
                </a:lnTo>
                <a:lnTo>
                  <a:pt x="2438400" y="58098"/>
                </a:lnTo>
                <a:lnTo>
                  <a:pt x="2433834" y="35484"/>
                </a:lnTo>
                <a:lnTo>
                  <a:pt x="2421383" y="17016"/>
                </a:lnTo>
                <a:lnTo>
                  <a:pt x="2402915" y="4565"/>
                </a:lnTo>
                <a:lnTo>
                  <a:pt x="23803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300" y="5740400"/>
            <a:ext cx="2438400" cy="1270000"/>
          </a:xfrm>
          <a:custGeom>
            <a:avLst/>
            <a:gdLst/>
            <a:ahLst/>
            <a:cxnLst/>
            <a:rect l="l" t="t" r="r" b="b"/>
            <a:pathLst>
              <a:path w="24384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2380301" y="0"/>
                </a:lnTo>
                <a:lnTo>
                  <a:pt x="2402915" y="4565"/>
                </a:lnTo>
                <a:lnTo>
                  <a:pt x="2421383" y="17016"/>
                </a:lnTo>
                <a:lnTo>
                  <a:pt x="2433834" y="35484"/>
                </a:lnTo>
                <a:lnTo>
                  <a:pt x="2438400" y="58098"/>
                </a:lnTo>
                <a:lnTo>
                  <a:pt x="2438400" y="1211901"/>
                </a:lnTo>
                <a:lnTo>
                  <a:pt x="2433834" y="1234515"/>
                </a:lnTo>
                <a:lnTo>
                  <a:pt x="2421383" y="1252983"/>
                </a:lnTo>
                <a:lnTo>
                  <a:pt x="2402915" y="1265434"/>
                </a:lnTo>
                <a:lnTo>
                  <a:pt x="23803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99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99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03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0300" y="28067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400" y="27051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450" y="0"/>
                </a:moveTo>
                <a:lnTo>
                  <a:pt x="0" y="425450"/>
                </a:ln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400" y="27051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0" y="425450"/>
                </a:move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2654300"/>
            <a:ext cx="31940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0" dirty="0">
                <a:latin typeface="Calibri"/>
                <a:cs typeface="Calibri"/>
              </a:rPr>
              <a:t>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55902" y="3135623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2692618" y="0"/>
                </a:moveTo>
                <a:lnTo>
                  <a:pt x="267356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561" y="305180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18"/>
                </a:lnTo>
                <a:lnTo>
                  <a:pt x="0" y="167639"/>
                </a:lnTo>
                <a:lnTo>
                  <a:pt x="167640" y="838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15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15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19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1900" y="2908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49800" y="23368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44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4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0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50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62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62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066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066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14500" y="57404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249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249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853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853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011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011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615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615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499600" y="57404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83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01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2000" y="82677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225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225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289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0800" y="82804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359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359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423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16900" y="82677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6901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901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0838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32571" y="6755274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0" y="0"/>
                </a:moveTo>
                <a:lnTo>
                  <a:pt x="0" y="682009"/>
                </a:lnTo>
                <a:lnTo>
                  <a:pt x="595262" y="683003"/>
                </a:lnTo>
                <a:lnTo>
                  <a:pt x="596451" y="1127760"/>
                </a:lnTo>
                <a:lnTo>
                  <a:pt x="596502" y="11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45202" y="7882811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39" h="168275">
                <a:moveTo>
                  <a:pt x="167638" y="0"/>
                </a:moveTo>
                <a:lnTo>
                  <a:pt x="0" y="448"/>
                </a:lnTo>
                <a:lnTo>
                  <a:pt x="84268" y="167863"/>
                </a:lnTo>
                <a:lnTo>
                  <a:pt x="167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8297" y="67437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596502" y="0"/>
                </a:moveTo>
                <a:lnTo>
                  <a:pt x="596502" y="682009"/>
                </a:lnTo>
                <a:lnTo>
                  <a:pt x="1239" y="683003"/>
                </a:lnTo>
                <a:lnTo>
                  <a:pt x="50" y="1127759"/>
                </a:lnTo>
                <a:lnTo>
                  <a:pt x="0" y="11468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4528" y="7871236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0" y="0"/>
                </a:moveTo>
                <a:lnTo>
                  <a:pt x="83371" y="167863"/>
                </a:lnTo>
                <a:lnTo>
                  <a:pt x="167639" y="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90100" y="6756400"/>
            <a:ext cx="406400" cy="1146810"/>
          </a:xfrm>
          <a:custGeom>
            <a:avLst/>
            <a:gdLst/>
            <a:ahLst/>
            <a:cxnLst/>
            <a:rect l="l" t="t" r="r" b="b"/>
            <a:pathLst>
              <a:path w="406400" h="1146809">
                <a:moveTo>
                  <a:pt x="0" y="0"/>
                </a:moveTo>
                <a:lnTo>
                  <a:pt x="0" y="682009"/>
                </a:lnTo>
                <a:lnTo>
                  <a:pt x="405284" y="683003"/>
                </a:lnTo>
                <a:lnTo>
                  <a:pt x="406095" y="1127758"/>
                </a:lnTo>
                <a:lnTo>
                  <a:pt x="406128" y="114680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012374" y="7884007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167638" y="0"/>
                </a:moveTo>
                <a:lnTo>
                  <a:pt x="0" y="306"/>
                </a:lnTo>
                <a:lnTo>
                  <a:pt x="84126" y="167792"/>
                </a:lnTo>
                <a:lnTo>
                  <a:pt x="167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33196" y="67437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596503" y="0"/>
                </a:moveTo>
                <a:lnTo>
                  <a:pt x="596503" y="682009"/>
                </a:lnTo>
                <a:lnTo>
                  <a:pt x="1240" y="683003"/>
                </a:lnTo>
                <a:lnTo>
                  <a:pt x="52" y="1127759"/>
                </a:lnTo>
                <a:lnTo>
                  <a:pt x="0" y="11468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49428" y="7871236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0" y="0"/>
                </a:moveTo>
                <a:lnTo>
                  <a:pt x="83371" y="167863"/>
                </a:lnTo>
                <a:lnTo>
                  <a:pt x="167640" y="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46300" y="36830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46300" y="36830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749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749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353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35300" y="41529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765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765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369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36900" y="4254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844800" y="36830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06400" y="40386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450" y="0"/>
                </a:moveTo>
                <a:lnTo>
                  <a:pt x="0" y="425450"/>
                </a:ln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6400" y="40386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0" y="425450"/>
                </a:move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60400" y="4038600"/>
            <a:ext cx="37274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04" dirty="0">
                <a:latin typeface="Calibri"/>
                <a:cs typeface="Calibri"/>
              </a:rPr>
              <a:t>b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253453" y="4470400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774655" y="0"/>
                </a:moveTo>
                <a:lnTo>
                  <a:pt x="755605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67148" y="43865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318000" y="27686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82700" y="61722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7630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978400" y="27686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4488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558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413000" y="41148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73400" y="41148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740900" y="5080187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543807"/>
                </a:moveTo>
                <a:lnTo>
                  <a:pt x="0" y="524757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657080" y="556303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83820" y="167640"/>
                </a:lnTo>
                <a:lnTo>
                  <a:pt x="146685" y="41910"/>
                </a:lnTo>
                <a:lnTo>
                  <a:pt x="83820" y="41910"/>
                </a:lnTo>
                <a:lnTo>
                  <a:pt x="0" y="0"/>
                </a:lnTo>
                <a:close/>
              </a:path>
              <a:path w="167640" h="167639">
                <a:moveTo>
                  <a:pt x="167640" y="0"/>
                </a:moveTo>
                <a:lnTo>
                  <a:pt x="83820" y="41910"/>
                </a:lnTo>
                <a:lnTo>
                  <a:pt x="146685" y="4191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70500" y="3355016"/>
            <a:ext cx="0" cy="1724660"/>
          </a:xfrm>
          <a:custGeom>
            <a:avLst/>
            <a:gdLst/>
            <a:ahLst/>
            <a:cxnLst/>
            <a:rect l="l" t="t" r="r" b="b"/>
            <a:pathLst>
              <a:path h="1724660">
                <a:moveTo>
                  <a:pt x="0" y="0"/>
                </a:moveTo>
                <a:lnTo>
                  <a:pt x="0" y="172446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53500" y="5283200"/>
            <a:ext cx="0" cy="328295"/>
          </a:xfrm>
          <a:custGeom>
            <a:avLst/>
            <a:gdLst/>
            <a:ahLst/>
            <a:cxnLst/>
            <a:rect l="l" t="t" r="r" b="b"/>
            <a:pathLst>
              <a:path h="328295">
                <a:moveTo>
                  <a:pt x="0" y="328095"/>
                </a:moveTo>
                <a:lnTo>
                  <a:pt x="0" y="309045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69680" y="555033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83820" y="167640"/>
                </a:lnTo>
                <a:lnTo>
                  <a:pt x="146685" y="41910"/>
                </a:lnTo>
                <a:lnTo>
                  <a:pt x="83820" y="41910"/>
                </a:lnTo>
                <a:lnTo>
                  <a:pt x="0" y="0"/>
                </a:lnTo>
                <a:close/>
              </a:path>
              <a:path w="167640" h="167639">
                <a:moveTo>
                  <a:pt x="167640" y="0"/>
                </a:moveTo>
                <a:lnTo>
                  <a:pt x="83820" y="41910"/>
                </a:lnTo>
                <a:lnTo>
                  <a:pt x="146685" y="4191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52800" y="4687989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0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74800" y="5304308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338129"/>
                </a:moveTo>
                <a:lnTo>
                  <a:pt x="0" y="31907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90980" y="558147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19" y="167641"/>
                </a:lnTo>
                <a:lnTo>
                  <a:pt x="146685" y="41910"/>
                </a:lnTo>
                <a:lnTo>
                  <a:pt x="83819" y="41910"/>
                </a:lnTo>
                <a:lnTo>
                  <a:pt x="0" y="0"/>
                </a:lnTo>
                <a:close/>
              </a:path>
              <a:path w="167639" h="167639">
                <a:moveTo>
                  <a:pt x="167639" y="0"/>
                </a:moveTo>
                <a:lnTo>
                  <a:pt x="83819" y="41910"/>
                </a:lnTo>
                <a:lnTo>
                  <a:pt x="146685" y="4191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62100" y="5308600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29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05100" y="4683184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12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10100" y="3352800"/>
            <a:ext cx="0" cy="1136015"/>
          </a:xfrm>
          <a:custGeom>
            <a:avLst/>
            <a:gdLst/>
            <a:ahLst/>
            <a:cxnLst/>
            <a:rect l="l" t="t" r="r" b="b"/>
            <a:pathLst>
              <a:path h="1136014">
                <a:moveTo>
                  <a:pt x="0" y="0"/>
                </a:moveTo>
                <a:lnTo>
                  <a:pt x="0" y="113589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97400" y="4470400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85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41900" y="4458952"/>
            <a:ext cx="0" cy="723265"/>
          </a:xfrm>
          <a:custGeom>
            <a:avLst/>
            <a:gdLst/>
            <a:ahLst/>
            <a:cxnLst/>
            <a:rect l="l" t="t" r="r" b="b"/>
            <a:pathLst>
              <a:path h="723264">
                <a:moveTo>
                  <a:pt x="0" y="722647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41900" y="5384800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26192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58079" y="558576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20" y="167639"/>
                </a:lnTo>
                <a:lnTo>
                  <a:pt x="146685" y="41909"/>
                </a:lnTo>
                <a:lnTo>
                  <a:pt x="83820" y="41909"/>
                </a:lnTo>
                <a:lnTo>
                  <a:pt x="0" y="0"/>
                </a:lnTo>
                <a:close/>
              </a:path>
              <a:path w="167639" h="167639">
                <a:moveTo>
                  <a:pt x="167640" y="0"/>
                </a:moveTo>
                <a:lnTo>
                  <a:pt x="83820" y="41909"/>
                </a:lnTo>
                <a:lnTo>
                  <a:pt x="146685" y="41909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427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4427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18872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045700" y="8242300"/>
            <a:ext cx="22459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15464" algn="l"/>
              </a:tabLst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4	5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00457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0457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219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1219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00838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2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253398" y="5074593"/>
            <a:ext cx="4501515" cy="0"/>
          </a:xfrm>
          <a:custGeom>
            <a:avLst/>
            <a:gdLst/>
            <a:ahLst/>
            <a:cxnLst/>
            <a:rect l="l" t="t" r="r" b="b"/>
            <a:pathLst>
              <a:path w="4501515">
                <a:moveTo>
                  <a:pt x="0" y="0"/>
                </a:moveTo>
                <a:lnTo>
                  <a:pt x="4500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38562" y="5302072"/>
            <a:ext cx="5633720" cy="635"/>
          </a:xfrm>
          <a:custGeom>
            <a:avLst/>
            <a:gdLst/>
            <a:ahLst/>
            <a:cxnLst/>
            <a:rect l="l" t="t" r="r" b="b"/>
            <a:pathLst>
              <a:path w="5633720" h="635">
                <a:moveTo>
                  <a:pt x="0" y="78"/>
                </a:moveTo>
                <a:lnTo>
                  <a:pt x="56333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340038" y="6743455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47470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058236" y="7221637"/>
            <a:ext cx="0" cy="719455"/>
          </a:xfrm>
          <a:custGeom>
            <a:avLst/>
            <a:gdLst/>
            <a:ahLst/>
            <a:cxnLst/>
            <a:rect l="l" t="t" r="r" b="b"/>
            <a:pathLst>
              <a:path h="719454">
                <a:moveTo>
                  <a:pt x="0" y="718894"/>
                </a:moveTo>
                <a:lnTo>
                  <a:pt x="0" y="699844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974415" y="7879572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83820" y="167639"/>
                </a:lnTo>
                <a:lnTo>
                  <a:pt x="146685" y="41909"/>
                </a:lnTo>
                <a:lnTo>
                  <a:pt x="83820" y="41909"/>
                </a:lnTo>
                <a:lnTo>
                  <a:pt x="0" y="0"/>
                </a:lnTo>
                <a:close/>
              </a:path>
              <a:path w="167640" h="167640">
                <a:moveTo>
                  <a:pt x="167640" y="0"/>
                </a:moveTo>
                <a:lnTo>
                  <a:pt x="83820" y="41909"/>
                </a:lnTo>
                <a:lnTo>
                  <a:pt x="146685" y="41909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338771" y="7206422"/>
            <a:ext cx="1748155" cy="635"/>
          </a:xfrm>
          <a:custGeom>
            <a:avLst/>
            <a:gdLst/>
            <a:ahLst/>
            <a:cxnLst/>
            <a:rect l="l" t="t" r="r" b="b"/>
            <a:pathLst>
              <a:path w="1748154" h="634">
                <a:moveTo>
                  <a:pt x="0" y="22"/>
                </a:moveTo>
                <a:lnTo>
                  <a:pt x="174787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006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719901" y="1270000"/>
                </a:lnTo>
                <a:lnTo>
                  <a:pt x="1742515" y="1265434"/>
                </a:lnTo>
                <a:lnTo>
                  <a:pt x="1760983" y="1252983"/>
                </a:lnTo>
                <a:lnTo>
                  <a:pt x="1773434" y="1234515"/>
                </a:lnTo>
                <a:lnTo>
                  <a:pt x="1778000" y="1211901"/>
                </a:lnTo>
                <a:lnTo>
                  <a:pt x="1778000" y="58098"/>
                </a:lnTo>
                <a:lnTo>
                  <a:pt x="1773434" y="35484"/>
                </a:lnTo>
                <a:lnTo>
                  <a:pt x="1760983" y="17016"/>
                </a:lnTo>
                <a:lnTo>
                  <a:pt x="1742515" y="4565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00600" y="5740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719901" y="0"/>
                </a:lnTo>
                <a:lnTo>
                  <a:pt x="1742515" y="4565"/>
                </a:lnTo>
                <a:lnTo>
                  <a:pt x="1760983" y="17016"/>
                </a:lnTo>
                <a:lnTo>
                  <a:pt x="1773434" y="35484"/>
                </a:lnTo>
                <a:lnTo>
                  <a:pt x="1778000" y="58098"/>
                </a:lnTo>
                <a:lnTo>
                  <a:pt x="1778000" y="1211901"/>
                </a:lnTo>
                <a:lnTo>
                  <a:pt x="1773434" y="1234515"/>
                </a:lnTo>
                <a:lnTo>
                  <a:pt x="1760983" y="1252983"/>
                </a:lnTo>
                <a:lnTo>
                  <a:pt x="1742515" y="1265434"/>
                </a:lnTo>
                <a:lnTo>
                  <a:pt x="17199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292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292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89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89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054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054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658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658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5499100" y="57404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1402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402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5466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521200" y="82677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9944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94400" y="80645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388100" y="80645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350000" y="8242300"/>
            <a:ext cx="4425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994400" y="67564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0" y="0"/>
                </a:moveTo>
                <a:lnTo>
                  <a:pt x="0" y="682009"/>
                </a:lnTo>
                <a:lnTo>
                  <a:pt x="595262" y="683003"/>
                </a:lnTo>
                <a:lnTo>
                  <a:pt x="596451" y="1127759"/>
                </a:lnTo>
                <a:lnTo>
                  <a:pt x="596501" y="114680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507030" y="7883935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167640" y="0"/>
                </a:moveTo>
                <a:lnTo>
                  <a:pt x="0" y="449"/>
                </a:lnTo>
                <a:lnTo>
                  <a:pt x="84269" y="167864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37497" y="6743700"/>
            <a:ext cx="596900" cy="1146810"/>
          </a:xfrm>
          <a:custGeom>
            <a:avLst/>
            <a:gdLst/>
            <a:ahLst/>
            <a:cxnLst/>
            <a:rect l="l" t="t" r="r" b="b"/>
            <a:pathLst>
              <a:path w="596900" h="1146809">
                <a:moveTo>
                  <a:pt x="596502" y="0"/>
                </a:moveTo>
                <a:lnTo>
                  <a:pt x="596502" y="682009"/>
                </a:lnTo>
                <a:lnTo>
                  <a:pt x="1239" y="683003"/>
                </a:lnTo>
                <a:lnTo>
                  <a:pt x="50" y="1127759"/>
                </a:lnTo>
                <a:lnTo>
                  <a:pt x="0" y="114680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53728" y="7871236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39" h="168275">
                <a:moveTo>
                  <a:pt x="0" y="0"/>
                </a:moveTo>
                <a:lnTo>
                  <a:pt x="83371" y="167863"/>
                </a:lnTo>
                <a:lnTo>
                  <a:pt x="167639" y="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50673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7531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7340600" y="622300"/>
            <a:ext cx="4813300" cy="436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416800" y="698500"/>
            <a:ext cx="4559300" cy="4114800"/>
          </a:xfrm>
          <a:custGeom>
            <a:avLst/>
            <a:gdLst/>
            <a:ahLst/>
            <a:cxnLst/>
            <a:rect l="l" t="t" r="r" b="b"/>
            <a:pathLst>
              <a:path w="4559300" h="4114800">
                <a:moveTo>
                  <a:pt x="4497113" y="0"/>
                </a:moveTo>
                <a:lnTo>
                  <a:pt x="62186" y="0"/>
                </a:lnTo>
                <a:lnTo>
                  <a:pt x="37980" y="4886"/>
                </a:lnTo>
                <a:lnTo>
                  <a:pt x="18214" y="18214"/>
                </a:lnTo>
                <a:lnTo>
                  <a:pt x="4886" y="37980"/>
                </a:lnTo>
                <a:lnTo>
                  <a:pt x="0" y="62186"/>
                </a:lnTo>
                <a:lnTo>
                  <a:pt x="0" y="4052613"/>
                </a:lnTo>
                <a:lnTo>
                  <a:pt x="4886" y="4076819"/>
                </a:lnTo>
                <a:lnTo>
                  <a:pt x="18214" y="4096585"/>
                </a:lnTo>
                <a:lnTo>
                  <a:pt x="37980" y="4109913"/>
                </a:lnTo>
                <a:lnTo>
                  <a:pt x="62186" y="4114800"/>
                </a:lnTo>
                <a:lnTo>
                  <a:pt x="4497113" y="4114800"/>
                </a:lnTo>
                <a:lnTo>
                  <a:pt x="4521319" y="4109913"/>
                </a:lnTo>
                <a:lnTo>
                  <a:pt x="4541085" y="4096585"/>
                </a:lnTo>
                <a:lnTo>
                  <a:pt x="4554413" y="4076819"/>
                </a:lnTo>
                <a:lnTo>
                  <a:pt x="4559300" y="4052613"/>
                </a:lnTo>
                <a:lnTo>
                  <a:pt x="4559300" y="62186"/>
                </a:lnTo>
                <a:lnTo>
                  <a:pt x="4554413" y="37980"/>
                </a:lnTo>
                <a:lnTo>
                  <a:pt x="4541085" y="18214"/>
                </a:lnTo>
                <a:lnTo>
                  <a:pt x="4521319" y="4886"/>
                </a:lnTo>
                <a:lnTo>
                  <a:pt x="4497113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7632700" y="787400"/>
            <a:ext cx="2921000" cy="141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90"/>
              </a:lnSpc>
            </a:pPr>
            <a:r>
              <a:rPr sz="2400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2400" spc="100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3600" baseline="4629" dirty="0">
                <a:solidFill>
                  <a:srgbClr val="222222"/>
                </a:solidFill>
                <a:latin typeface="SimSun"/>
                <a:cs typeface="SimSun"/>
              </a:rPr>
              <a:t>a</a:t>
            </a:r>
            <a:endParaRPr sz="3600" baseline="4629">
              <a:latin typeface="SimSun"/>
              <a:cs typeface="SimSun"/>
            </a:endParaRPr>
          </a:p>
          <a:p>
            <a:pPr marL="12700">
              <a:lnSpc>
                <a:spcPts val="2790"/>
              </a:lnSpc>
              <a:tabLst>
                <a:tab pos="774065" algn="l"/>
                <a:tab pos="1383665" algn="l"/>
                <a:tab pos="1993264" algn="l"/>
                <a:tab pos="2450465" algn="l"/>
              </a:tabLst>
            </a:pP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[[8,	9],	[3,	4,	5]]</a:t>
            </a:r>
            <a:endParaRPr sz="2400">
              <a:latin typeface="SimSun"/>
              <a:cs typeface="SimSun"/>
            </a:endParaRPr>
          </a:p>
          <a:p>
            <a:pPr marL="38100">
              <a:lnSpc>
                <a:spcPts val="2740"/>
              </a:lnSpc>
              <a:spcBef>
                <a:spcPts val="20"/>
              </a:spcBef>
            </a:pPr>
            <a:r>
              <a:rPr sz="2400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2400" spc="100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3600" baseline="2314" dirty="0">
                <a:solidFill>
                  <a:srgbClr val="222222"/>
                </a:solidFill>
                <a:latin typeface="SimSun"/>
                <a:cs typeface="SimSun"/>
              </a:rPr>
              <a:t>b</a:t>
            </a:r>
            <a:endParaRPr sz="3600" baseline="2314">
              <a:latin typeface="SimSun"/>
              <a:cs typeface="SimSun"/>
            </a:endParaRPr>
          </a:p>
          <a:p>
            <a:pPr marL="12700">
              <a:lnSpc>
                <a:spcPts val="2740"/>
              </a:lnSpc>
              <a:tabLst>
                <a:tab pos="774065" algn="l"/>
                <a:tab pos="1383665" algn="l"/>
                <a:tab pos="1993264" algn="l"/>
                <a:tab pos="2450465" algn="l"/>
              </a:tabLst>
            </a:pP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[[1,	2],	[3,	4,	5]]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808023" y="609600"/>
            <a:ext cx="400431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145" dirty="0">
                <a:latin typeface="Calibri"/>
                <a:cs typeface="Calibri"/>
              </a:rPr>
              <a:t>Copies </a:t>
            </a:r>
            <a:r>
              <a:rPr sz="3800" b="1" spc="90" dirty="0">
                <a:latin typeface="Calibri"/>
                <a:cs typeface="Calibri"/>
              </a:rPr>
              <a:t>are</a:t>
            </a:r>
            <a:r>
              <a:rPr sz="3800" b="1" spc="-400" dirty="0">
                <a:latin typeface="Calibri"/>
                <a:cs typeface="Calibri"/>
              </a:rPr>
              <a:t> </a:t>
            </a:r>
            <a:r>
              <a:rPr sz="3800" b="1" spc="120" dirty="0">
                <a:latin typeface="Calibri"/>
                <a:cs typeface="Calibri"/>
              </a:rPr>
              <a:t>shallow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4102100"/>
            <a:ext cx="6972300" cy="535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9002" y="4345720"/>
            <a:ext cx="6660215" cy="4859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1241" y="4153503"/>
            <a:ext cx="1897514" cy="611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120000">
            <a:off x="1381039" y="6784992"/>
            <a:ext cx="4259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1761807" y="6798289"/>
            <a:ext cx="4259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=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2240925" y="6841503"/>
            <a:ext cx="194272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[constant]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4236798" y="6884717"/>
            <a:ext cx="4259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*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4690157" y="6907987"/>
            <a:ext cx="85194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size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 rot="120000">
            <a:off x="1115823" y="7331584"/>
            <a:ext cx="517595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100" dirty="0">
                <a:latin typeface="Calibri"/>
                <a:cs typeface="Calibri"/>
              </a:rPr>
              <a:t>Multiple </a:t>
            </a:r>
            <a:r>
              <a:rPr sz="3000" spc="-25" dirty="0">
                <a:latin typeface="Calibri"/>
                <a:cs typeface="Calibri"/>
              </a:rPr>
              <a:t>references </a:t>
            </a:r>
            <a:r>
              <a:rPr sz="3000" spc="90" dirty="0">
                <a:latin typeface="Calibri"/>
                <a:cs typeface="Calibri"/>
              </a:rPr>
              <a:t>to</a:t>
            </a:r>
            <a:r>
              <a:rPr sz="3000" spc="-210" dirty="0">
                <a:latin typeface="Calibri"/>
                <a:cs typeface="Calibri"/>
              </a:rPr>
              <a:t> </a:t>
            </a:r>
            <a:r>
              <a:rPr sz="3000" i="1" spc="-220" dirty="0">
                <a:latin typeface="Calibri"/>
                <a:cs typeface="Calibri"/>
              </a:rPr>
              <a:t>one </a:t>
            </a:r>
            <a:r>
              <a:rPr sz="3000" i="1" spc="-80" dirty="0">
                <a:latin typeface="Calibri"/>
                <a:cs typeface="Calibri"/>
              </a:rPr>
              <a:t>instance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120000">
            <a:off x="1100059" y="7791849"/>
            <a:ext cx="536722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40" dirty="0">
                <a:latin typeface="Calibri"/>
                <a:cs typeface="Calibri"/>
              </a:rPr>
              <a:t>of </a:t>
            </a:r>
            <a:r>
              <a:rPr sz="3000" spc="5" dirty="0">
                <a:latin typeface="Calibri"/>
                <a:cs typeface="Calibri"/>
              </a:rPr>
              <a:t>the </a:t>
            </a:r>
            <a:r>
              <a:rPr sz="3000" spc="65" dirty="0">
                <a:latin typeface="Calibri"/>
                <a:cs typeface="Calibri"/>
              </a:rPr>
              <a:t>constant</a:t>
            </a:r>
            <a:r>
              <a:rPr sz="3000" spc="-445" dirty="0">
                <a:latin typeface="Calibri"/>
                <a:cs typeface="Calibri"/>
              </a:rPr>
              <a:t> </a:t>
            </a:r>
            <a:r>
              <a:rPr sz="3000" spc="-155" dirty="0">
                <a:latin typeface="Calibri"/>
                <a:cs typeface="Calibri"/>
              </a:rPr>
              <a:t>in </a:t>
            </a:r>
            <a:r>
              <a:rPr sz="3000" spc="5" dirty="0">
                <a:latin typeface="Calibri"/>
                <a:cs typeface="Calibri"/>
              </a:rPr>
              <a:t>the </a:t>
            </a:r>
            <a:r>
              <a:rPr sz="3000" spc="-75" dirty="0">
                <a:latin typeface="Calibri"/>
                <a:cs typeface="Calibri"/>
              </a:rPr>
              <a:t>produced </a:t>
            </a:r>
            <a:r>
              <a:rPr sz="3000" spc="85" dirty="0">
                <a:latin typeface="Calibri"/>
                <a:cs typeface="Calibri"/>
              </a:rPr>
              <a:t>list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120000">
            <a:off x="576246" y="8191100"/>
            <a:ext cx="599259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sz="3750" b="1" spc="-620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1078495" y="8273283"/>
            <a:ext cx="333967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sz="3000" b="1" dirty="0">
                <a:latin typeface="Calibri"/>
                <a:cs typeface="Calibri"/>
              </a:rPr>
              <a:t>Repetition </a:t>
            </a:r>
            <a:r>
              <a:rPr sz="3000" b="1" spc="105" dirty="0">
                <a:latin typeface="Calibri"/>
                <a:cs typeface="Calibri"/>
              </a:rPr>
              <a:t>is</a:t>
            </a:r>
            <a:r>
              <a:rPr sz="3000" b="1" spc="-285" dirty="0">
                <a:latin typeface="Calibri"/>
                <a:cs typeface="Calibri"/>
              </a:rPr>
              <a:t> </a:t>
            </a:r>
            <a:r>
              <a:rPr sz="3000" b="1" spc="-110" dirty="0">
                <a:latin typeface="Calibri"/>
                <a:cs typeface="Calibri"/>
              </a:rPr>
              <a:t>shallow!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800" y="4546600"/>
            <a:ext cx="1447800" cy="73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120000">
            <a:off x="2805074" y="4607500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 rot="120000">
            <a:off x="672446" y="5253053"/>
            <a:ext cx="584422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 rot="120000">
            <a:off x="1183441" y="5386563"/>
            <a:ext cx="499865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latin typeface="Calibri"/>
                <a:cs typeface="Calibri"/>
              </a:rPr>
              <a:t>Repeat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125" dirty="0">
                <a:latin typeface="Calibri"/>
                <a:cs typeface="Calibri"/>
              </a:rPr>
              <a:t>lists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using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*</a:t>
            </a:r>
            <a:r>
              <a:rPr sz="3000" spc="-950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-25" dirty="0">
                <a:latin typeface="Calibri"/>
                <a:cs typeface="Calibri"/>
              </a:rPr>
              <a:t>operator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 rot="120000">
            <a:off x="653323" y="5800343"/>
            <a:ext cx="584422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5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 rot="120000">
            <a:off x="1165718" y="5914531"/>
            <a:ext cx="543246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50" dirty="0">
                <a:latin typeface="Calibri"/>
                <a:cs typeface="Calibri"/>
              </a:rPr>
              <a:t>Most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often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used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for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initializing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85" dirty="0">
                <a:latin typeface="Calibri"/>
                <a:cs typeface="Calibri"/>
              </a:rPr>
              <a:t>list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 rot="120000">
            <a:off x="1148687" y="6355503"/>
            <a:ext cx="452077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40" dirty="0">
                <a:latin typeface="Calibri"/>
                <a:cs typeface="Calibri"/>
              </a:rPr>
              <a:t>of </a:t>
            </a:r>
            <a:r>
              <a:rPr sz="3000" spc="-195" dirty="0">
                <a:latin typeface="Calibri"/>
                <a:cs typeface="Calibri"/>
              </a:rPr>
              <a:t>known </a:t>
            </a:r>
            <a:r>
              <a:rPr sz="3000" spc="35" dirty="0">
                <a:latin typeface="Calibri"/>
                <a:cs typeface="Calibri"/>
              </a:rPr>
              <a:t>size </a:t>
            </a:r>
            <a:r>
              <a:rPr sz="3000" spc="-80" dirty="0">
                <a:latin typeface="Calibri"/>
                <a:cs typeface="Calibri"/>
              </a:rPr>
              <a:t>with 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-335" dirty="0">
                <a:latin typeface="Calibri"/>
                <a:cs typeface="Calibri"/>
              </a:rPr>
              <a:t> </a:t>
            </a:r>
            <a:r>
              <a:rPr sz="3000" spc="30" dirty="0">
                <a:latin typeface="Calibri"/>
                <a:cs typeface="Calibri"/>
              </a:rPr>
              <a:t>constant: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100" y="4051300"/>
            <a:ext cx="73406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0"/>
              </a:lnSpc>
              <a:tabLst>
                <a:tab pos="2450465" algn="l"/>
                <a:tab pos="4279265" algn="l"/>
                <a:tab pos="6108065" algn="l"/>
              </a:tabLst>
            </a:pPr>
            <a:r>
              <a:rPr sz="9600" dirty="0">
                <a:latin typeface="SimSun"/>
                <a:cs typeface="SimSun"/>
              </a:rPr>
              <a:t>[a,	b,	c,	d]</a:t>
            </a:r>
            <a:endParaRPr sz="96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0292" y="495300"/>
            <a:ext cx="3244215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15" dirty="0"/>
              <a:t>List</a:t>
            </a:r>
            <a:r>
              <a:rPr spc="-204" dirty="0"/>
              <a:t> </a:t>
            </a:r>
            <a:r>
              <a:rPr spc="165" dirty="0"/>
              <a:t>Literals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0" y="5740400"/>
            <a:ext cx="2387600" cy="1270000"/>
          </a:xfrm>
          <a:custGeom>
            <a:avLst/>
            <a:gdLst/>
            <a:ahLst/>
            <a:cxnLst/>
            <a:rect l="l" t="t" r="r" b="b"/>
            <a:pathLst>
              <a:path w="2387600" h="1270000">
                <a:moveTo>
                  <a:pt x="23295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2329501" y="1270000"/>
                </a:lnTo>
                <a:lnTo>
                  <a:pt x="2352115" y="1265434"/>
                </a:lnTo>
                <a:lnTo>
                  <a:pt x="2370583" y="1252983"/>
                </a:lnTo>
                <a:lnTo>
                  <a:pt x="2383034" y="1234515"/>
                </a:lnTo>
                <a:lnTo>
                  <a:pt x="2387600" y="1211901"/>
                </a:lnTo>
                <a:lnTo>
                  <a:pt x="2387600" y="58098"/>
                </a:lnTo>
                <a:lnTo>
                  <a:pt x="2383034" y="35484"/>
                </a:lnTo>
                <a:lnTo>
                  <a:pt x="2370583" y="17016"/>
                </a:lnTo>
                <a:lnTo>
                  <a:pt x="2352115" y="4565"/>
                </a:lnTo>
                <a:lnTo>
                  <a:pt x="23295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0" y="5740400"/>
            <a:ext cx="2387600" cy="1270000"/>
          </a:xfrm>
          <a:custGeom>
            <a:avLst/>
            <a:gdLst/>
            <a:ahLst/>
            <a:cxnLst/>
            <a:rect l="l" t="t" r="r" b="b"/>
            <a:pathLst>
              <a:path w="23876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2329501" y="0"/>
                </a:lnTo>
                <a:lnTo>
                  <a:pt x="2352115" y="4565"/>
                </a:lnTo>
                <a:lnTo>
                  <a:pt x="2370583" y="17016"/>
                </a:lnTo>
                <a:lnTo>
                  <a:pt x="2383034" y="35484"/>
                </a:lnTo>
                <a:lnTo>
                  <a:pt x="2387600" y="58098"/>
                </a:lnTo>
                <a:lnTo>
                  <a:pt x="2387600" y="1211901"/>
                </a:lnTo>
                <a:lnTo>
                  <a:pt x="2383034" y="1234515"/>
                </a:lnTo>
                <a:lnTo>
                  <a:pt x="2370583" y="1252983"/>
                </a:lnTo>
                <a:lnTo>
                  <a:pt x="2352115" y="1265434"/>
                </a:lnTo>
                <a:lnTo>
                  <a:pt x="23295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8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86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90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90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02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02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06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06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9400" y="81407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9400" y="81407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51200" y="81407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4200" y="8343900"/>
            <a:ext cx="692150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20" dirty="0">
                <a:solidFill>
                  <a:srgbClr val="FFFFFF"/>
                </a:solidFill>
                <a:latin typeface="Calibri"/>
                <a:cs typeface="Calibri"/>
              </a:rPr>
              <a:t>-1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9600" y="81407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9600" y="81407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26000" y="81407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26571" y="6743526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03008"/>
                </a:lnTo>
                <a:lnTo>
                  <a:pt x="0" y="12220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2751" y="794653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167639" y="0"/>
                </a:moveTo>
                <a:lnTo>
                  <a:pt x="0" y="0"/>
                </a:lnTo>
                <a:lnTo>
                  <a:pt x="83820" y="16763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590" y="6781800"/>
            <a:ext cx="939800" cy="1223010"/>
          </a:xfrm>
          <a:custGeom>
            <a:avLst/>
            <a:gdLst/>
            <a:ahLst/>
            <a:cxnLst/>
            <a:rect l="l" t="t" r="r" b="b"/>
            <a:pathLst>
              <a:path w="939800" h="1223009">
                <a:moveTo>
                  <a:pt x="939209" y="0"/>
                </a:moveTo>
                <a:lnTo>
                  <a:pt x="939209" y="722127"/>
                </a:lnTo>
                <a:lnTo>
                  <a:pt x="1987" y="723181"/>
                </a:lnTo>
                <a:lnTo>
                  <a:pt x="76" y="1203961"/>
                </a:lnTo>
                <a:lnTo>
                  <a:pt x="0" y="12230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5846" y="7985428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39" h="168275">
                <a:moveTo>
                  <a:pt x="0" y="0"/>
                </a:moveTo>
                <a:lnTo>
                  <a:pt x="83153" y="167971"/>
                </a:lnTo>
                <a:lnTo>
                  <a:pt x="167638" y="6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0700" y="22860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450" y="0"/>
                </a:moveTo>
                <a:lnTo>
                  <a:pt x="0" y="425450"/>
                </a:ln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700" y="22860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0" y="425450"/>
                </a:move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25500" y="2209800"/>
            <a:ext cx="26733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0" dirty="0">
                <a:latin typeface="Calibri"/>
                <a:cs typeface="Calibri"/>
              </a:rPr>
              <a:t>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30312" y="2709422"/>
            <a:ext cx="0" cy="696595"/>
          </a:xfrm>
          <a:custGeom>
            <a:avLst/>
            <a:gdLst/>
            <a:ahLst/>
            <a:cxnLst/>
            <a:rect l="l" t="t" r="r" b="b"/>
            <a:pathLst>
              <a:path h="696595">
                <a:moveTo>
                  <a:pt x="0" y="696003"/>
                </a:moveTo>
                <a:lnTo>
                  <a:pt x="0" y="67695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6492" y="334446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19" y="167639"/>
                </a:lnTo>
                <a:lnTo>
                  <a:pt x="146684" y="41910"/>
                </a:lnTo>
                <a:lnTo>
                  <a:pt x="83819" y="41910"/>
                </a:lnTo>
                <a:lnTo>
                  <a:pt x="0" y="0"/>
                </a:lnTo>
                <a:close/>
              </a:path>
              <a:path w="167639" h="167639">
                <a:moveTo>
                  <a:pt x="167639" y="0"/>
                </a:moveTo>
                <a:lnTo>
                  <a:pt x="83819" y="41910"/>
                </a:lnTo>
                <a:lnTo>
                  <a:pt x="146684" y="4191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76700" y="61722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498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40600" y="622300"/>
            <a:ext cx="5295900" cy="886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16800" y="698500"/>
            <a:ext cx="5041900" cy="8610600"/>
          </a:xfrm>
          <a:custGeom>
            <a:avLst/>
            <a:gdLst/>
            <a:ahLst/>
            <a:cxnLst/>
            <a:rect l="l" t="t" r="r" b="b"/>
            <a:pathLst>
              <a:path w="5041900" h="8610600">
                <a:moveTo>
                  <a:pt x="4979713" y="0"/>
                </a:moveTo>
                <a:lnTo>
                  <a:pt x="62186" y="0"/>
                </a:lnTo>
                <a:lnTo>
                  <a:pt x="37980" y="4886"/>
                </a:lnTo>
                <a:lnTo>
                  <a:pt x="18214" y="18214"/>
                </a:lnTo>
                <a:lnTo>
                  <a:pt x="4886" y="37980"/>
                </a:lnTo>
                <a:lnTo>
                  <a:pt x="0" y="62186"/>
                </a:lnTo>
                <a:lnTo>
                  <a:pt x="0" y="8548413"/>
                </a:lnTo>
                <a:lnTo>
                  <a:pt x="4887" y="8572619"/>
                </a:lnTo>
                <a:lnTo>
                  <a:pt x="18215" y="8592385"/>
                </a:lnTo>
                <a:lnTo>
                  <a:pt x="37984" y="8605713"/>
                </a:lnTo>
                <a:lnTo>
                  <a:pt x="62186" y="8610599"/>
                </a:lnTo>
                <a:lnTo>
                  <a:pt x="4979716" y="8610599"/>
                </a:lnTo>
                <a:lnTo>
                  <a:pt x="5003920" y="8605712"/>
                </a:lnTo>
                <a:lnTo>
                  <a:pt x="5023686" y="8592385"/>
                </a:lnTo>
                <a:lnTo>
                  <a:pt x="5037013" y="8572618"/>
                </a:lnTo>
                <a:lnTo>
                  <a:pt x="5041900" y="8548413"/>
                </a:lnTo>
                <a:lnTo>
                  <a:pt x="5041900" y="62186"/>
                </a:lnTo>
                <a:lnTo>
                  <a:pt x="5037013" y="37980"/>
                </a:lnTo>
                <a:lnTo>
                  <a:pt x="5023685" y="18214"/>
                </a:lnTo>
                <a:lnTo>
                  <a:pt x="5003919" y="4886"/>
                </a:lnTo>
                <a:lnTo>
                  <a:pt x="4979713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05100" y="3505200"/>
            <a:ext cx="3759200" cy="1270000"/>
          </a:xfrm>
          <a:custGeom>
            <a:avLst/>
            <a:gdLst/>
            <a:ahLst/>
            <a:cxnLst/>
            <a:rect l="l" t="t" r="r" b="b"/>
            <a:pathLst>
              <a:path w="3759200" h="1270000">
                <a:moveTo>
                  <a:pt x="37011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3701101" y="1270000"/>
                </a:lnTo>
                <a:lnTo>
                  <a:pt x="3723715" y="1265434"/>
                </a:lnTo>
                <a:lnTo>
                  <a:pt x="3742183" y="1252983"/>
                </a:lnTo>
                <a:lnTo>
                  <a:pt x="3754634" y="1234515"/>
                </a:lnTo>
                <a:lnTo>
                  <a:pt x="3759200" y="1211901"/>
                </a:lnTo>
                <a:lnTo>
                  <a:pt x="3759200" y="58098"/>
                </a:lnTo>
                <a:lnTo>
                  <a:pt x="3754634" y="35484"/>
                </a:lnTo>
                <a:lnTo>
                  <a:pt x="3742183" y="17016"/>
                </a:lnTo>
                <a:lnTo>
                  <a:pt x="3723715" y="4565"/>
                </a:lnTo>
                <a:lnTo>
                  <a:pt x="37011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05100" y="3505200"/>
            <a:ext cx="3759200" cy="1270000"/>
          </a:xfrm>
          <a:custGeom>
            <a:avLst/>
            <a:gdLst/>
            <a:ahLst/>
            <a:cxnLst/>
            <a:rect l="l" t="t" r="r" b="b"/>
            <a:pathLst>
              <a:path w="37592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3701101" y="0"/>
                </a:lnTo>
                <a:lnTo>
                  <a:pt x="3723715" y="4565"/>
                </a:lnTo>
                <a:lnTo>
                  <a:pt x="3742183" y="17016"/>
                </a:lnTo>
                <a:lnTo>
                  <a:pt x="3754634" y="35484"/>
                </a:lnTo>
                <a:lnTo>
                  <a:pt x="3759200" y="58098"/>
                </a:lnTo>
                <a:lnTo>
                  <a:pt x="3759200" y="1211901"/>
                </a:lnTo>
                <a:lnTo>
                  <a:pt x="3754634" y="1234515"/>
                </a:lnTo>
                <a:lnTo>
                  <a:pt x="3742183" y="1252983"/>
                </a:lnTo>
                <a:lnTo>
                  <a:pt x="3723715" y="1265434"/>
                </a:lnTo>
                <a:lnTo>
                  <a:pt x="37011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19600" y="35052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33700" y="39751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33700" y="39751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353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353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71800" y="39370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94100" y="39751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4100" y="39751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957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957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32200" y="39370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54500" y="39751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54500" y="39751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561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561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292600" y="39370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2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914900" y="39751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14900" y="39751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165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165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953000" y="39370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3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75300" y="39751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5300" y="39751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769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769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613400" y="39370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4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203700" y="5308600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338129"/>
                </a:moveTo>
                <a:lnTo>
                  <a:pt x="0" y="31907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19879" y="558576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20" y="167639"/>
                </a:lnTo>
                <a:lnTo>
                  <a:pt x="146685" y="41909"/>
                </a:lnTo>
                <a:lnTo>
                  <a:pt x="83820" y="41909"/>
                </a:lnTo>
                <a:lnTo>
                  <a:pt x="0" y="0"/>
                </a:lnTo>
                <a:close/>
              </a:path>
              <a:path w="167639" h="167639">
                <a:moveTo>
                  <a:pt x="167640" y="0"/>
                </a:moveTo>
                <a:lnTo>
                  <a:pt x="83820" y="41909"/>
                </a:lnTo>
                <a:lnTo>
                  <a:pt x="146685" y="41909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5308600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338129"/>
                </a:moveTo>
                <a:lnTo>
                  <a:pt x="0" y="31907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11979" y="558576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20" y="167639"/>
                </a:lnTo>
                <a:lnTo>
                  <a:pt x="146685" y="41909"/>
                </a:lnTo>
                <a:lnTo>
                  <a:pt x="83820" y="41909"/>
                </a:lnTo>
                <a:lnTo>
                  <a:pt x="0" y="0"/>
                </a:lnTo>
                <a:close/>
              </a:path>
              <a:path w="167639" h="167639">
                <a:moveTo>
                  <a:pt x="167640" y="0"/>
                </a:moveTo>
                <a:lnTo>
                  <a:pt x="83820" y="41909"/>
                </a:lnTo>
                <a:lnTo>
                  <a:pt x="146685" y="41909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87900" y="5308600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338129"/>
                </a:moveTo>
                <a:lnTo>
                  <a:pt x="0" y="31907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04079" y="558576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20" y="167639"/>
                </a:lnTo>
                <a:lnTo>
                  <a:pt x="146685" y="41909"/>
                </a:lnTo>
                <a:lnTo>
                  <a:pt x="83820" y="41909"/>
                </a:lnTo>
                <a:lnTo>
                  <a:pt x="0" y="0"/>
                </a:lnTo>
                <a:close/>
              </a:path>
              <a:path w="167639" h="167639">
                <a:moveTo>
                  <a:pt x="167640" y="0"/>
                </a:moveTo>
                <a:lnTo>
                  <a:pt x="83820" y="41909"/>
                </a:lnTo>
                <a:lnTo>
                  <a:pt x="146685" y="41909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80000" y="5308600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338129"/>
                </a:moveTo>
                <a:lnTo>
                  <a:pt x="0" y="31907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96179" y="558576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20" y="167639"/>
                </a:lnTo>
                <a:lnTo>
                  <a:pt x="146685" y="41909"/>
                </a:lnTo>
                <a:lnTo>
                  <a:pt x="83820" y="41909"/>
                </a:lnTo>
                <a:lnTo>
                  <a:pt x="0" y="0"/>
                </a:lnTo>
                <a:close/>
              </a:path>
              <a:path w="167639" h="167639">
                <a:moveTo>
                  <a:pt x="167640" y="0"/>
                </a:moveTo>
                <a:lnTo>
                  <a:pt x="83820" y="41909"/>
                </a:lnTo>
                <a:lnTo>
                  <a:pt x="146685" y="41909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72100" y="5308600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338129"/>
                </a:moveTo>
                <a:lnTo>
                  <a:pt x="0" y="31907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88279" y="558576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83820" y="167639"/>
                </a:lnTo>
                <a:lnTo>
                  <a:pt x="146685" y="41909"/>
                </a:lnTo>
                <a:lnTo>
                  <a:pt x="83820" y="41909"/>
                </a:lnTo>
                <a:lnTo>
                  <a:pt x="0" y="0"/>
                </a:lnTo>
                <a:close/>
              </a:path>
              <a:path w="167639" h="167639">
                <a:moveTo>
                  <a:pt x="167640" y="0"/>
                </a:moveTo>
                <a:lnTo>
                  <a:pt x="83820" y="41909"/>
                </a:lnTo>
                <a:lnTo>
                  <a:pt x="146685" y="41909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63900" y="4521200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52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24300" y="4521200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52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84700" y="4521200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52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5100" y="4521200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52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05500" y="4521200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52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61038" y="4906797"/>
            <a:ext cx="953135" cy="414655"/>
          </a:xfrm>
          <a:custGeom>
            <a:avLst/>
            <a:gdLst/>
            <a:ahLst/>
            <a:cxnLst/>
            <a:rect l="l" t="t" r="r" b="b"/>
            <a:pathLst>
              <a:path w="953135" h="414654">
                <a:moveTo>
                  <a:pt x="0" y="0"/>
                </a:moveTo>
                <a:lnTo>
                  <a:pt x="952682" y="4143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23208" y="4898942"/>
            <a:ext cx="586105" cy="425450"/>
          </a:xfrm>
          <a:custGeom>
            <a:avLst/>
            <a:gdLst/>
            <a:ahLst/>
            <a:cxnLst/>
            <a:rect l="l" t="t" r="r" b="b"/>
            <a:pathLst>
              <a:path w="586104" h="425450">
                <a:moveTo>
                  <a:pt x="0" y="0"/>
                </a:moveTo>
                <a:lnTo>
                  <a:pt x="586084" y="4251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86089" y="4900893"/>
            <a:ext cx="206375" cy="421005"/>
          </a:xfrm>
          <a:custGeom>
            <a:avLst/>
            <a:gdLst/>
            <a:ahLst/>
            <a:cxnLst/>
            <a:rect l="l" t="t" r="r" b="b"/>
            <a:pathLst>
              <a:path w="206375" h="421004">
                <a:moveTo>
                  <a:pt x="0" y="0"/>
                </a:moveTo>
                <a:lnTo>
                  <a:pt x="206043" y="4205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79769" y="4895138"/>
            <a:ext cx="171450" cy="431165"/>
          </a:xfrm>
          <a:custGeom>
            <a:avLst/>
            <a:gdLst/>
            <a:ahLst/>
            <a:cxnLst/>
            <a:rect l="l" t="t" r="r" b="b"/>
            <a:pathLst>
              <a:path w="171450" h="431164">
                <a:moveTo>
                  <a:pt x="170986" y="0"/>
                </a:moveTo>
                <a:lnTo>
                  <a:pt x="0" y="4310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73885" y="4886986"/>
            <a:ext cx="542925" cy="434975"/>
          </a:xfrm>
          <a:custGeom>
            <a:avLst/>
            <a:gdLst/>
            <a:ahLst/>
            <a:cxnLst/>
            <a:rect l="l" t="t" r="r" b="b"/>
            <a:pathLst>
              <a:path w="542925" h="434975">
                <a:moveTo>
                  <a:pt x="542809" y="0"/>
                </a:moveTo>
                <a:lnTo>
                  <a:pt x="0" y="4344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71600" y="2705100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5">
                <a:moveTo>
                  <a:pt x="0" y="0"/>
                </a:moveTo>
                <a:lnTo>
                  <a:pt x="1779388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69000" y="81407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1148401" y="0"/>
                </a:moveTo>
                <a:lnTo>
                  <a:pt x="58098" y="0"/>
                </a:lnTo>
                <a:lnTo>
                  <a:pt x="35484" y="4565"/>
                </a:lnTo>
                <a:lnTo>
                  <a:pt x="17016" y="17016"/>
                </a:lnTo>
                <a:lnTo>
                  <a:pt x="4565" y="35484"/>
                </a:lnTo>
                <a:lnTo>
                  <a:pt x="0" y="58098"/>
                </a:lnTo>
                <a:lnTo>
                  <a:pt x="0" y="1211901"/>
                </a:lnTo>
                <a:lnTo>
                  <a:pt x="4565" y="1234515"/>
                </a:lnTo>
                <a:lnTo>
                  <a:pt x="17016" y="1252983"/>
                </a:lnTo>
                <a:lnTo>
                  <a:pt x="35484" y="1265434"/>
                </a:lnTo>
                <a:lnTo>
                  <a:pt x="58098" y="1270000"/>
                </a:lnTo>
                <a:lnTo>
                  <a:pt x="1148401" y="1270000"/>
                </a:lnTo>
                <a:lnTo>
                  <a:pt x="1171015" y="1265434"/>
                </a:lnTo>
                <a:lnTo>
                  <a:pt x="1189483" y="1252983"/>
                </a:lnTo>
                <a:lnTo>
                  <a:pt x="1201934" y="1234515"/>
                </a:lnTo>
                <a:lnTo>
                  <a:pt x="1206500" y="1211901"/>
                </a:lnTo>
                <a:lnTo>
                  <a:pt x="1206500" y="58098"/>
                </a:lnTo>
                <a:lnTo>
                  <a:pt x="1201934" y="35484"/>
                </a:lnTo>
                <a:lnTo>
                  <a:pt x="1189483" y="17016"/>
                </a:lnTo>
                <a:lnTo>
                  <a:pt x="1171015" y="4565"/>
                </a:lnTo>
                <a:lnTo>
                  <a:pt x="1148401" y="0"/>
                </a:lnTo>
                <a:close/>
              </a:path>
            </a:pathLst>
          </a:custGeom>
          <a:solidFill>
            <a:srgbClr val="3D7FA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69000" y="8140700"/>
            <a:ext cx="1206500" cy="1270000"/>
          </a:xfrm>
          <a:custGeom>
            <a:avLst/>
            <a:gdLst/>
            <a:ahLst/>
            <a:cxnLst/>
            <a:rect l="l" t="t" r="r" b="b"/>
            <a:pathLst>
              <a:path w="1206500" h="1270000">
                <a:moveTo>
                  <a:pt x="0" y="1211901"/>
                </a:moveTo>
                <a:lnTo>
                  <a:pt x="0" y="58098"/>
                </a:lnTo>
                <a:lnTo>
                  <a:pt x="4565" y="35484"/>
                </a:lnTo>
                <a:lnTo>
                  <a:pt x="17016" y="17016"/>
                </a:lnTo>
                <a:lnTo>
                  <a:pt x="35484" y="4565"/>
                </a:lnTo>
                <a:lnTo>
                  <a:pt x="58098" y="0"/>
                </a:lnTo>
                <a:lnTo>
                  <a:pt x="1148401" y="0"/>
                </a:lnTo>
                <a:lnTo>
                  <a:pt x="1171015" y="4565"/>
                </a:lnTo>
                <a:lnTo>
                  <a:pt x="1189483" y="17016"/>
                </a:lnTo>
                <a:lnTo>
                  <a:pt x="1201934" y="35484"/>
                </a:lnTo>
                <a:lnTo>
                  <a:pt x="1206500" y="58098"/>
                </a:lnTo>
                <a:lnTo>
                  <a:pt x="1206500" y="1211901"/>
                </a:lnTo>
                <a:lnTo>
                  <a:pt x="1201934" y="1234515"/>
                </a:lnTo>
                <a:lnTo>
                  <a:pt x="1189483" y="1252983"/>
                </a:lnTo>
                <a:lnTo>
                  <a:pt x="1171015" y="1265434"/>
                </a:lnTo>
                <a:lnTo>
                  <a:pt x="1148401" y="1270000"/>
                </a:lnTo>
                <a:lnTo>
                  <a:pt x="58098" y="1270000"/>
                </a:lnTo>
                <a:lnTo>
                  <a:pt x="35484" y="1265434"/>
                </a:lnTo>
                <a:lnTo>
                  <a:pt x="17016" y="1252983"/>
                </a:lnTo>
                <a:lnTo>
                  <a:pt x="4565" y="1234515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375400" y="8140700"/>
            <a:ext cx="365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87900" y="8356600"/>
            <a:ext cx="199199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1465" algn="l"/>
              </a:tabLst>
            </a:pPr>
            <a:r>
              <a:rPr sz="6400" spc="35" dirty="0">
                <a:solidFill>
                  <a:srgbClr val="FFFFFF"/>
                </a:solidFill>
                <a:latin typeface="Calibri"/>
                <a:cs typeface="Calibri"/>
              </a:rPr>
              <a:t>1	7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3594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59400" y="621030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0"/>
                </a:moveTo>
                <a:lnTo>
                  <a:pt x="660400" y="0"/>
                </a:lnTo>
                <a:lnTo>
                  <a:pt x="660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610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61000" y="6311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10200" y="6184900"/>
            <a:ext cx="13970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2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702300" y="6769100"/>
            <a:ext cx="850900" cy="1223010"/>
          </a:xfrm>
          <a:custGeom>
            <a:avLst/>
            <a:gdLst/>
            <a:ahLst/>
            <a:cxnLst/>
            <a:rect l="l" t="t" r="r" b="b"/>
            <a:pathLst>
              <a:path w="850900" h="1223009">
                <a:moveTo>
                  <a:pt x="0" y="0"/>
                </a:moveTo>
                <a:lnTo>
                  <a:pt x="0" y="722127"/>
                </a:lnTo>
                <a:lnTo>
                  <a:pt x="848565" y="723181"/>
                </a:lnTo>
                <a:lnTo>
                  <a:pt x="850296" y="1203961"/>
                </a:lnTo>
                <a:lnTo>
                  <a:pt x="850365" y="12230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68778" y="7972760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167638" y="0"/>
                </a:moveTo>
                <a:lnTo>
                  <a:pt x="0" y="603"/>
                </a:lnTo>
                <a:lnTo>
                  <a:pt x="84421" y="167939"/>
                </a:lnTo>
                <a:lnTo>
                  <a:pt x="167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632700" y="774700"/>
            <a:ext cx="4749800" cy="278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  <a:tabLst>
                <a:tab pos="964565" algn="l"/>
                <a:tab pos="1269365" algn="l"/>
                <a:tab pos="1574165" algn="l"/>
                <a:tab pos="2336165" algn="l"/>
                <a:tab pos="2945765" algn="l"/>
                <a:tab pos="3250565" algn="l"/>
                <a:tab pos="3555365" algn="l"/>
              </a:tabLst>
            </a:pPr>
            <a:r>
              <a:rPr sz="3600" baseline="-2314" dirty="0">
                <a:solidFill>
                  <a:srgbClr val="C65D0A"/>
                </a:solidFill>
                <a:latin typeface="SimSun"/>
                <a:cs typeface="SimSun"/>
              </a:rPr>
              <a:t>&gt;&gt;&gt;</a:t>
            </a:r>
            <a:r>
              <a:rPr sz="3600" spc="150" baseline="-2314" dirty="0">
                <a:solidFill>
                  <a:srgbClr val="C65D0A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s	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=	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[	[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1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,	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1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	]	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*	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5</a:t>
            </a:r>
            <a:endParaRPr sz="24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65D0A"/>
                </a:solidFill>
                <a:latin typeface="SimSun"/>
                <a:cs typeface="SimSun"/>
              </a:rPr>
              <a:t>&gt;&gt;&gt; </a:t>
            </a:r>
            <a:r>
              <a:rPr sz="3600" baseline="4629" dirty="0">
                <a:solidFill>
                  <a:srgbClr val="222222"/>
                </a:solidFill>
                <a:latin typeface="SimSun"/>
                <a:cs typeface="SimSun"/>
              </a:rPr>
              <a:t>s</a:t>
            </a:r>
            <a:endParaRPr sz="3600" baseline="4629">
              <a:latin typeface="SimSun"/>
              <a:cs typeface="SimSun"/>
            </a:endParaRPr>
          </a:p>
          <a:p>
            <a:pPr marL="12700">
              <a:lnSpc>
                <a:spcPts val="2640"/>
              </a:lnSpc>
              <a:spcBef>
                <a:spcPts val="20"/>
              </a:spcBef>
              <a:tabLst>
                <a:tab pos="926465" algn="l"/>
                <a:tab pos="1536065" algn="l"/>
                <a:tab pos="2298065" algn="l"/>
                <a:tab pos="2907665" algn="l"/>
                <a:tab pos="3669665" algn="l"/>
              </a:tabLst>
            </a:pP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[[-1,	1],	[-1,	1],	[-1,	1],</a:t>
            </a:r>
            <a:endParaRPr sz="2400">
              <a:latin typeface="SimSun"/>
              <a:cs typeface="SimSun"/>
            </a:endParaRPr>
          </a:p>
          <a:p>
            <a:pPr marL="165100">
              <a:lnSpc>
                <a:spcPts val="2600"/>
              </a:lnSpc>
              <a:tabLst>
                <a:tab pos="926465" algn="l"/>
                <a:tab pos="1536065" algn="l"/>
                <a:tab pos="2298065" algn="l"/>
              </a:tabLst>
            </a:pP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[-1,	1],	[-1,	1]]</a:t>
            </a:r>
            <a:endParaRPr sz="2400">
              <a:latin typeface="SimSun"/>
              <a:cs typeface="SimSun"/>
            </a:endParaRPr>
          </a:p>
          <a:p>
            <a:pPr marL="38100">
              <a:lnSpc>
                <a:spcPts val="2800"/>
              </a:lnSpc>
            </a:pPr>
            <a:r>
              <a:rPr sz="3600" baseline="-2314" dirty="0">
                <a:solidFill>
                  <a:srgbClr val="C65D0A"/>
                </a:solidFill>
                <a:latin typeface="SimSun"/>
                <a:cs typeface="SimSun"/>
              </a:rPr>
              <a:t>&gt;&gt;&gt; 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s[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3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]</a:t>
            </a:r>
            <a:r>
              <a:rPr sz="2400" dirty="0">
                <a:solidFill>
                  <a:srgbClr val="666666"/>
                </a:solidFill>
                <a:latin typeface="SimSun"/>
                <a:cs typeface="SimSun"/>
              </a:rPr>
              <a:t>.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append(</a:t>
            </a:r>
            <a:r>
              <a:rPr sz="2400" dirty="0">
                <a:solidFill>
                  <a:srgbClr val="208050"/>
                </a:solidFill>
                <a:latin typeface="SimSun"/>
                <a:cs typeface="SimSun"/>
              </a:rPr>
              <a:t>7</a:t>
            </a:r>
            <a:r>
              <a:rPr sz="2400" dirty="0">
                <a:solidFill>
                  <a:srgbClr val="222222"/>
                </a:solidFill>
                <a:latin typeface="SimSun"/>
                <a:cs typeface="SimSun"/>
              </a:rPr>
              <a:t>)</a:t>
            </a:r>
            <a:endParaRPr sz="2400">
              <a:latin typeface="SimSun"/>
              <a:cs typeface="SimSun"/>
            </a:endParaRPr>
          </a:p>
          <a:p>
            <a:pPr marL="38100">
              <a:lnSpc>
                <a:spcPts val="2800"/>
              </a:lnSpc>
            </a:pPr>
            <a:r>
              <a:rPr sz="2400" dirty="0">
                <a:solidFill>
                  <a:srgbClr val="C65D0A"/>
                </a:solidFill>
                <a:latin typeface="SimSun"/>
                <a:cs typeface="SimSun"/>
              </a:rPr>
              <a:t>&gt;&gt;&gt; </a:t>
            </a:r>
            <a:r>
              <a:rPr sz="3600" baseline="4629" dirty="0">
                <a:solidFill>
                  <a:srgbClr val="222222"/>
                </a:solidFill>
                <a:latin typeface="SimSun"/>
                <a:cs typeface="SimSun"/>
              </a:rPr>
              <a:t>s</a:t>
            </a:r>
            <a:endParaRPr sz="3600" baseline="4629">
              <a:latin typeface="SimSun"/>
              <a:cs typeface="SimSun"/>
            </a:endParaRPr>
          </a:p>
          <a:p>
            <a:pPr marL="12700">
              <a:lnSpc>
                <a:spcPts val="2600"/>
              </a:lnSpc>
              <a:tabLst>
                <a:tab pos="926465" algn="l"/>
                <a:tab pos="1383665" algn="l"/>
                <a:tab pos="1993264" algn="l"/>
                <a:tab pos="2755265" algn="l"/>
                <a:tab pos="3212465" algn="l"/>
                <a:tab pos="3822065" algn="l"/>
              </a:tabLst>
            </a:pP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[[-1,	1,	7],	[-1,	1,	7],	[-1,</a:t>
            </a:r>
            <a:endParaRPr sz="2400">
              <a:latin typeface="SimSun"/>
              <a:cs typeface="SimSun"/>
            </a:endParaRPr>
          </a:p>
          <a:p>
            <a:pPr marL="165100">
              <a:lnSpc>
                <a:spcPts val="2640"/>
              </a:lnSpc>
              <a:tabLst>
                <a:tab pos="621665" algn="l"/>
                <a:tab pos="1231265" algn="l"/>
                <a:tab pos="1993264" algn="l"/>
                <a:tab pos="2450465" algn="l"/>
                <a:tab pos="3060065" algn="l"/>
                <a:tab pos="3822065" algn="l"/>
                <a:tab pos="4279265" algn="l"/>
              </a:tabLst>
            </a:pPr>
            <a:r>
              <a:rPr sz="2400" dirty="0">
                <a:solidFill>
                  <a:srgbClr val="323232"/>
                </a:solidFill>
                <a:latin typeface="SimSun"/>
                <a:cs typeface="SimSun"/>
              </a:rPr>
              <a:t>1,	7],	[-1,	1,	7],	[-1,	1,	7]]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00600" y="5740400"/>
            <a:ext cx="3905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545006" y="609600"/>
            <a:ext cx="453009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125" dirty="0">
                <a:latin typeface="Calibri"/>
                <a:cs typeface="Calibri"/>
              </a:rPr>
              <a:t>Repetition </a:t>
            </a:r>
            <a:r>
              <a:rPr sz="3800" b="1" spc="120" dirty="0">
                <a:latin typeface="Calibri"/>
                <a:cs typeface="Calibri"/>
              </a:rPr>
              <a:t>is</a:t>
            </a:r>
            <a:r>
              <a:rPr sz="3800" b="1" spc="-415" dirty="0">
                <a:latin typeface="Calibri"/>
                <a:cs typeface="Calibri"/>
              </a:rPr>
              <a:t> </a:t>
            </a:r>
            <a:r>
              <a:rPr sz="3800" b="1" spc="135" dirty="0">
                <a:latin typeface="Calibri"/>
                <a:cs typeface="Calibri"/>
              </a:rPr>
              <a:t>Shallow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0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5000" y="2298700"/>
            <a:ext cx="6019800" cy="687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7034" y="2562862"/>
            <a:ext cx="5761487" cy="6349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86503" y="2354024"/>
            <a:ext cx="1897514" cy="611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120000">
            <a:off x="7455375" y="4124072"/>
            <a:ext cx="493887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385789" y="6116757"/>
            <a:ext cx="493887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304177" y="7137123"/>
            <a:ext cx="584422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5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808593" y="7227051"/>
            <a:ext cx="249747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120" dirty="0">
                <a:latin typeface="Calibri"/>
                <a:cs typeface="Calibri"/>
              </a:rPr>
              <a:t>The  </a:t>
            </a: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in </a:t>
            </a:r>
            <a:r>
              <a:rPr sz="3000" spc="-75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not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10402474" y="7267995"/>
            <a:ext cx="5388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in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 rot="120000">
            <a:off x="7794316" y="7690029"/>
            <a:ext cx="284125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10" dirty="0">
                <a:latin typeface="Calibri"/>
                <a:cs typeface="Calibri"/>
              </a:rPr>
              <a:t>operators </a:t>
            </a:r>
            <a:r>
              <a:rPr sz="3000" spc="200" dirty="0">
                <a:latin typeface="Calibri"/>
                <a:cs typeface="Calibri"/>
              </a:rPr>
              <a:t>test</a:t>
            </a:r>
            <a:r>
              <a:rPr sz="3000" spc="-3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120000">
            <a:off x="7771715" y="8129486"/>
            <a:ext cx="185439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114" dirty="0">
                <a:latin typeface="Calibri"/>
                <a:cs typeface="Calibri"/>
              </a:rPr>
              <a:t>membership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71000" y="2781300"/>
            <a:ext cx="1447800" cy="73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 rot="120000">
            <a:off x="9231275" y="2842200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 rot="120000">
            <a:off x="8758479" y="3637723"/>
            <a:ext cx="264882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sz="3000" b="1" spc="-65" dirty="0">
                <a:latin typeface="Calibri"/>
                <a:cs typeface="Calibri"/>
              </a:rPr>
              <a:t>Finding</a:t>
            </a:r>
            <a:r>
              <a:rPr sz="3000" b="1" spc="-19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elements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120000">
            <a:off x="7919458" y="4218891"/>
            <a:ext cx="393643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index(item)</a:t>
            </a:r>
            <a:r>
              <a:rPr sz="3000" spc="-1145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25" dirty="0">
                <a:latin typeface="Calibri"/>
                <a:cs typeface="Calibri"/>
              </a:rPr>
              <a:t>returns </a:t>
            </a:r>
            <a:r>
              <a:rPr sz="3000" spc="5" dirty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 rot="120000">
            <a:off x="7902911" y="4671165"/>
            <a:ext cx="367107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35" dirty="0">
                <a:latin typeface="Calibri"/>
                <a:cs typeface="Calibri"/>
              </a:rPr>
              <a:t>integer </a:t>
            </a:r>
            <a:r>
              <a:rPr sz="3000" spc="-105" dirty="0">
                <a:latin typeface="Calibri"/>
                <a:cs typeface="Calibri"/>
              </a:rPr>
              <a:t>index </a:t>
            </a:r>
            <a:r>
              <a:rPr sz="3000" spc="-40" dirty="0">
                <a:latin typeface="Calibri"/>
                <a:cs typeface="Calibri"/>
              </a:rPr>
              <a:t>of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spc="105" dirty="0">
                <a:latin typeface="Calibri"/>
                <a:cs typeface="Calibri"/>
              </a:rPr>
              <a:t>first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 rot="120000">
            <a:off x="7887314" y="5130819"/>
            <a:ext cx="382710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85" dirty="0">
                <a:latin typeface="Calibri"/>
                <a:cs typeface="Calibri"/>
              </a:rPr>
              <a:t>equivalent </a:t>
            </a:r>
            <a:r>
              <a:rPr sz="3000" spc="-100" dirty="0">
                <a:latin typeface="Calibri"/>
                <a:cs typeface="Calibri"/>
              </a:rPr>
              <a:t>element</a:t>
            </a:r>
            <a:r>
              <a:rPr sz="3000" spc="-185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raises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 rot="120000">
            <a:off x="7869355" y="5636728"/>
            <a:ext cx="372539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ValueError</a:t>
            </a:r>
            <a:r>
              <a:rPr sz="3000" spc="-1215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-30" dirty="0">
                <a:latin typeface="Calibri"/>
                <a:cs typeface="Calibri"/>
              </a:rPr>
              <a:t>if </a:t>
            </a:r>
            <a:r>
              <a:rPr sz="3000" dirty="0">
                <a:latin typeface="Calibri"/>
                <a:cs typeface="Calibri"/>
              </a:rPr>
              <a:t>not </a:t>
            </a:r>
            <a:r>
              <a:rPr sz="3000" spc="-95" dirty="0">
                <a:latin typeface="Calibri"/>
                <a:cs typeface="Calibri"/>
              </a:rPr>
              <a:t>found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 rot="120000">
            <a:off x="7849871" y="6211577"/>
            <a:ext cx="393643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count(item)</a:t>
            </a:r>
            <a:r>
              <a:rPr sz="3000" spc="-1145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25" dirty="0">
                <a:latin typeface="Calibri"/>
                <a:cs typeface="Calibri"/>
              </a:rPr>
              <a:t>returns </a:t>
            </a:r>
            <a:r>
              <a:rPr sz="3000" spc="5" dirty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 rot="120000">
            <a:off x="7834817" y="6677380"/>
            <a:ext cx="444295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155" dirty="0">
                <a:latin typeface="Calibri"/>
                <a:cs typeface="Calibri"/>
              </a:rPr>
              <a:t>number </a:t>
            </a:r>
            <a:r>
              <a:rPr sz="3000" spc="-40" dirty="0">
                <a:latin typeface="Calibri"/>
                <a:cs typeface="Calibri"/>
              </a:rPr>
              <a:t>of matching</a:t>
            </a:r>
            <a:r>
              <a:rPr sz="3000" spc="-20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elements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20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5600" y="4356100"/>
            <a:ext cx="7505700" cy="463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8242" y="4599718"/>
            <a:ext cx="7192525" cy="4130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7934" y="4417254"/>
            <a:ext cx="1897514" cy="611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480000">
            <a:off x="6246894" y="5727208"/>
            <a:ext cx="68685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del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 rot="21480000">
            <a:off x="5832800" y="5741976"/>
            <a:ext cx="493887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21480000">
            <a:off x="5852745" y="6313128"/>
            <a:ext cx="493887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21480000">
            <a:off x="5890862" y="7404662"/>
            <a:ext cx="493887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21480000">
            <a:off x="6317323" y="6219973"/>
            <a:ext cx="595960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seq.remove(item)</a:t>
            </a:r>
            <a:r>
              <a:rPr sz="3000" spc="-1200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90" dirty="0">
                <a:latin typeface="Calibri"/>
                <a:cs typeface="Calibri"/>
              </a:rPr>
              <a:t>to </a:t>
            </a:r>
            <a:r>
              <a:rPr sz="3000" spc="-140" dirty="0">
                <a:latin typeface="Calibri"/>
                <a:cs typeface="Calibri"/>
              </a:rPr>
              <a:t>remove </a:t>
            </a:r>
            <a:r>
              <a:rPr sz="3000" spc="-90" dirty="0">
                <a:latin typeface="Calibri"/>
                <a:cs typeface="Calibri"/>
              </a:rPr>
              <a:t>by </a:t>
            </a:r>
            <a:r>
              <a:rPr sz="3000" spc="-145" dirty="0">
                <a:latin typeface="Calibri"/>
                <a:cs typeface="Calibri"/>
              </a:rPr>
              <a:t>value;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21480000">
            <a:off x="6334241" y="6743393"/>
            <a:ext cx="506070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50" dirty="0">
                <a:latin typeface="Calibri"/>
                <a:cs typeface="Calibri"/>
              </a:rPr>
              <a:t>raises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ValueError</a:t>
            </a:r>
            <a:r>
              <a:rPr sz="3000" spc="-950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-30" dirty="0">
                <a:latin typeface="Calibri"/>
                <a:cs typeface="Calibri"/>
              </a:rPr>
              <a:t>if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present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21480000">
            <a:off x="6352075" y="7353332"/>
            <a:ext cx="357130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remove()</a:t>
            </a:r>
            <a:r>
              <a:rPr sz="3000" spc="-1050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-85" dirty="0">
                <a:latin typeface="Calibri"/>
                <a:cs typeface="Calibri"/>
              </a:rPr>
              <a:t>equivalent </a:t>
            </a:r>
            <a:r>
              <a:rPr sz="3000" spc="90" dirty="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21480000">
            <a:off x="6322685" y="7897586"/>
            <a:ext cx="68685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del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 rot="21480000">
            <a:off x="7131412" y="7814481"/>
            <a:ext cx="382900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seq[seq.index(item)]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05800" y="4902200"/>
            <a:ext cx="14478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21480000">
            <a:off x="8269908" y="4957002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 rot="21480000">
            <a:off x="7057933" y="5640517"/>
            <a:ext cx="491445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seq[index] </a:t>
            </a:r>
            <a:r>
              <a:rPr sz="3000" spc="90" dirty="0">
                <a:latin typeface="Calibri"/>
                <a:cs typeface="Calibri"/>
              </a:rPr>
              <a:t>to </a:t>
            </a:r>
            <a:r>
              <a:rPr sz="3000" spc="-140" dirty="0">
                <a:latin typeface="Calibri"/>
                <a:cs typeface="Calibri"/>
              </a:rPr>
              <a:t>remove </a:t>
            </a:r>
            <a:r>
              <a:rPr sz="3000" spc="-90" dirty="0">
                <a:latin typeface="Calibri"/>
                <a:cs typeface="Calibri"/>
              </a:rPr>
              <a:t>by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3000" spc="-105" dirty="0">
                <a:latin typeface="Calibri"/>
                <a:cs typeface="Calibri"/>
              </a:rPr>
              <a:t>index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0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" y="5473700"/>
            <a:ext cx="6388100" cy="35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5842" y="5729593"/>
            <a:ext cx="6076894" cy="3039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6113" y="5528290"/>
            <a:ext cx="1897514" cy="611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480000">
            <a:off x="4523062" y="7855933"/>
            <a:ext cx="102587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item)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8100" y="6045200"/>
            <a:ext cx="14478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480000">
            <a:off x="2542209" y="6100000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 rot="21480000">
            <a:off x="439567" y="7031539"/>
            <a:ext cx="584422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5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21480000">
            <a:off x="941587" y="6990352"/>
            <a:ext cx="260672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30" dirty="0">
                <a:latin typeface="Calibri"/>
                <a:cs typeface="Calibri"/>
              </a:rPr>
              <a:t>Insert </a:t>
            </a:r>
            <a:r>
              <a:rPr sz="3000" spc="10" dirty="0">
                <a:latin typeface="Calibri"/>
                <a:cs typeface="Calibri"/>
              </a:rPr>
              <a:t>items</a:t>
            </a:r>
            <a:r>
              <a:rPr sz="3000" spc="-320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with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21480000">
            <a:off x="1120974" y="7935714"/>
            <a:ext cx="326083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seq.insert(index,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5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4400" y="520700"/>
            <a:ext cx="6972300" cy="443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52" y="769058"/>
            <a:ext cx="6665447" cy="392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66752" y="577506"/>
            <a:ext cx="1897514" cy="611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2200" y="1092200"/>
            <a:ext cx="14478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 rot="21480000">
            <a:off x="8676308" y="1147001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 rot="21480000">
            <a:off x="6181233" y="2102393"/>
            <a:ext cx="584422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21480000">
            <a:off x="6690342" y="2043848"/>
            <a:ext cx="51290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latin typeface="Calibri"/>
                <a:cs typeface="Calibri"/>
              </a:rPr>
              <a:t>Concatenate</a:t>
            </a:r>
            <a:r>
              <a:rPr sz="3000" spc="-135" dirty="0">
                <a:latin typeface="Calibri"/>
                <a:cs typeface="Calibri"/>
              </a:rPr>
              <a:t> </a:t>
            </a:r>
            <a:r>
              <a:rPr sz="3000" spc="125" dirty="0">
                <a:latin typeface="Calibri"/>
                <a:cs typeface="Calibri"/>
              </a:rPr>
              <a:t>lists</a:t>
            </a:r>
            <a:r>
              <a:rPr sz="3000" spc="-135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with</a:t>
            </a:r>
            <a:r>
              <a:rPr sz="3000" spc="-13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+</a:t>
            </a:r>
            <a:r>
              <a:rPr sz="3000" spc="-960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-25" dirty="0">
                <a:latin typeface="Calibri"/>
                <a:cs typeface="Calibri"/>
              </a:rPr>
              <a:t>operator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21480000">
            <a:off x="6201178" y="2673545"/>
            <a:ext cx="584422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21480000">
            <a:off x="6710470" y="2611908"/>
            <a:ext cx="530578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70" dirty="0">
                <a:latin typeface="Calibri"/>
                <a:cs typeface="Calibri"/>
              </a:rPr>
              <a:t>In-place </a:t>
            </a:r>
            <a:r>
              <a:rPr sz="3000" spc="-40" dirty="0">
                <a:latin typeface="Calibri"/>
                <a:cs typeface="Calibri"/>
              </a:rPr>
              <a:t>extension </a:t>
            </a:r>
            <a:r>
              <a:rPr sz="3000" spc="-80" dirty="0">
                <a:latin typeface="Calibri"/>
                <a:cs typeface="Calibri"/>
              </a:rPr>
              <a:t>with </a:t>
            </a: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+=</a:t>
            </a:r>
            <a:r>
              <a:rPr sz="3000" spc="-1125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-25" dirty="0">
                <a:latin typeface="Calibri"/>
                <a:cs typeface="Calibri"/>
              </a:rPr>
              <a:t>operator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21480000">
            <a:off x="6724456" y="3155712"/>
            <a:ext cx="324506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60" dirty="0">
                <a:latin typeface="Calibri"/>
                <a:cs typeface="Calibri"/>
              </a:rPr>
              <a:t>or </a:t>
            </a: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extend()</a:t>
            </a:r>
            <a:r>
              <a:rPr sz="3000" spc="-1080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-95" dirty="0">
                <a:latin typeface="Calibri"/>
                <a:cs typeface="Calibri"/>
              </a:rPr>
              <a:t>method.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21480000">
            <a:off x="6238030" y="3728843"/>
            <a:ext cx="584422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21480000">
            <a:off x="6746421" y="3639104"/>
            <a:ext cx="535645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50" dirty="0">
                <a:latin typeface="Calibri"/>
                <a:cs typeface="Calibri"/>
              </a:rPr>
              <a:t>All </a:t>
            </a:r>
            <a:r>
              <a:rPr sz="3000" spc="40" dirty="0">
                <a:latin typeface="Calibri"/>
                <a:cs typeface="Calibri"/>
              </a:rPr>
              <a:t>accept </a:t>
            </a:r>
            <a:r>
              <a:rPr sz="3000" spc="-55" dirty="0">
                <a:latin typeface="Calibri"/>
                <a:cs typeface="Calibri"/>
              </a:rPr>
              <a:t>any </a:t>
            </a:r>
            <a:r>
              <a:rPr sz="3000" spc="-50" dirty="0">
                <a:latin typeface="Calibri"/>
                <a:cs typeface="Calibri"/>
              </a:rPr>
              <a:t>iterable </a:t>
            </a:r>
            <a:r>
              <a:rPr sz="3000" spc="25" dirty="0">
                <a:latin typeface="Calibri"/>
                <a:cs typeface="Calibri"/>
              </a:rPr>
              <a:t>series</a:t>
            </a:r>
            <a:r>
              <a:rPr sz="3000" spc="-445" dirty="0">
                <a:latin typeface="Calibri"/>
                <a:cs typeface="Calibri"/>
              </a:rPr>
              <a:t> </a:t>
            </a:r>
            <a:r>
              <a:rPr sz="3000" spc="-165" dirty="0">
                <a:latin typeface="Calibri"/>
                <a:cs typeface="Calibri"/>
              </a:rPr>
              <a:t>on </a:t>
            </a:r>
            <a:r>
              <a:rPr sz="3000" spc="5" dirty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21480000">
            <a:off x="6754804" y="4148035"/>
            <a:ext cx="239272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25" dirty="0">
                <a:latin typeface="Calibri"/>
                <a:cs typeface="Calibri"/>
              </a:rPr>
              <a:t>right-hand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side.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8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" y="6184900"/>
            <a:ext cx="5715000" cy="275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7310" y="6398547"/>
            <a:ext cx="5404101" cy="2281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9689" y="6244872"/>
            <a:ext cx="1913115" cy="675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180000">
            <a:off x="904999" y="7556330"/>
            <a:ext cx="49667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6700" y="6819900"/>
            <a:ext cx="1473200" cy="7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180000">
            <a:off x="2772742" y="6890103"/>
            <a:ext cx="1502550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 rot="180000">
            <a:off x="1364647" y="7759818"/>
            <a:ext cx="459101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75"/>
              </a:lnSpc>
            </a:pPr>
            <a:r>
              <a:rPr sz="4500" spc="-7" baseline="1851" dirty="0">
                <a:solidFill>
                  <a:srgbClr val="BF1316"/>
                </a:solidFill>
                <a:latin typeface="SimSun"/>
                <a:cs typeface="SimSun"/>
              </a:rPr>
              <a:t>k.r</a:t>
            </a:r>
            <a:r>
              <a:rPr sz="3000" spc="-5" dirty="0">
                <a:solidFill>
                  <a:srgbClr val="BF1316"/>
                </a:solidFill>
                <a:latin typeface="SimSun"/>
                <a:cs typeface="SimSun"/>
              </a:rPr>
              <a:t>everse()</a:t>
            </a:r>
            <a:r>
              <a:rPr sz="3000" spc="-1260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4500" spc="7" baseline="-3703" dirty="0">
                <a:latin typeface="Calibri"/>
                <a:cs typeface="Calibri"/>
              </a:rPr>
              <a:t>reverses </a:t>
            </a:r>
            <a:r>
              <a:rPr sz="4500" i="1" spc="-322" baseline="-7407" dirty="0">
                <a:latin typeface="Calibri"/>
                <a:cs typeface="Calibri"/>
              </a:rPr>
              <a:t>in </a:t>
            </a:r>
            <a:r>
              <a:rPr sz="4500" i="1" spc="-232" baseline="-8333" dirty="0">
                <a:latin typeface="Calibri"/>
                <a:cs typeface="Calibri"/>
              </a:rPr>
              <a:t>place</a:t>
            </a:r>
            <a:endParaRPr sz="4500" baseline="-8333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70800" y="6172200"/>
            <a:ext cx="5143500" cy="303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1600" y="6403141"/>
            <a:ext cx="4829917" cy="2543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02484" y="6228650"/>
            <a:ext cx="1913115" cy="675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21420000">
            <a:off x="7911765" y="7328712"/>
            <a:ext cx="49667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15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21420000">
            <a:off x="8365492" y="7193973"/>
            <a:ext cx="357130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-10" dirty="0">
                <a:solidFill>
                  <a:srgbClr val="BF1316"/>
                </a:solidFill>
                <a:latin typeface="SimSun"/>
                <a:cs typeface="SimSun"/>
              </a:rPr>
              <a:t>k.s</a:t>
            </a:r>
            <a:r>
              <a:rPr sz="4500" spc="-15" baseline="1851" dirty="0">
                <a:solidFill>
                  <a:srgbClr val="BF1316"/>
                </a:solidFill>
                <a:latin typeface="SimSun"/>
                <a:cs typeface="SimSun"/>
              </a:rPr>
              <a:t>ort()</a:t>
            </a:r>
            <a:r>
              <a:rPr sz="4500" spc="-1522" baseline="1851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4500" spc="232" baseline="3703" dirty="0">
                <a:latin typeface="Calibri"/>
                <a:cs typeface="Calibri"/>
              </a:rPr>
              <a:t>sorts</a:t>
            </a:r>
            <a:r>
              <a:rPr sz="4500" spc="-300" baseline="3703" dirty="0">
                <a:latin typeface="Calibri"/>
                <a:cs typeface="Calibri"/>
              </a:rPr>
              <a:t> </a:t>
            </a:r>
            <a:r>
              <a:rPr sz="4500" i="1" spc="-322" baseline="6481" dirty="0">
                <a:latin typeface="Calibri"/>
                <a:cs typeface="Calibri"/>
              </a:rPr>
              <a:t>in</a:t>
            </a:r>
            <a:r>
              <a:rPr sz="4500" i="1" spc="-359" baseline="6481" dirty="0">
                <a:latin typeface="Calibri"/>
                <a:cs typeface="Calibri"/>
              </a:rPr>
              <a:t> </a:t>
            </a:r>
            <a:r>
              <a:rPr sz="4500" i="1" spc="-232" baseline="7407" dirty="0">
                <a:latin typeface="Calibri"/>
                <a:cs typeface="Calibri"/>
              </a:rPr>
              <a:t>place</a:t>
            </a:r>
            <a:endParaRPr sz="4500" baseline="7407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21420000">
            <a:off x="7905654" y="7877324"/>
            <a:ext cx="588629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21420000">
            <a:off x="8401823" y="7719714"/>
            <a:ext cx="3843037" cy="44830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ts val="3529"/>
              </a:lnSpc>
              <a:spcBef>
                <a:spcPts val="25"/>
              </a:spcBef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k.sort(reverse=True)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 rot="21420000">
            <a:off x="8437116" y="8243542"/>
            <a:ext cx="330246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spc="-44" baseline="-1851" dirty="0">
                <a:latin typeface="Calibri"/>
                <a:cs typeface="Calibri"/>
              </a:rPr>
              <a:t>gives </a:t>
            </a:r>
            <a:r>
              <a:rPr sz="3000" spc="-50" dirty="0">
                <a:latin typeface="Calibri"/>
                <a:cs typeface="Calibri"/>
              </a:rPr>
              <a:t>descending</a:t>
            </a:r>
            <a:r>
              <a:rPr sz="3000" spc="-405" dirty="0">
                <a:latin typeface="Calibri"/>
                <a:cs typeface="Calibri"/>
              </a:rPr>
              <a:t> </a:t>
            </a:r>
            <a:r>
              <a:rPr sz="4500" spc="187" baseline="4629" dirty="0">
                <a:latin typeface="Calibri"/>
                <a:cs typeface="Calibri"/>
              </a:rPr>
              <a:t>sort</a:t>
            </a:r>
            <a:endParaRPr sz="4500" baseline="4629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5435600"/>
            <a:ext cx="57658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500" y="5652076"/>
            <a:ext cx="5454952" cy="3369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4438" y="5497517"/>
            <a:ext cx="1913115" cy="675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420000">
            <a:off x="1015665" y="6998511"/>
            <a:ext cx="49667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15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 rot="21420000">
            <a:off x="1470654" y="6874608"/>
            <a:ext cx="377529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key</a:t>
            </a:r>
            <a:r>
              <a:rPr sz="3000" spc="-1019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4500" spc="-75" baseline="1851" dirty="0">
                <a:latin typeface="Calibri"/>
                <a:cs typeface="Calibri"/>
              </a:rPr>
              <a:t>argument</a:t>
            </a:r>
            <a:r>
              <a:rPr sz="4500" spc="-307" baseline="1851" dirty="0">
                <a:latin typeface="Calibri"/>
                <a:cs typeface="Calibri"/>
              </a:rPr>
              <a:t> </a:t>
            </a:r>
            <a:r>
              <a:rPr sz="4500" spc="135" baseline="5555" dirty="0">
                <a:latin typeface="Calibri"/>
                <a:cs typeface="Calibri"/>
              </a:rPr>
              <a:t>to</a:t>
            </a:r>
            <a:r>
              <a:rPr sz="4500" spc="-300" baseline="5555" dirty="0">
                <a:latin typeface="Calibri"/>
                <a:cs typeface="Calibri"/>
              </a:rPr>
              <a:t> </a:t>
            </a:r>
            <a:r>
              <a:rPr sz="4500" baseline="6481" dirty="0">
                <a:solidFill>
                  <a:srgbClr val="BF1316"/>
                </a:solidFill>
                <a:latin typeface="SimSun"/>
                <a:cs typeface="SimSun"/>
              </a:rPr>
              <a:t>sort()</a:t>
            </a:r>
            <a:endParaRPr sz="4500" baseline="6481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 rot="21420000">
            <a:off x="1502370" y="7315860"/>
            <a:ext cx="408245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5"/>
              </a:lnSpc>
            </a:pPr>
            <a:r>
              <a:rPr sz="4500" spc="-112" baseline="-6481" dirty="0">
                <a:latin typeface="Calibri"/>
                <a:cs typeface="Calibri"/>
              </a:rPr>
              <a:t>method </a:t>
            </a:r>
            <a:r>
              <a:rPr sz="4500" spc="104" baseline="-3703" dirty="0">
                <a:latin typeface="Calibri"/>
                <a:cs typeface="Calibri"/>
              </a:rPr>
              <a:t>accepts</a:t>
            </a:r>
            <a:r>
              <a:rPr sz="4500" spc="-742" baseline="-3703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 </a:t>
            </a:r>
            <a:r>
              <a:rPr sz="3000" spc="-40" dirty="0">
                <a:latin typeface="Calibri"/>
                <a:cs typeface="Calibri"/>
              </a:rPr>
              <a:t>function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21420000">
            <a:off x="1534530" y="7761554"/>
            <a:ext cx="437968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-15" dirty="0">
                <a:latin typeface="Calibri"/>
                <a:cs typeface="Calibri"/>
              </a:rPr>
              <a:t>for</a:t>
            </a:r>
            <a:r>
              <a:rPr sz="3000" spc="-190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producing</a:t>
            </a:r>
            <a:r>
              <a:rPr sz="3000" spc="-190" dirty="0">
                <a:latin typeface="Calibri"/>
                <a:cs typeface="Calibri"/>
              </a:rPr>
              <a:t> </a:t>
            </a:r>
            <a:r>
              <a:rPr sz="4500" spc="-7" baseline="5555" dirty="0">
                <a:latin typeface="Calibri"/>
                <a:cs typeface="Calibri"/>
              </a:rPr>
              <a:t>a</a:t>
            </a:r>
            <a:r>
              <a:rPr sz="4500" spc="-284" baseline="5555" dirty="0">
                <a:latin typeface="Calibri"/>
                <a:cs typeface="Calibri"/>
              </a:rPr>
              <a:t> </a:t>
            </a:r>
            <a:r>
              <a:rPr sz="4500" spc="187" baseline="5555" dirty="0">
                <a:latin typeface="Calibri"/>
                <a:cs typeface="Calibri"/>
              </a:rPr>
              <a:t>sort</a:t>
            </a:r>
            <a:r>
              <a:rPr sz="4500" spc="-284" baseline="5555" dirty="0">
                <a:latin typeface="Calibri"/>
                <a:cs typeface="Calibri"/>
              </a:rPr>
              <a:t> </a:t>
            </a:r>
            <a:r>
              <a:rPr sz="4500" spc="-135" baseline="7407" dirty="0">
                <a:latin typeface="Calibri"/>
                <a:cs typeface="Calibri"/>
              </a:rPr>
              <a:t>key</a:t>
            </a:r>
            <a:r>
              <a:rPr sz="4500" spc="-284" baseline="7407" dirty="0">
                <a:latin typeface="Calibri"/>
                <a:cs typeface="Calibri"/>
              </a:rPr>
              <a:t> </a:t>
            </a:r>
            <a:r>
              <a:rPr sz="4500" spc="-112" baseline="9259" dirty="0">
                <a:latin typeface="Calibri"/>
                <a:cs typeface="Calibri"/>
              </a:rPr>
              <a:t>from</a:t>
            </a:r>
            <a:endParaRPr sz="4500" baseline="9259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21420000">
            <a:off x="1546980" y="8330660"/>
            <a:ext cx="118556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-90" dirty="0">
                <a:latin typeface="Calibri"/>
                <a:cs typeface="Calibri"/>
              </a:rPr>
              <a:t>an</a:t>
            </a:r>
            <a:r>
              <a:rPr sz="3000" spc="-26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item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3600" y="6718300"/>
            <a:ext cx="6629400" cy="265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6715" y="6977847"/>
            <a:ext cx="6311521" cy="21345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7181" y="6781199"/>
            <a:ext cx="1897514" cy="611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 rot="120000">
            <a:off x="6131691" y="7577186"/>
            <a:ext cx="584422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5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120000">
            <a:off x="6643106" y="7676569"/>
            <a:ext cx="458594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170" dirty="0">
                <a:latin typeface="Calibri"/>
                <a:cs typeface="Calibri"/>
              </a:rPr>
              <a:t>be </a:t>
            </a:r>
            <a:r>
              <a:rPr sz="3000" spc="-95" dirty="0">
                <a:latin typeface="Calibri"/>
                <a:cs typeface="Calibri"/>
              </a:rPr>
              <a:t>aware </a:t>
            </a:r>
            <a:r>
              <a:rPr sz="3000" spc="-40" dirty="0">
                <a:latin typeface="Calibri"/>
                <a:cs typeface="Calibri"/>
              </a:rPr>
              <a:t>of </a:t>
            </a:r>
            <a:r>
              <a:rPr sz="3000" spc="-70" dirty="0">
                <a:latin typeface="Calibri"/>
                <a:cs typeface="Calibri"/>
              </a:rPr>
              <a:t>unintentional</a:t>
            </a:r>
            <a:r>
              <a:rPr sz="3000" spc="-19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side-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120000">
            <a:off x="6627985" y="8145677"/>
            <a:ext cx="528235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50" dirty="0">
                <a:latin typeface="Calibri"/>
                <a:cs typeface="Calibri"/>
              </a:rPr>
              <a:t>effects </a:t>
            </a:r>
            <a:r>
              <a:rPr sz="3000" spc="-80" dirty="0">
                <a:latin typeface="Calibri"/>
                <a:cs typeface="Calibri"/>
              </a:rPr>
              <a:t>with </a:t>
            </a:r>
            <a:r>
              <a:rPr sz="3000" i="1" spc="-215" dirty="0">
                <a:latin typeface="Calibri"/>
                <a:cs typeface="Calibri"/>
              </a:rPr>
              <a:t>in </a:t>
            </a:r>
            <a:r>
              <a:rPr sz="3000" i="1" spc="-5" dirty="0">
                <a:latin typeface="Calibri"/>
                <a:cs typeface="Calibri"/>
              </a:rPr>
              <a:t>situ</a:t>
            </a:r>
            <a:r>
              <a:rPr sz="3000" i="1" spc="-2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rearrangements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27300" y="6019800"/>
            <a:ext cx="1473200" cy="774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 rot="21360000">
            <a:off x="2493496" y="6103197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0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3300" y="520700"/>
            <a:ext cx="6921500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0291" y="770682"/>
            <a:ext cx="6626485" cy="280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9791" y="579132"/>
            <a:ext cx="1897514" cy="611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2200" y="1092200"/>
            <a:ext cx="14478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7100" y="6172200"/>
            <a:ext cx="10109200" cy="259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4465" y="6432419"/>
            <a:ext cx="9785361" cy="20749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19348" y="6228122"/>
            <a:ext cx="1888845" cy="578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60000">
            <a:off x="2550236" y="6996882"/>
            <a:ext cx="493887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60000">
            <a:off x="3019456" y="7093988"/>
            <a:ext cx="855939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reversed()</a:t>
            </a:r>
            <a:r>
              <a:rPr sz="3000" spc="-1295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-65" dirty="0">
                <a:latin typeface="Calibri"/>
                <a:cs typeface="Calibri"/>
              </a:rPr>
              <a:t>built-in </a:t>
            </a:r>
            <a:r>
              <a:rPr sz="3000" spc="-40" dirty="0">
                <a:latin typeface="Calibri"/>
                <a:cs typeface="Calibri"/>
              </a:rPr>
              <a:t>function </a:t>
            </a:r>
            <a:r>
              <a:rPr sz="3000" spc="5" dirty="0">
                <a:latin typeface="Calibri"/>
                <a:cs typeface="Calibri"/>
              </a:rPr>
              <a:t>reverses </a:t>
            </a:r>
            <a:r>
              <a:rPr sz="3000" spc="-55" dirty="0">
                <a:latin typeface="Calibri"/>
                <a:cs typeface="Calibri"/>
              </a:rPr>
              <a:t>any </a:t>
            </a:r>
            <a:r>
              <a:rPr sz="3000" spc="-50" dirty="0">
                <a:latin typeface="Calibri"/>
                <a:cs typeface="Calibri"/>
              </a:rPr>
              <a:t>iterable </a:t>
            </a:r>
            <a:r>
              <a:rPr sz="3000" spc="25" dirty="0">
                <a:latin typeface="Calibri"/>
                <a:cs typeface="Calibri"/>
              </a:rPr>
              <a:t>series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60000">
            <a:off x="2495406" y="7524657"/>
            <a:ext cx="584422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60000">
            <a:off x="3005692" y="7574064"/>
            <a:ext cx="392315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25" dirty="0">
                <a:latin typeface="Calibri"/>
                <a:cs typeface="Calibri"/>
              </a:rPr>
              <a:t>returns </a:t>
            </a:r>
            <a:r>
              <a:rPr sz="3000" spc="-5" dirty="0">
                <a:latin typeface="Calibri"/>
                <a:cs typeface="Calibri"/>
              </a:rPr>
              <a:t>a </a:t>
            </a:r>
            <a:r>
              <a:rPr sz="3000" spc="-35" dirty="0">
                <a:latin typeface="Calibri"/>
                <a:cs typeface="Calibri"/>
              </a:rPr>
              <a:t>reverse</a:t>
            </a:r>
            <a:r>
              <a:rPr sz="3000" spc="-37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iterator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21480000">
            <a:off x="6391469" y="2163949"/>
            <a:ext cx="493887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21480000">
            <a:off x="8676308" y="1147001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 rot="21480000">
            <a:off x="6855694" y="2078508"/>
            <a:ext cx="551861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sorted()</a:t>
            </a:r>
            <a:r>
              <a:rPr sz="3000" spc="-950" dirty="0">
                <a:solidFill>
                  <a:srgbClr val="BF1316"/>
                </a:solidFill>
                <a:latin typeface="SimSun"/>
                <a:cs typeface="SimSun"/>
              </a:rPr>
              <a:t> </a:t>
            </a:r>
            <a:r>
              <a:rPr sz="3000" spc="-65" dirty="0">
                <a:latin typeface="Calibri"/>
                <a:cs typeface="Calibri"/>
              </a:rPr>
              <a:t>built-in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function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155" dirty="0">
                <a:latin typeface="Calibri"/>
                <a:cs typeface="Calibri"/>
              </a:rPr>
              <a:t>sorts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any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 rot="21480000">
            <a:off x="6870921" y="2547443"/>
            <a:ext cx="483215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3000" spc="-50" dirty="0">
                <a:latin typeface="Calibri"/>
                <a:cs typeface="Calibri"/>
              </a:rPr>
              <a:t>iterable </a:t>
            </a:r>
            <a:r>
              <a:rPr sz="3000" spc="25" dirty="0">
                <a:latin typeface="Calibri"/>
                <a:cs typeface="Calibri"/>
              </a:rPr>
              <a:t>series </a:t>
            </a:r>
            <a:r>
              <a:rPr sz="3000" spc="-75" dirty="0">
                <a:latin typeface="Calibri"/>
                <a:cs typeface="Calibri"/>
              </a:rPr>
              <a:t>and </a:t>
            </a:r>
            <a:r>
              <a:rPr sz="3000" spc="25" dirty="0">
                <a:latin typeface="Calibri"/>
                <a:cs typeface="Calibri"/>
              </a:rPr>
              <a:t>returns</a:t>
            </a:r>
            <a:r>
              <a:rPr sz="3000" spc="-49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 </a:t>
            </a:r>
            <a:r>
              <a:rPr sz="3000" spc="85" dirty="0">
                <a:latin typeface="Calibri"/>
                <a:cs typeface="Calibri"/>
              </a:rPr>
              <a:t>list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7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617" y="495300"/>
            <a:ext cx="433006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0" dirty="0"/>
              <a:t>Summary:</a:t>
            </a:r>
            <a:r>
              <a:rPr spc="-204" dirty="0"/>
              <a:t> </a:t>
            </a:r>
            <a:r>
              <a:rPr spc="204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905000"/>
            <a:ext cx="10949305" cy="306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800" b="1" spc="65" dirty="0">
                <a:latin typeface="Calibri"/>
                <a:cs typeface="Calibri"/>
              </a:rPr>
              <a:t>Lists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are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0" dirty="0">
                <a:latin typeface="Calibri"/>
                <a:cs typeface="Calibri"/>
              </a:rPr>
              <a:t>mutable,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5" dirty="0">
                <a:latin typeface="Calibri"/>
                <a:cs typeface="Calibri"/>
              </a:rPr>
              <a:t>heterogeneous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sequences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0" dirty="0">
                <a:latin typeface="Calibri"/>
                <a:cs typeface="Calibri"/>
              </a:rPr>
              <a:t>of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5" dirty="0"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800" b="1" spc="70" dirty="0">
                <a:latin typeface="Calibri"/>
                <a:cs typeface="Calibri"/>
              </a:rPr>
              <a:t>List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20" dirty="0">
                <a:latin typeface="Calibri"/>
                <a:cs typeface="Calibri"/>
              </a:rPr>
              <a:t>literals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5" dirty="0">
                <a:latin typeface="Calibri"/>
                <a:cs typeface="Calibri"/>
              </a:rPr>
              <a:t>delimited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90" dirty="0">
                <a:latin typeface="Calibri"/>
                <a:cs typeface="Calibri"/>
              </a:rPr>
              <a:t>by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square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0" dirty="0">
                <a:latin typeface="Calibri"/>
                <a:cs typeface="Calibri"/>
              </a:rPr>
              <a:t>brackets,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0" dirty="0">
                <a:latin typeface="Calibri"/>
                <a:cs typeface="Calibri"/>
              </a:rPr>
              <a:t>items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5" dirty="0">
                <a:latin typeface="Calibri"/>
                <a:cs typeface="Calibri"/>
              </a:rPr>
              <a:t>separated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90" dirty="0">
                <a:latin typeface="Calibri"/>
                <a:cs typeface="Calibri"/>
              </a:rPr>
              <a:t>by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5" dirty="0">
                <a:latin typeface="Calibri"/>
                <a:cs typeface="Calibri"/>
              </a:rPr>
              <a:t>commas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800" b="1" spc="55" dirty="0">
                <a:latin typeface="Calibri"/>
                <a:cs typeface="Calibri"/>
              </a:rPr>
              <a:t>Zero-based, </a:t>
            </a:r>
            <a:r>
              <a:rPr sz="2800" b="1" spc="50" dirty="0">
                <a:latin typeface="Calibri"/>
                <a:cs typeface="Calibri"/>
              </a:rPr>
              <a:t>square-bracket </a:t>
            </a:r>
            <a:r>
              <a:rPr sz="2800" b="1" spc="95" dirty="0">
                <a:latin typeface="Calibri"/>
                <a:cs typeface="Calibri"/>
              </a:rPr>
              <a:t>indexing</a:t>
            </a:r>
            <a:r>
              <a:rPr sz="2800" b="1" spc="-390" dirty="0">
                <a:latin typeface="Calibri"/>
                <a:cs typeface="Calibri"/>
              </a:rPr>
              <a:t> </a:t>
            </a:r>
            <a:r>
              <a:rPr sz="2800" b="1" spc="30" dirty="0">
                <a:latin typeface="Calibri"/>
                <a:cs typeface="Calibri"/>
              </a:rPr>
              <a:t>to </a:t>
            </a:r>
            <a:r>
              <a:rPr sz="2800" b="1" spc="20" dirty="0">
                <a:latin typeface="Calibri"/>
                <a:cs typeface="Calibri"/>
              </a:rPr>
              <a:t>retrieve </a:t>
            </a:r>
            <a:r>
              <a:rPr sz="2800" b="1" spc="65" dirty="0"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800" b="1" spc="60" dirty="0">
                <a:latin typeface="Calibri"/>
                <a:cs typeface="Calibri"/>
              </a:rPr>
              <a:t>Square-bracket </a:t>
            </a:r>
            <a:r>
              <a:rPr sz="2800" b="1" spc="75" dirty="0">
                <a:latin typeface="Calibri"/>
                <a:cs typeface="Calibri"/>
              </a:rPr>
              <a:t>assignment </a:t>
            </a:r>
            <a:r>
              <a:rPr sz="2800" b="1" spc="30" dirty="0">
                <a:latin typeface="Calibri"/>
                <a:cs typeface="Calibri"/>
              </a:rPr>
              <a:t>to </a:t>
            </a:r>
            <a:r>
              <a:rPr sz="2800" b="1" spc="40" dirty="0">
                <a:latin typeface="Calibri"/>
                <a:cs typeface="Calibri"/>
              </a:rPr>
              <a:t>replace</a:t>
            </a:r>
            <a:r>
              <a:rPr sz="2800" b="1" spc="-415" dirty="0">
                <a:latin typeface="Calibri"/>
                <a:cs typeface="Calibri"/>
              </a:rPr>
              <a:t> </a:t>
            </a:r>
            <a:r>
              <a:rPr sz="2800" b="1" spc="65" dirty="0"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800" b="1" spc="25" dirty="0">
                <a:latin typeface="Calibri"/>
                <a:cs typeface="Calibri"/>
              </a:rPr>
              <a:t>Grow </a:t>
            </a:r>
            <a:r>
              <a:rPr sz="2800" b="1" spc="30" dirty="0">
                <a:latin typeface="Calibri"/>
                <a:cs typeface="Calibri"/>
              </a:rPr>
              <a:t>lists </a:t>
            </a:r>
            <a:r>
              <a:rPr sz="2800" b="1" spc="35" dirty="0">
                <a:latin typeface="Calibri"/>
                <a:cs typeface="Calibri"/>
              </a:rPr>
              <a:t>with</a:t>
            </a:r>
            <a:r>
              <a:rPr sz="2800" b="1" spc="-270" dirty="0">
                <a:latin typeface="Calibri"/>
                <a:cs typeface="Calibri"/>
              </a:rPr>
              <a:t> </a:t>
            </a:r>
            <a:r>
              <a:rPr sz="2800" dirty="0">
                <a:latin typeface="SimSun"/>
                <a:cs typeface="SimSun"/>
              </a:rPr>
              <a:t>append()</a:t>
            </a:r>
            <a:endParaRPr sz="28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800" b="1" spc="65" dirty="0">
                <a:latin typeface="Calibri"/>
                <a:cs typeface="Calibri"/>
              </a:rPr>
              <a:t>Construct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from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0" dirty="0">
                <a:latin typeface="Calibri"/>
                <a:cs typeface="Calibri"/>
              </a:rPr>
              <a:t>other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sequences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105" dirty="0">
                <a:latin typeface="Calibri"/>
                <a:cs typeface="Calibri"/>
              </a:rPr>
              <a:t>using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SimSun"/>
                <a:cs typeface="SimSun"/>
              </a:rPr>
              <a:t>list()</a:t>
            </a:r>
            <a:r>
              <a:rPr sz="2800" spc="-825" dirty="0">
                <a:latin typeface="SimSun"/>
                <a:cs typeface="SimSun"/>
              </a:rPr>
              <a:t> </a:t>
            </a:r>
            <a:r>
              <a:rPr sz="2800" b="1" spc="50" dirty="0">
                <a:latin typeface="Calibri"/>
                <a:cs typeface="Calibri"/>
              </a:rPr>
              <a:t>constructor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4300" y="5994400"/>
            <a:ext cx="73406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0"/>
              </a:lnSpc>
              <a:tabLst>
                <a:tab pos="2450465" algn="l"/>
                <a:tab pos="4279265" algn="l"/>
                <a:tab pos="6108065" algn="l"/>
              </a:tabLst>
            </a:pPr>
            <a:r>
              <a:rPr sz="9600" dirty="0">
                <a:latin typeface="SimSun"/>
                <a:cs typeface="SimSun"/>
              </a:rPr>
              <a:t>[a,	b,	c,	d]</a:t>
            </a:r>
            <a:endParaRPr sz="96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1142" y="444436"/>
            <a:ext cx="358009" cy="70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356" y="474403"/>
            <a:ext cx="901394" cy="90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9830" y="548448"/>
            <a:ext cx="13060" cy="40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7001" y="549937"/>
            <a:ext cx="16085" cy="309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1413" y="556835"/>
            <a:ext cx="199819" cy="5911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7249" y="692129"/>
            <a:ext cx="399334" cy="462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6978" y="693169"/>
            <a:ext cx="349684" cy="4547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8924" y="695772"/>
            <a:ext cx="377689" cy="6834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42715" y="698373"/>
            <a:ext cx="368415" cy="6788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532" y="1491334"/>
            <a:ext cx="273336" cy="536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0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62300" y="6604925"/>
            <a:ext cx="656272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50" dirty="0">
                <a:latin typeface="Calibri"/>
                <a:cs typeface="Calibri"/>
              </a:rPr>
              <a:t>heterogeneous </a:t>
            </a:r>
            <a:r>
              <a:rPr sz="3600" spc="55" dirty="0">
                <a:latin typeface="Calibri"/>
                <a:cs typeface="Calibri"/>
              </a:rPr>
              <a:t>mutable</a:t>
            </a:r>
            <a:r>
              <a:rPr sz="3600" spc="-185" dirty="0">
                <a:latin typeface="Calibri"/>
                <a:cs typeface="Calibri"/>
              </a:rPr>
              <a:t> </a:t>
            </a:r>
            <a:r>
              <a:rPr sz="3600" spc="55" dirty="0">
                <a:latin typeface="Calibri"/>
                <a:cs typeface="Calibri"/>
              </a:rPr>
              <a:t>sequence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8900" y="2755900"/>
            <a:ext cx="7696200" cy="35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2015" y="2224351"/>
            <a:ext cx="7344409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95"/>
              </a:lnSpc>
            </a:pPr>
            <a:r>
              <a:rPr lang="en-US" sz="8800" b="0" spc="30" dirty="0" smtClean="0">
                <a:latin typeface="SimSun"/>
                <a:cs typeface="SimSun"/>
              </a:rPr>
              <a:t>Advanced</a:t>
            </a:r>
            <a:endParaRPr sz="8800" dirty="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51611" y="3155950"/>
          <a:ext cx="958849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082"/>
                <a:gridCol w="1598084"/>
                <a:gridCol w="1598082"/>
                <a:gridCol w="1598082"/>
                <a:gridCol w="1598082"/>
                <a:gridCol w="1598082"/>
              </a:tblGrid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latin typeface="Calibri"/>
                          <a:cs typeface="Calibri"/>
                        </a:rPr>
                        <a:t>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latin typeface="Calibri"/>
                          <a:cs typeface="Calibri"/>
                        </a:rPr>
                        <a:t>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latin typeface="Calibri"/>
                          <a:cs typeface="Calibri"/>
                        </a:rPr>
                        <a:t>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latin typeface="Calibri"/>
                          <a:cs typeface="Calibri"/>
                        </a:rPr>
                        <a:t>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999"/>
                      </a:srgbClr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0" dirty="0">
                          <a:latin typeface="Calibri"/>
                          <a:cs typeface="Calibri"/>
                        </a:rPr>
                        <a:t>show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0" dirty="0">
                          <a:latin typeface="Calibri"/>
                          <a:cs typeface="Calibri"/>
                        </a:rPr>
                        <a:t>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5" dirty="0"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20" dirty="0">
                          <a:latin typeface="Calibri"/>
                          <a:cs typeface="Calibri"/>
                        </a:rPr>
                        <a:t>into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35" dirty="0">
                          <a:latin typeface="Calibri"/>
                          <a:cs typeface="Calibri"/>
                        </a:rPr>
                        <a:t>sequences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0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51611" y="3155950"/>
          <a:ext cx="958849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082"/>
                <a:gridCol w="1598084"/>
                <a:gridCol w="1598082"/>
                <a:gridCol w="1598082"/>
                <a:gridCol w="1598082"/>
                <a:gridCol w="1598082"/>
              </a:tblGrid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latin typeface="Calibri"/>
                          <a:cs typeface="Calibri"/>
                        </a:rPr>
                        <a:t>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999"/>
                      </a:srgbClr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2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3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sequences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28600" y="5930900"/>
            <a:ext cx="65024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28" y="6187220"/>
            <a:ext cx="6183430" cy="2459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0212" y="5988133"/>
            <a:ext cx="1897514" cy="611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9700" y="6477000"/>
            <a:ext cx="1447800" cy="73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120000">
            <a:off x="2639975" y="6537899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 rot="60000">
            <a:off x="561658" y="7257142"/>
            <a:ext cx="588176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60000">
            <a:off x="1071755" y="7346406"/>
            <a:ext cx="445686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</a:pPr>
            <a:r>
              <a:rPr sz="4500" spc="-15" baseline="2777" dirty="0">
                <a:latin typeface="Calibri"/>
                <a:cs typeface="Calibri"/>
              </a:rPr>
              <a:t>Zero</a:t>
            </a:r>
            <a:r>
              <a:rPr sz="4500" spc="-270" baseline="2777" dirty="0">
                <a:latin typeface="Calibri"/>
                <a:cs typeface="Calibri"/>
              </a:rPr>
              <a:t> </a:t>
            </a:r>
            <a:r>
              <a:rPr sz="3000" spc="-75" dirty="0">
                <a:latin typeface="Calibri"/>
                <a:cs typeface="Calibri"/>
              </a:rPr>
              <a:t>and</a:t>
            </a:r>
            <a:r>
              <a:rPr sz="3000" spc="-18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positive</a:t>
            </a:r>
            <a:r>
              <a:rPr sz="3000" spc="-180" dirty="0">
                <a:latin typeface="Calibri"/>
                <a:cs typeface="Calibri"/>
              </a:rPr>
              <a:t> </a:t>
            </a:r>
            <a:r>
              <a:rPr sz="4500" spc="7" baseline="-2777" dirty="0">
                <a:latin typeface="Calibri"/>
                <a:cs typeface="Calibri"/>
              </a:rPr>
              <a:t>integers</a:t>
            </a:r>
            <a:r>
              <a:rPr sz="4500" spc="-270" baseline="-2777" dirty="0">
                <a:latin typeface="Calibri"/>
                <a:cs typeface="Calibri"/>
              </a:rPr>
              <a:t> </a:t>
            </a:r>
            <a:r>
              <a:rPr sz="4500" spc="-22" baseline="-5555" dirty="0">
                <a:latin typeface="Calibri"/>
                <a:cs typeface="Calibri"/>
              </a:rPr>
              <a:t>for</a:t>
            </a:r>
            <a:endParaRPr sz="4500" baseline="-555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60000">
            <a:off x="1055073" y="7787700"/>
            <a:ext cx="347850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0"/>
              </a:lnSpc>
            </a:pPr>
            <a:r>
              <a:rPr sz="3000" spc="-105" dirty="0">
                <a:latin typeface="Calibri"/>
                <a:cs typeface="Calibri"/>
              </a:rPr>
              <a:t>indexing </a:t>
            </a:r>
            <a:r>
              <a:rPr sz="4500" spc="-112" baseline="-2777" dirty="0">
                <a:latin typeface="Calibri"/>
                <a:cs typeface="Calibri"/>
              </a:rPr>
              <a:t>from </a:t>
            </a:r>
            <a:r>
              <a:rPr sz="4500" spc="7" baseline="-4629" dirty="0">
                <a:latin typeface="Calibri"/>
                <a:cs typeface="Calibri"/>
              </a:rPr>
              <a:t>the</a:t>
            </a:r>
            <a:r>
              <a:rPr sz="4500" spc="-600" baseline="-4629" dirty="0">
                <a:latin typeface="Calibri"/>
                <a:cs typeface="Calibri"/>
              </a:rPr>
              <a:t> </a:t>
            </a:r>
            <a:r>
              <a:rPr sz="4500" spc="37" baseline="-5555" dirty="0">
                <a:latin typeface="Calibri"/>
                <a:cs typeface="Calibri"/>
              </a:rPr>
              <a:t>front</a:t>
            </a:r>
            <a:endParaRPr sz="4500" baseline="-5555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51611" y="3155950"/>
          <a:ext cx="958849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082"/>
                <a:gridCol w="1598084"/>
                <a:gridCol w="1598082"/>
                <a:gridCol w="1598082"/>
                <a:gridCol w="1598082"/>
                <a:gridCol w="1598082"/>
              </a:tblGrid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spc="6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-6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>
                        <a:alpha val="5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spc="6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spc="6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-4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>
                        <a:alpha val="5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spc="6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-3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>
                        <a:alpha val="5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spc="6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>
                        <a:alpha val="5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spc="6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>
                        <a:alpha val="58999"/>
                      </a:srgbClr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8F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8F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8F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2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3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sequences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8FBF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03200" y="5905500"/>
            <a:ext cx="66167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431" y="6082807"/>
            <a:ext cx="6305551" cy="3454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4782" y="5957926"/>
            <a:ext cx="1913115" cy="675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9700" y="6464300"/>
            <a:ext cx="1473200" cy="7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360000">
            <a:off x="2645896" y="6547698"/>
            <a:ext cx="1492318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 rot="21420000">
            <a:off x="303653" y="7503292"/>
            <a:ext cx="588629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21420000">
            <a:off x="803222" y="7308351"/>
            <a:ext cx="552621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spc="-67" baseline="-3703" dirty="0">
                <a:latin typeface="Calibri"/>
                <a:cs typeface="Calibri"/>
              </a:rPr>
              <a:t>Negative</a:t>
            </a:r>
            <a:r>
              <a:rPr sz="4500" spc="-292" baseline="-3703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integers</a:t>
            </a:r>
            <a:r>
              <a:rPr sz="3000" spc="-195" dirty="0">
                <a:latin typeface="Calibri"/>
                <a:cs typeface="Calibri"/>
              </a:rPr>
              <a:t> </a:t>
            </a:r>
            <a:r>
              <a:rPr sz="4500" spc="-157" baseline="3703" dirty="0">
                <a:latin typeface="Calibri"/>
                <a:cs typeface="Calibri"/>
              </a:rPr>
              <a:t>index</a:t>
            </a:r>
            <a:r>
              <a:rPr sz="4500" spc="-292" baseline="3703" dirty="0">
                <a:latin typeface="Calibri"/>
                <a:cs typeface="Calibri"/>
              </a:rPr>
              <a:t> </a:t>
            </a:r>
            <a:r>
              <a:rPr sz="4500" spc="-112" baseline="5555" dirty="0">
                <a:latin typeface="Calibri"/>
                <a:cs typeface="Calibri"/>
              </a:rPr>
              <a:t>from</a:t>
            </a:r>
            <a:r>
              <a:rPr sz="4500" spc="-292" baseline="5555" dirty="0">
                <a:latin typeface="Calibri"/>
                <a:cs typeface="Calibri"/>
              </a:rPr>
              <a:t> </a:t>
            </a:r>
            <a:r>
              <a:rPr sz="4500" spc="7" baseline="7407" dirty="0">
                <a:latin typeface="Calibri"/>
                <a:cs typeface="Calibri"/>
              </a:rPr>
              <a:t>the</a:t>
            </a:r>
            <a:r>
              <a:rPr sz="4500" spc="-292" baseline="7407" dirty="0">
                <a:latin typeface="Calibri"/>
                <a:cs typeface="Calibri"/>
              </a:rPr>
              <a:t> </a:t>
            </a:r>
            <a:r>
              <a:rPr sz="4500" spc="-187" baseline="9259" dirty="0">
                <a:latin typeface="Calibri"/>
                <a:cs typeface="Calibri"/>
              </a:rPr>
              <a:t>end</a:t>
            </a:r>
            <a:endParaRPr sz="4500" baseline="9259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21420000">
            <a:off x="339975" y="8022724"/>
            <a:ext cx="588629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21420000">
            <a:off x="839247" y="7862000"/>
            <a:ext cx="454861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spc="-179" baseline="-3703" dirty="0">
                <a:latin typeface="Calibri"/>
                <a:cs typeface="Calibri"/>
              </a:rPr>
              <a:t>The</a:t>
            </a:r>
            <a:r>
              <a:rPr sz="4500" spc="-284" baseline="-3703" dirty="0">
                <a:latin typeface="Calibri"/>
                <a:cs typeface="Calibri"/>
              </a:rPr>
              <a:t> </a:t>
            </a:r>
            <a:r>
              <a:rPr sz="4500" spc="179" baseline="-1851" dirty="0">
                <a:latin typeface="Calibri"/>
                <a:cs typeface="Calibri"/>
              </a:rPr>
              <a:t>last</a:t>
            </a:r>
            <a:r>
              <a:rPr sz="4500" spc="-284" baseline="-1851" dirty="0">
                <a:latin typeface="Calibri"/>
                <a:cs typeface="Calibri"/>
              </a:rPr>
              <a:t> </a:t>
            </a:r>
            <a:r>
              <a:rPr sz="3000" spc="-100" dirty="0">
                <a:latin typeface="Calibri"/>
                <a:cs typeface="Calibri"/>
              </a:rPr>
              <a:t>element</a:t>
            </a:r>
            <a:r>
              <a:rPr sz="3000" spc="-190" dirty="0">
                <a:latin typeface="Calibri"/>
                <a:cs typeface="Calibri"/>
              </a:rPr>
              <a:t> </a:t>
            </a:r>
            <a:r>
              <a:rPr sz="4500" spc="104" baseline="3703" dirty="0">
                <a:latin typeface="Calibri"/>
                <a:cs typeface="Calibri"/>
              </a:rPr>
              <a:t>is</a:t>
            </a:r>
            <a:r>
              <a:rPr sz="4500" spc="-284" baseline="3703" dirty="0">
                <a:latin typeface="Calibri"/>
                <a:cs typeface="Calibri"/>
              </a:rPr>
              <a:t> </a:t>
            </a:r>
            <a:r>
              <a:rPr sz="4500" spc="247" baseline="3703" dirty="0">
                <a:latin typeface="Calibri"/>
                <a:cs typeface="Calibri"/>
              </a:rPr>
              <a:t>at</a:t>
            </a:r>
            <a:r>
              <a:rPr sz="4500" spc="-284" baseline="3703" dirty="0">
                <a:latin typeface="Calibri"/>
                <a:cs typeface="Calibri"/>
              </a:rPr>
              <a:t> </a:t>
            </a:r>
            <a:r>
              <a:rPr sz="4500" spc="-157" baseline="5555" dirty="0">
                <a:latin typeface="Calibri"/>
                <a:cs typeface="Calibri"/>
              </a:rPr>
              <a:t>index</a:t>
            </a:r>
            <a:r>
              <a:rPr sz="4500" spc="-284" baseline="5555" dirty="0">
                <a:latin typeface="Calibri"/>
                <a:cs typeface="Calibri"/>
              </a:rPr>
              <a:t> </a:t>
            </a:r>
            <a:r>
              <a:rPr sz="4500" spc="352" baseline="7407" dirty="0">
                <a:latin typeface="Calibri"/>
                <a:cs typeface="Calibri"/>
              </a:rPr>
              <a:t>-1</a:t>
            </a:r>
            <a:endParaRPr sz="4500" baseline="740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21420000">
            <a:off x="457438" y="8640182"/>
            <a:ext cx="545537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5"/>
              </a:lnSpc>
            </a:pPr>
            <a:r>
              <a:rPr sz="3750" dirty="0">
                <a:latin typeface="SimSun"/>
                <a:cs typeface="SimSun"/>
              </a:rPr>
              <a:t>•</a:t>
            </a:r>
            <a:endParaRPr sz="375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 rot="21420000">
            <a:off x="831280" y="8549618"/>
            <a:ext cx="967028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75"/>
              </a:lnSpc>
            </a:pPr>
            <a:r>
              <a:rPr sz="3000" spc="-70" dirty="0">
                <a:latin typeface="Calibri"/>
                <a:cs typeface="Calibri"/>
              </a:rPr>
              <a:t>Avoid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21420000">
            <a:off x="1899414" y="8435789"/>
            <a:ext cx="232442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seq[len(seq)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 rot="21420000">
            <a:off x="4272166" y="8336125"/>
            <a:ext cx="429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-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 rot="21420000">
            <a:off x="4689952" y="8302904"/>
            <a:ext cx="54377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1]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97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51611" y="3155950"/>
          <a:ext cx="958849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082"/>
                <a:gridCol w="1598084"/>
                <a:gridCol w="1598082"/>
                <a:gridCol w="1598082"/>
                <a:gridCol w="1598082"/>
                <a:gridCol w="1598082"/>
              </a:tblGrid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2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3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sequences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0F7EB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860800" y="2616200"/>
            <a:ext cx="6019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sta</a:t>
            </a:r>
            <a:r>
              <a:rPr sz="2400" spc="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100" y="2641600"/>
            <a:ext cx="58610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75" dirty="0">
                <a:latin typeface="Calibri"/>
                <a:cs typeface="Calibri"/>
              </a:rPr>
              <a:t>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100" y="5956300"/>
            <a:ext cx="6426200" cy="363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856" y="6292171"/>
            <a:ext cx="6108699" cy="3035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7406" y="6019121"/>
            <a:ext cx="18796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2400" y="6502400"/>
            <a:ext cx="1422400" cy="67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0442" y="6428904"/>
            <a:ext cx="4591050" cy="142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9795">
              <a:lnSpc>
                <a:spcPct val="100000"/>
              </a:lnSpc>
            </a:pPr>
            <a:r>
              <a:rPr sz="5250" spc="-1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  <a:p>
            <a:pPr marL="304800" indent="-292100">
              <a:lnSpc>
                <a:spcPct val="100000"/>
              </a:lnSpc>
              <a:spcBef>
                <a:spcPts val="5"/>
              </a:spcBef>
              <a:buSzPct val="125000"/>
              <a:buFont typeface="Calibri"/>
              <a:buChar char="•"/>
              <a:tabLst>
                <a:tab pos="304165" algn="l"/>
                <a:tab pos="304800" algn="l"/>
              </a:tabLst>
            </a:pPr>
            <a:r>
              <a:rPr sz="3000" i="1" spc="-95" dirty="0">
                <a:latin typeface="Calibri"/>
                <a:cs typeface="Calibri"/>
              </a:rPr>
              <a:t>Slicing</a:t>
            </a:r>
            <a:r>
              <a:rPr sz="3000" i="1" spc="-130" dirty="0">
                <a:latin typeface="Calibri"/>
                <a:cs typeface="Calibri"/>
              </a:rPr>
              <a:t> </a:t>
            </a:r>
            <a:r>
              <a:rPr sz="3000" spc="114" dirty="0">
                <a:latin typeface="Calibri"/>
                <a:cs typeface="Calibri"/>
              </a:rPr>
              <a:t>extracts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part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of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85" dirty="0">
                <a:latin typeface="Calibri"/>
                <a:cs typeface="Calibri"/>
              </a:rPr>
              <a:t>list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442" y="7775175"/>
            <a:ext cx="156210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170" y="7813846"/>
            <a:ext cx="44069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5065" algn="l"/>
                <a:tab pos="1536065" algn="l"/>
              </a:tabLst>
            </a:pPr>
            <a:r>
              <a:rPr sz="3000" dirty="0">
                <a:solidFill>
                  <a:srgbClr val="BF1316"/>
                </a:solidFill>
                <a:latin typeface="SimSun"/>
                <a:cs typeface="SimSun"/>
              </a:rPr>
              <a:t>slice	=	seq[start:stop]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442" y="8334546"/>
            <a:ext cx="5412740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marR="5080" indent="-292100">
              <a:lnSpc>
                <a:spcPct val="100000"/>
              </a:lnSpc>
              <a:buSzPct val="125000"/>
              <a:buChar char="•"/>
              <a:tabLst>
                <a:tab pos="304165" algn="l"/>
                <a:tab pos="304800" algn="l"/>
              </a:tabLst>
            </a:pPr>
            <a:r>
              <a:rPr sz="3000" spc="25" dirty="0">
                <a:latin typeface="Calibri"/>
                <a:cs typeface="Calibri"/>
              </a:rPr>
              <a:t>Slice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range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70" dirty="0">
                <a:latin typeface="Calibri"/>
                <a:cs typeface="Calibri"/>
              </a:rPr>
              <a:t>is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85" dirty="0">
                <a:latin typeface="Calibri"/>
                <a:cs typeface="Calibri"/>
              </a:rPr>
              <a:t>half-open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–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80" dirty="0">
                <a:latin typeface="Calibri"/>
                <a:cs typeface="Calibri"/>
              </a:rPr>
              <a:t>stop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  </a:t>
            </a:r>
            <a:r>
              <a:rPr sz="3000" spc="-100" dirty="0">
                <a:latin typeface="Calibri"/>
                <a:cs typeface="Calibri"/>
              </a:rPr>
              <a:t>included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2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51611" y="3155950"/>
          <a:ext cx="9588494" cy="2222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082"/>
                <a:gridCol w="1598084"/>
                <a:gridCol w="1598082"/>
                <a:gridCol w="1598082"/>
                <a:gridCol w="1598082"/>
                <a:gridCol w="1598082"/>
              </a:tblGrid>
              <a:tr h="740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28BBF">
                        <a:alpha val="50000"/>
                      </a:srgbClr>
                    </a:solidFill>
                  </a:tcPr>
                </a:tc>
              </a:tr>
              <a:tr h="740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-6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>
                        <a:alpha val="5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-4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-3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6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25B86E">
                        <a:alpha val="58999"/>
                      </a:srgbClr>
                    </a:solidFill>
                  </a:tcPr>
                </a:tc>
              </a:tr>
              <a:tr h="740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40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8F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5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45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20" dirty="0">
                          <a:solidFill>
                            <a:srgbClr val="EBEBEB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444444"/>
                      </a:solidFill>
                      <a:prstDash val="solid"/>
                    </a:lnL>
                    <a:lnR w="762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E04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spc="35" dirty="0">
                          <a:solidFill>
                            <a:srgbClr val="7A7A7A"/>
                          </a:solidFill>
                          <a:latin typeface="Calibri"/>
                          <a:cs typeface="Calibri"/>
                        </a:rPr>
                        <a:t>sequences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76200">
                      <a:solidFill>
                        <a:srgbClr val="444444"/>
                      </a:solidFill>
                      <a:prstDash val="solid"/>
                    </a:lnL>
                    <a:lnR w="12700">
                      <a:solidFill>
                        <a:srgbClr val="444444"/>
                      </a:solidFill>
                      <a:prstDash val="solid"/>
                    </a:lnR>
                    <a:lnT w="12700">
                      <a:solidFill>
                        <a:srgbClr val="444444"/>
                      </a:solidFill>
                      <a:prstDash val="solid"/>
                    </a:lnT>
                    <a:lnB w="12700">
                      <a:solidFill>
                        <a:srgbClr val="444444"/>
                      </a:solidFill>
                      <a:prstDash val="solid"/>
                    </a:lnB>
                    <a:solidFill>
                      <a:srgbClr val="F8FBF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860800" y="2616200"/>
            <a:ext cx="6019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sta</a:t>
            </a:r>
            <a:r>
              <a:rPr sz="2400" spc="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4300" y="2641600"/>
            <a:ext cx="58610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75" dirty="0">
                <a:latin typeface="Calibri"/>
                <a:cs typeface="Calibri"/>
              </a:rPr>
              <a:t>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200" y="6502400"/>
            <a:ext cx="652780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980" y="6679708"/>
            <a:ext cx="6208101" cy="2060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7615" y="6554826"/>
            <a:ext cx="1913115" cy="675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78100" y="7061200"/>
            <a:ext cx="1473200" cy="7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0000">
            <a:off x="2544142" y="7131403"/>
            <a:ext cx="1502550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5"/>
              </a:lnSpc>
            </a:pPr>
            <a:r>
              <a:rPr sz="5250" dirty="0">
                <a:latin typeface="SimSun"/>
                <a:cs typeface="SimSun"/>
              </a:rPr>
              <a:t>list</a:t>
            </a:r>
            <a:endParaRPr sz="52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 rot="180000">
            <a:off x="306389" y="7692975"/>
            <a:ext cx="588629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180000">
            <a:off x="813784" y="7902180"/>
            <a:ext cx="523168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0"/>
              </a:lnSpc>
            </a:pPr>
            <a:r>
              <a:rPr sz="4500" spc="-7" baseline="7407" dirty="0">
                <a:latin typeface="Calibri"/>
                <a:cs typeface="Calibri"/>
              </a:rPr>
              <a:t>Slicing</a:t>
            </a:r>
            <a:r>
              <a:rPr sz="4500" spc="-277" baseline="7407" dirty="0">
                <a:latin typeface="Calibri"/>
                <a:cs typeface="Calibri"/>
              </a:rPr>
              <a:t> </a:t>
            </a:r>
            <a:r>
              <a:rPr sz="4500" spc="-97" baseline="4629" dirty="0">
                <a:latin typeface="Calibri"/>
                <a:cs typeface="Calibri"/>
              </a:rPr>
              <a:t>works</a:t>
            </a:r>
            <a:r>
              <a:rPr sz="4500" spc="-277" baseline="4629" dirty="0">
                <a:latin typeface="Calibri"/>
                <a:cs typeface="Calibri"/>
              </a:rPr>
              <a:t> </a:t>
            </a:r>
            <a:r>
              <a:rPr sz="4500" spc="-120" baseline="1851" dirty="0">
                <a:latin typeface="Calibri"/>
                <a:cs typeface="Calibri"/>
              </a:rPr>
              <a:t>with</a:t>
            </a:r>
            <a:r>
              <a:rPr sz="4500" spc="-277" baseline="1851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negative</a:t>
            </a:r>
            <a:r>
              <a:rPr sz="3000" spc="-185" dirty="0">
                <a:latin typeface="Calibri"/>
                <a:cs typeface="Calibri"/>
              </a:rPr>
              <a:t> </a:t>
            </a:r>
            <a:r>
              <a:rPr sz="4500" spc="-89" baseline="-3703" dirty="0">
                <a:latin typeface="Calibri"/>
                <a:cs typeface="Calibri"/>
              </a:rPr>
              <a:t>indexes</a:t>
            </a:r>
            <a:endParaRPr sz="4500" baseline="-3703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4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787</Words>
  <Application>Microsoft Office PowerPoint</Application>
  <PresentationFormat>Custom</PresentationFormat>
  <Paragraphs>462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SimSun</vt:lpstr>
      <vt:lpstr>Calibri</vt:lpstr>
      <vt:lpstr>Trebuchet MS</vt:lpstr>
      <vt:lpstr>Office Theme</vt:lpstr>
      <vt:lpstr>PowerPoint Presentation</vt:lpstr>
      <vt:lpstr>List Literals</vt:lpstr>
      <vt:lpstr>Summary: Lists</vt:lpstr>
      <vt:lpstr>Advanced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Hariom . Singh</cp:lastModifiedBy>
  <cp:revision>4</cp:revision>
  <dcterms:created xsi:type="dcterms:W3CDTF">2018-01-15T23:54:34Z</dcterms:created>
  <dcterms:modified xsi:type="dcterms:W3CDTF">2018-01-15T20:59:04Z</dcterms:modified>
</cp:coreProperties>
</file>