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3" r:id="rId2"/>
    <p:sldId id="274" r:id="rId3"/>
    <p:sldId id="275" r:id="rId4"/>
    <p:sldId id="276" r:id="rId5"/>
    <p:sldId id="287" r:id="rId6"/>
    <p:sldId id="288" r:id="rId7"/>
    <p:sldId id="291" r:id="rId8"/>
    <p:sldId id="294" r:id="rId9"/>
    <p:sldId id="296" r:id="rId10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06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D4467-F44B-4DE4-B991-76796DBD4F3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0" y="731838"/>
            <a:ext cx="48768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E266A-B930-43CD-BBC8-941175BD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0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59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rgbClr val="18578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623800" cy="963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1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8316" y="610727"/>
            <a:ext cx="11988166" cy="66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2900" y="2044277"/>
            <a:ext cx="9779000" cy="6337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rgbClr val="18578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94000" y="2590800"/>
            <a:ext cx="7658100" cy="401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42900"/>
            <a:ext cx="5003800" cy="1689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7441" rIns="0" bIns="0" rtlCol="0">
            <a:spAutoFit/>
          </a:bodyPr>
          <a:lstStyle/>
          <a:p>
            <a:pPr algn="ctr">
              <a:lnSpc>
                <a:spcPts val="33980"/>
              </a:lnSpc>
            </a:pPr>
            <a:r>
              <a:rPr sz="28800" dirty="0">
                <a:solidFill>
                  <a:srgbClr val="000000"/>
                </a:solidFill>
                <a:latin typeface="MS Gothic"/>
                <a:cs typeface="MS Gothic"/>
              </a:rPr>
              <a:t>dict</a:t>
            </a:r>
            <a:endParaRPr sz="28800">
              <a:latin typeface="MS Gothic"/>
              <a:cs typeface="MS Gothic"/>
            </a:endParaRPr>
          </a:p>
          <a:p>
            <a:pPr marR="14604" algn="ctr">
              <a:lnSpc>
                <a:spcPts val="3740"/>
              </a:lnSpc>
            </a:pPr>
            <a:r>
              <a:rPr sz="3600" spc="50" dirty="0">
                <a:solidFill>
                  <a:srgbClr val="000000"/>
                </a:solidFill>
              </a:rPr>
              <a:t>mutable</a:t>
            </a:r>
            <a:r>
              <a:rPr sz="3600" spc="-55" dirty="0">
                <a:solidFill>
                  <a:srgbClr val="000000"/>
                </a:solidFill>
              </a:rPr>
              <a:t> </a:t>
            </a:r>
            <a:r>
              <a:rPr sz="3600" spc="105" dirty="0">
                <a:solidFill>
                  <a:srgbClr val="000000"/>
                </a:solidFill>
              </a:rPr>
              <a:t>mappings</a:t>
            </a:r>
            <a:r>
              <a:rPr sz="3600" spc="-55" dirty="0">
                <a:solidFill>
                  <a:srgbClr val="000000"/>
                </a:solidFill>
              </a:rPr>
              <a:t> </a:t>
            </a:r>
            <a:r>
              <a:rPr sz="3600" spc="15" dirty="0">
                <a:solidFill>
                  <a:srgbClr val="000000"/>
                </a:solidFill>
              </a:rPr>
              <a:t>of</a:t>
            </a:r>
            <a:r>
              <a:rPr sz="3600" spc="-55" dirty="0">
                <a:solidFill>
                  <a:srgbClr val="000000"/>
                </a:solidFill>
              </a:rPr>
              <a:t> </a:t>
            </a:r>
            <a:r>
              <a:rPr sz="3600" spc="30" dirty="0">
                <a:solidFill>
                  <a:srgbClr val="000000"/>
                </a:solidFill>
              </a:rPr>
              <a:t>ke</a:t>
            </a:r>
            <a:r>
              <a:rPr sz="3600" spc="5" dirty="0">
                <a:solidFill>
                  <a:srgbClr val="000000"/>
                </a:solidFill>
              </a:rPr>
              <a:t>y</a:t>
            </a:r>
            <a:r>
              <a:rPr sz="3600" spc="10" dirty="0">
                <a:solidFill>
                  <a:srgbClr val="000000"/>
                </a:solidFill>
              </a:rPr>
              <a:t>s</a:t>
            </a:r>
            <a:r>
              <a:rPr sz="3600" spc="-55" dirty="0">
                <a:solidFill>
                  <a:srgbClr val="000000"/>
                </a:solidFill>
              </a:rPr>
              <a:t> </a:t>
            </a:r>
            <a:r>
              <a:rPr sz="3600" spc="-50" dirty="0">
                <a:solidFill>
                  <a:srgbClr val="000000"/>
                </a:solidFill>
              </a:rPr>
              <a:t>t</a:t>
            </a:r>
            <a:r>
              <a:rPr sz="3600" spc="75" dirty="0">
                <a:solidFill>
                  <a:srgbClr val="000000"/>
                </a:solidFill>
              </a:rPr>
              <a:t>o</a:t>
            </a:r>
            <a:r>
              <a:rPr sz="3600" spc="-55" dirty="0">
                <a:solidFill>
                  <a:srgbClr val="000000"/>
                </a:solidFill>
              </a:rPr>
              <a:t> </a:t>
            </a:r>
            <a:r>
              <a:rPr sz="3600" spc="80" dirty="0">
                <a:solidFill>
                  <a:srgbClr val="000000"/>
                </a:solidFill>
              </a:rPr>
              <a:t>v</a:t>
            </a:r>
            <a:r>
              <a:rPr sz="3600" spc="30" dirty="0">
                <a:solidFill>
                  <a:srgbClr val="000000"/>
                </a:solidFill>
              </a:rPr>
              <a:t>alues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2900" y="4251839"/>
            <a:ext cx="9779000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80"/>
              </a:lnSpc>
              <a:tabLst>
                <a:tab pos="3060065" algn="l"/>
                <a:tab pos="5498465" algn="l"/>
                <a:tab pos="7936865" algn="l"/>
              </a:tabLst>
            </a:pPr>
            <a:r>
              <a:rPr sz="9600" dirty="0">
                <a:latin typeface="MS Gothic"/>
                <a:cs typeface="MS Gothic"/>
              </a:rPr>
              <a:t>{k1:	v1,	k2:	v2}</a:t>
            </a:r>
            <a:endParaRPr sz="9600">
              <a:latin typeface="MS Gothic"/>
              <a:cs typeface="MS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4190">
              <a:lnSpc>
                <a:spcPct val="100000"/>
              </a:lnSpc>
            </a:pPr>
            <a:r>
              <a:rPr spc="330" dirty="0"/>
              <a:t>D</a:t>
            </a:r>
            <a:r>
              <a:rPr spc="110" dirty="0"/>
              <a:t>i</a:t>
            </a:r>
            <a:r>
              <a:rPr spc="265" dirty="0"/>
              <a:t>c</a:t>
            </a:r>
            <a:r>
              <a:rPr spc="85" dirty="0"/>
              <a:t>t</a:t>
            </a:r>
            <a:r>
              <a:rPr spc="-120" dirty="0"/>
              <a:t> </a:t>
            </a:r>
            <a:r>
              <a:rPr spc="215" dirty="0"/>
              <a:t>Li</a:t>
            </a:r>
            <a:r>
              <a:rPr spc="200" dirty="0"/>
              <a:t>t</a:t>
            </a:r>
            <a:r>
              <a:rPr spc="125" dirty="0"/>
              <a:t>e</a:t>
            </a:r>
            <a:r>
              <a:rPr spc="30" dirty="0"/>
              <a:t>r</a:t>
            </a:r>
            <a:r>
              <a:rPr spc="150" dirty="0"/>
              <a:t>als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4800">
              <a:lnSpc>
                <a:spcPct val="100000"/>
              </a:lnSpc>
            </a:pPr>
            <a:r>
              <a:rPr spc="90" dirty="0"/>
              <a:t>ke</a:t>
            </a:r>
            <a:r>
              <a:rPr spc="25" dirty="0"/>
              <a:t>y</a:t>
            </a:r>
            <a:r>
              <a:rPr spc="35" dirty="0"/>
              <a:t>s</a:t>
            </a:r>
          </a:p>
          <a:p>
            <a:pPr marL="12700">
              <a:lnSpc>
                <a:spcPts val="11380"/>
              </a:lnSpc>
              <a:spcBef>
                <a:spcPts val="6180"/>
              </a:spcBef>
              <a:tabLst>
                <a:tab pos="3060065" algn="l"/>
                <a:tab pos="5498465" algn="l"/>
                <a:tab pos="7936865" algn="l"/>
              </a:tabLst>
            </a:pPr>
            <a:r>
              <a:rPr dirty="0">
                <a:solidFill>
                  <a:srgbClr val="000000"/>
                </a:solidFill>
                <a:latin typeface="MS Gothic"/>
                <a:cs typeface="MS Gothic"/>
              </a:rPr>
              <a:t>{k1:	v1,	k2:	v2}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4190">
              <a:lnSpc>
                <a:spcPct val="100000"/>
              </a:lnSpc>
            </a:pPr>
            <a:r>
              <a:rPr spc="330" dirty="0"/>
              <a:t>D</a:t>
            </a:r>
            <a:r>
              <a:rPr spc="110" dirty="0"/>
              <a:t>i</a:t>
            </a:r>
            <a:r>
              <a:rPr spc="265" dirty="0"/>
              <a:t>c</a:t>
            </a:r>
            <a:r>
              <a:rPr spc="85" dirty="0"/>
              <a:t>t</a:t>
            </a:r>
            <a:r>
              <a:rPr spc="-120" dirty="0"/>
              <a:t> </a:t>
            </a:r>
            <a:r>
              <a:rPr spc="215" dirty="0"/>
              <a:t>Li</a:t>
            </a:r>
            <a:r>
              <a:rPr spc="200" dirty="0"/>
              <a:t>t</a:t>
            </a:r>
            <a:r>
              <a:rPr spc="125" dirty="0"/>
              <a:t>e</a:t>
            </a:r>
            <a:r>
              <a:rPr spc="30" dirty="0"/>
              <a:t>r</a:t>
            </a:r>
            <a:r>
              <a:rPr spc="150" dirty="0"/>
              <a:t>als</a:t>
            </a:r>
          </a:p>
        </p:txBody>
      </p:sp>
      <p:sp>
        <p:nvSpPr>
          <p:cNvPr id="4" name="object 4"/>
          <p:cNvSpPr/>
          <p:nvPr/>
        </p:nvSpPr>
        <p:spPr>
          <a:xfrm>
            <a:off x="3447332" y="3263900"/>
            <a:ext cx="883919" cy="892810"/>
          </a:xfrm>
          <a:custGeom>
            <a:avLst/>
            <a:gdLst/>
            <a:ahLst/>
            <a:cxnLst/>
            <a:rect l="l" t="t" r="r" b="b"/>
            <a:pathLst>
              <a:path w="883920" h="892810">
                <a:moveTo>
                  <a:pt x="0" y="892322"/>
                </a:moveTo>
                <a:lnTo>
                  <a:pt x="13402" y="878784"/>
                </a:lnTo>
                <a:lnTo>
                  <a:pt x="883367" y="0"/>
                </a:lnTo>
              </a:path>
            </a:pathLst>
          </a:custGeom>
          <a:ln w="38100">
            <a:solidFill>
              <a:srgbClr val="1857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72279" y="4053930"/>
            <a:ext cx="177800" cy="178435"/>
          </a:xfrm>
          <a:custGeom>
            <a:avLst/>
            <a:gdLst/>
            <a:ahLst/>
            <a:cxnLst/>
            <a:rect l="l" t="t" r="r" b="b"/>
            <a:pathLst>
              <a:path w="177800" h="178435">
                <a:moveTo>
                  <a:pt x="58373" y="0"/>
                </a:moveTo>
                <a:lnTo>
                  <a:pt x="0" y="178106"/>
                </a:lnTo>
                <a:lnTo>
                  <a:pt x="177507" y="117939"/>
                </a:lnTo>
                <a:lnTo>
                  <a:pt x="88455" y="88753"/>
                </a:lnTo>
                <a:lnTo>
                  <a:pt x="58373" y="0"/>
                </a:lnTo>
                <a:close/>
              </a:path>
            </a:pathLst>
          </a:custGeom>
          <a:solidFill>
            <a:srgbClr val="185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89033" y="3287199"/>
            <a:ext cx="680720" cy="862330"/>
          </a:xfrm>
          <a:custGeom>
            <a:avLst/>
            <a:gdLst/>
            <a:ahLst/>
            <a:cxnLst/>
            <a:rect l="l" t="t" r="r" b="b"/>
            <a:pathLst>
              <a:path w="680720" h="862329">
                <a:moveTo>
                  <a:pt x="680218" y="861744"/>
                </a:moveTo>
                <a:lnTo>
                  <a:pt x="668414" y="846791"/>
                </a:lnTo>
                <a:lnTo>
                  <a:pt x="0" y="0"/>
                </a:lnTo>
              </a:path>
            </a:pathLst>
          </a:custGeom>
          <a:ln w="38100">
            <a:solidFill>
              <a:srgbClr val="1857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5689" y="4049161"/>
            <a:ext cx="170180" cy="183515"/>
          </a:xfrm>
          <a:custGeom>
            <a:avLst/>
            <a:gdLst/>
            <a:ahLst/>
            <a:cxnLst/>
            <a:rect l="l" t="t" r="r" b="b"/>
            <a:pathLst>
              <a:path w="170179" h="183514">
                <a:moveTo>
                  <a:pt x="131585" y="0"/>
                </a:moveTo>
                <a:lnTo>
                  <a:pt x="91758" y="84829"/>
                </a:lnTo>
                <a:lnTo>
                  <a:pt x="0" y="103866"/>
                </a:lnTo>
                <a:lnTo>
                  <a:pt x="169659" y="183520"/>
                </a:lnTo>
                <a:lnTo>
                  <a:pt x="131585" y="0"/>
                </a:lnTo>
                <a:close/>
              </a:path>
            </a:pathLst>
          </a:custGeom>
          <a:solidFill>
            <a:srgbClr val="185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7332" y="3263900"/>
            <a:ext cx="883919" cy="892810"/>
          </a:xfrm>
          <a:custGeom>
            <a:avLst/>
            <a:gdLst/>
            <a:ahLst/>
            <a:cxnLst/>
            <a:rect l="l" t="t" r="r" b="b"/>
            <a:pathLst>
              <a:path w="883920" h="892810">
                <a:moveTo>
                  <a:pt x="0" y="892322"/>
                </a:moveTo>
                <a:lnTo>
                  <a:pt x="13402" y="878784"/>
                </a:lnTo>
                <a:lnTo>
                  <a:pt x="883367" y="0"/>
                </a:lnTo>
              </a:path>
            </a:pathLst>
          </a:custGeom>
          <a:ln w="38100">
            <a:solidFill>
              <a:srgbClr val="1857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72279" y="4053930"/>
            <a:ext cx="177800" cy="178435"/>
          </a:xfrm>
          <a:custGeom>
            <a:avLst/>
            <a:gdLst/>
            <a:ahLst/>
            <a:cxnLst/>
            <a:rect l="l" t="t" r="r" b="b"/>
            <a:pathLst>
              <a:path w="177800" h="178435">
                <a:moveTo>
                  <a:pt x="58373" y="0"/>
                </a:moveTo>
                <a:lnTo>
                  <a:pt x="0" y="178106"/>
                </a:lnTo>
                <a:lnTo>
                  <a:pt x="177507" y="117939"/>
                </a:lnTo>
                <a:lnTo>
                  <a:pt x="88455" y="88753"/>
                </a:lnTo>
                <a:lnTo>
                  <a:pt x="58373" y="0"/>
                </a:lnTo>
                <a:close/>
              </a:path>
            </a:pathLst>
          </a:custGeom>
          <a:solidFill>
            <a:srgbClr val="185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89033" y="3287199"/>
            <a:ext cx="680720" cy="862330"/>
          </a:xfrm>
          <a:custGeom>
            <a:avLst/>
            <a:gdLst/>
            <a:ahLst/>
            <a:cxnLst/>
            <a:rect l="l" t="t" r="r" b="b"/>
            <a:pathLst>
              <a:path w="680720" h="862329">
                <a:moveTo>
                  <a:pt x="680218" y="861744"/>
                </a:moveTo>
                <a:lnTo>
                  <a:pt x="668414" y="846791"/>
                </a:lnTo>
                <a:lnTo>
                  <a:pt x="0" y="0"/>
                </a:lnTo>
              </a:path>
            </a:pathLst>
          </a:custGeom>
          <a:ln w="38100">
            <a:solidFill>
              <a:srgbClr val="1857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65689" y="4049161"/>
            <a:ext cx="170180" cy="183515"/>
          </a:xfrm>
          <a:custGeom>
            <a:avLst/>
            <a:gdLst/>
            <a:ahLst/>
            <a:cxnLst/>
            <a:rect l="l" t="t" r="r" b="b"/>
            <a:pathLst>
              <a:path w="170179" h="183514">
                <a:moveTo>
                  <a:pt x="131585" y="0"/>
                </a:moveTo>
                <a:lnTo>
                  <a:pt x="91758" y="84829"/>
                </a:lnTo>
                <a:lnTo>
                  <a:pt x="0" y="103866"/>
                </a:lnTo>
                <a:lnTo>
                  <a:pt x="169659" y="183520"/>
                </a:lnTo>
                <a:lnTo>
                  <a:pt x="131585" y="0"/>
                </a:lnTo>
                <a:close/>
              </a:path>
            </a:pathLst>
          </a:custGeom>
          <a:solidFill>
            <a:srgbClr val="185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4800">
              <a:lnSpc>
                <a:spcPct val="100000"/>
              </a:lnSpc>
            </a:pPr>
            <a:r>
              <a:rPr spc="90" dirty="0"/>
              <a:t>ke</a:t>
            </a:r>
            <a:r>
              <a:rPr spc="25" dirty="0"/>
              <a:t>y</a:t>
            </a:r>
            <a:r>
              <a:rPr spc="35" dirty="0"/>
              <a:t>s</a:t>
            </a:r>
          </a:p>
          <a:p>
            <a:pPr marL="12700">
              <a:lnSpc>
                <a:spcPct val="100000"/>
              </a:lnSpc>
              <a:spcBef>
                <a:spcPts val="6180"/>
              </a:spcBef>
              <a:tabLst>
                <a:tab pos="3060065" algn="l"/>
                <a:tab pos="5498465" algn="l"/>
                <a:tab pos="7936865" algn="l"/>
              </a:tabLst>
            </a:pPr>
            <a:r>
              <a:rPr dirty="0">
                <a:solidFill>
                  <a:srgbClr val="000000"/>
                </a:solidFill>
                <a:latin typeface="MS Gothic"/>
                <a:cs typeface="MS Gothic"/>
              </a:rPr>
              <a:t>{k1:	v1,	k2:	v2}</a:t>
            </a: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9450">
              <a:latin typeface="Times New Roman"/>
              <a:cs typeface="Times New Roman"/>
            </a:endParaRPr>
          </a:p>
          <a:p>
            <a:pPr marL="4305300">
              <a:lnSpc>
                <a:spcPct val="100000"/>
              </a:lnSpc>
            </a:pPr>
            <a:r>
              <a:rPr spc="220" dirty="0"/>
              <a:t>v</a:t>
            </a:r>
            <a:r>
              <a:rPr spc="80" dirty="0"/>
              <a:t>alues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4190">
              <a:lnSpc>
                <a:spcPct val="100000"/>
              </a:lnSpc>
            </a:pPr>
            <a:r>
              <a:rPr spc="330" dirty="0"/>
              <a:t>D</a:t>
            </a:r>
            <a:r>
              <a:rPr spc="110" dirty="0"/>
              <a:t>i</a:t>
            </a:r>
            <a:r>
              <a:rPr spc="265" dirty="0"/>
              <a:t>c</a:t>
            </a:r>
            <a:r>
              <a:rPr spc="85" dirty="0"/>
              <a:t>t</a:t>
            </a:r>
            <a:r>
              <a:rPr spc="-120" dirty="0"/>
              <a:t> </a:t>
            </a:r>
            <a:r>
              <a:rPr spc="215" dirty="0"/>
              <a:t>Li</a:t>
            </a:r>
            <a:r>
              <a:rPr spc="200" dirty="0"/>
              <a:t>t</a:t>
            </a:r>
            <a:r>
              <a:rPr spc="125" dirty="0"/>
              <a:t>e</a:t>
            </a:r>
            <a:r>
              <a:rPr spc="30" dirty="0"/>
              <a:t>r</a:t>
            </a:r>
            <a:r>
              <a:rPr spc="150" dirty="0"/>
              <a:t>als</a:t>
            </a:r>
          </a:p>
        </p:txBody>
      </p:sp>
      <p:sp>
        <p:nvSpPr>
          <p:cNvPr id="8" name="object 8"/>
          <p:cNvSpPr/>
          <p:nvPr/>
        </p:nvSpPr>
        <p:spPr>
          <a:xfrm>
            <a:off x="5217134" y="5807978"/>
            <a:ext cx="639445" cy="1478280"/>
          </a:xfrm>
          <a:custGeom>
            <a:avLst/>
            <a:gdLst/>
            <a:ahLst/>
            <a:cxnLst/>
            <a:rect l="l" t="t" r="r" b="b"/>
            <a:pathLst>
              <a:path w="639445" h="1478279">
                <a:moveTo>
                  <a:pt x="0" y="0"/>
                </a:moveTo>
                <a:lnTo>
                  <a:pt x="7560" y="17485"/>
                </a:lnTo>
                <a:lnTo>
                  <a:pt x="639236" y="1478288"/>
                </a:lnTo>
              </a:path>
            </a:pathLst>
          </a:custGeom>
          <a:ln w="38100">
            <a:solidFill>
              <a:srgbClr val="1857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4391" y="5710058"/>
            <a:ext cx="154305" cy="187325"/>
          </a:xfrm>
          <a:custGeom>
            <a:avLst/>
            <a:gdLst/>
            <a:ahLst/>
            <a:cxnLst/>
            <a:rect l="l" t="t" r="r" b="b"/>
            <a:pathLst>
              <a:path w="154304" h="187325">
                <a:moveTo>
                  <a:pt x="10405" y="0"/>
                </a:moveTo>
                <a:lnTo>
                  <a:pt x="0" y="187138"/>
                </a:lnTo>
                <a:lnTo>
                  <a:pt x="60303" y="115404"/>
                </a:lnTo>
                <a:lnTo>
                  <a:pt x="147682" y="115404"/>
                </a:lnTo>
                <a:lnTo>
                  <a:pt x="10405" y="0"/>
                </a:lnTo>
                <a:close/>
              </a:path>
              <a:path w="154304" h="187325">
                <a:moveTo>
                  <a:pt x="147682" y="115404"/>
                </a:moveTo>
                <a:lnTo>
                  <a:pt x="60303" y="115404"/>
                </a:lnTo>
                <a:lnTo>
                  <a:pt x="153871" y="120608"/>
                </a:lnTo>
                <a:lnTo>
                  <a:pt x="147682" y="115404"/>
                </a:lnTo>
                <a:close/>
              </a:path>
            </a:pathLst>
          </a:custGeom>
          <a:solidFill>
            <a:srgbClr val="185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11701" y="5671385"/>
            <a:ext cx="758825" cy="1744345"/>
          </a:xfrm>
          <a:custGeom>
            <a:avLst/>
            <a:gdLst/>
            <a:ahLst/>
            <a:cxnLst/>
            <a:rect l="l" t="t" r="r" b="b"/>
            <a:pathLst>
              <a:path w="758825" h="1744345">
                <a:moveTo>
                  <a:pt x="758483" y="0"/>
                </a:moveTo>
                <a:lnTo>
                  <a:pt x="750886" y="17470"/>
                </a:lnTo>
                <a:lnTo>
                  <a:pt x="0" y="1743862"/>
                </a:lnTo>
              </a:path>
            </a:pathLst>
          </a:custGeom>
          <a:ln w="38100">
            <a:solidFill>
              <a:srgbClr val="1857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69007" y="5573557"/>
            <a:ext cx="154305" cy="187325"/>
          </a:xfrm>
          <a:custGeom>
            <a:avLst/>
            <a:gdLst/>
            <a:ahLst/>
            <a:cxnLst/>
            <a:rect l="l" t="t" r="r" b="b"/>
            <a:pathLst>
              <a:path w="154304" h="187325">
                <a:moveTo>
                  <a:pt x="149888" y="115298"/>
                </a:moveTo>
                <a:lnTo>
                  <a:pt x="93579" y="115298"/>
                </a:lnTo>
                <a:lnTo>
                  <a:pt x="153730" y="187159"/>
                </a:lnTo>
                <a:lnTo>
                  <a:pt x="149888" y="115298"/>
                </a:lnTo>
                <a:close/>
              </a:path>
              <a:path w="154304" h="187325">
                <a:moveTo>
                  <a:pt x="143724" y="0"/>
                </a:moveTo>
                <a:lnTo>
                  <a:pt x="0" y="120300"/>
                </a:lnTo>
                <a:lnTo>
                  <a:pt x="93579" y="115298"/>
                </a:lnTo>
                <a:lnTo>
                  <a:pt x="149888" y="115298"/>
                </a:lnTo>
                <a:lnTo>
                  <a:pt x="143724" y="0"/>
                </a:lnTo>
                <a:close/>
              </a:path>
            </a:pathLst>
          </a:custGeom>
          <a:solidFill>
            <a:srgbClr val="185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56075">
              <a:lnSpc>
                <a:spcPct val="100000"/>
              </a:lnSpc>
            </a:pPr>
            <a:r>
              <a:rPr spc="215" dirty="0"/>
              <a:t>Summa</a:t>
            </a:r>
            <a:r>
              <a:rPr spc="204" dirty="0"/>
              <a:t>r</a:t>
            </a:r>
            <a:r>
              <a:rPr spc="260" dirty="0"/>
              <a:t>y</a:t>
            </a:r>
            <a:r>
              <a:rPr spc="-85" dirty="0"/>
              <a:t>:</a:t>
            </a:r>
            <a:r>
              <a:rPr spc="-120" dirty="0"/>
              <a:t> </a:t>
            </a:r>
            <a:r>
              <a:rPr spc="330" dirty="0"/>
              <a:t>D</a:t>
            </a:r>
            <a:r>
              <a:rPr spc="110" dirty="0"/>
              <a:t>i</a:t>
            </a:r>
            <a:r>
              <a:rPr spc="265" dirty="0"/>
              <a:t>c</a:t>
            </a:r>
            <a:r>
              <a:rPr spc="140" dirty="0"/>
              <a:t>tionaries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00" y="1965049"/>
            <a:ext cx="11395075" cy="185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Trebuchet MS"/>
              <a:buChar char="▪"/>
              <a:tabLst>
                <a:tab pos="355600" algn="l"/>
              </a:tabLst>
            </a:pPr>
            <a:r>
              <a:rPr sz="2800" b="1" spc="145" dirty="0">
                <a:latin typeface="Calibri"/>
                <a:cs typeface="Calibri"/>
              </a:rPr>
              <a:t>D</a:t>
            </a:r>
            <a:r>
              <a:rPr sz="2800" b="1" spc="40" dirty="0">
                <a:latin typeface="Calibri"/>
                <a:cs typeface="Calibri"/>
              </a:rPr>
              <a:t>i</a:t>
            </a:r>
            <a:r>
              <a:rPr sz="2800" b="1" spc="105" dirty="0">
                <a:latin typeface="Calibri"/>
                <a:cs typeface="Calibri"/>
              </a:rPr>
              <a:t>c</a:t>
            </a:r>
            <a:r>
              <a:rPr sz="2800" b="1" spc="30" dirty="0">
                <a:latin typeface="Calibri"/>
                <a:cs typeface="Calibri"/>
              </a:rPr>
              <a:t>tionaries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45" dirty="0">
                <a:latin typeface="Calibri"/>
                <a:cs typeface="Calibri"/>
              </a:rPr>
              <a:t>associ</a:t>
            </a:r>
            <a:r>
              <a:rPr sz="2800" b="1" spc="35" dirty="0">
                <a:latin typeface="Calibri"/>
                <a:cs typeface="Calibri"/>
              </a:rPr>
              <a:t>a</a:t>
            </a:r>
            <a:r>
              <a:rPr sz="2800" b="1" spc="-15" dirty="0">
                <a:latin typeface="Calibri"/>
                <a:cs typeface="Calibri"/>
              </a:rPr>
              <a:t>t</a:t>
            </a:r>
            <a:r>
              <a:rPr sz="2800" b="1" spc="25" dirty="0">
                <a:latin typeface="Calibri"/>
                <a:cs typeface="Calibri"/>
              </a:rPr>
              <a:t>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60" dirty="0">
                <a:latin typeface="Calibri"/>
                <a:cs typeface="Calibri"/>
              </a:rPr>
              <a:t>k</a:t>
            </a:r>
            <a:r>
              <a:rPr sz="2800" b="1" spc="15" dirty="0">
                <a:latin typeface="Calibri"/>
                <a:cs typeface="Calibri"/>
              </a:rPr>
              <a:t>e</a:t>
            </a:r>
            <a:r>
              <a:rPr sz="2800" b="1" spc="30" dirty="0">
                <a:latin typeface="Calibri"/>
                <a:cs typeface="Calibri"/>
              </a:rPr>
              <a:t>y</a:t>
            </a:r>
            <a:r>
              <a:rPr sz="2800" b="1" spc="40" dirty="0">
                <a:latin typeface="Calibri"/>
                <a:cs typeface="Calibri"/>
              </a:rPr>
              <a:t>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25" dirty="0">
                <a:latin typeface="Calibri"/>
                <a:cs typeface="Calibri"/>
              </a:rPr>
              <a:t>with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70" dirty="0">
                <a:latin typeface="Calibri"/>
                <a:cs typeface="Calibri"/>
              </a:rPr>
              <a:t>v</a:t>
            </a:r>
            <a:r>
              <a:rPr sz="2800" b="1" spc="45" dirty="0">
                <a:latin typeface="Calibri"/>
                <a:cs typeface="Calibri"/>
              </a:rPr>
              <a:t>alues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Trebuchet MS"/>
              <a:buChar char="▪"/>
              <a:tabLst>
                <a:tab pos="355600" algn="l"/>
              </a:tabLst>
            </a:pPr>
            <a:r>
              <a:rPr sz="2800" b="1" spc="75" dirty="0">
                <a:latin typeface="Calibri"/>
                <a:cs typeface="Calibri"/>
              </a:rPr>
              <a:t>Li</a:t>
            </a:r>
            <a:r>
              <a:rPr sz="2800" b="1" spc="55" dirty="0">
                <a:latin typeface="Calibri"/>
                <a:cs typeface="Calibri"/>
              </a:rPr>
              <a:t>t</a:t>
            </a:r>
            <a:r>
              <a:rPr sz="2800" b="1" spc="10" dirty="0">
                <a:latin typeface="Calibri"/>
                <a:cs typeface="Calibri"/>
              </a:rPr>
              <a:t>e</a:t>
            </a:r>
            <a:r>
              <a:rPr sz="2800" b="1" spc="-20" dirty="0">
                <a:latin typeface="Calibri"/>
                <a:cs typeface="Calibri"/>
              </a:rPr>
              <a:t>r</a:t>
            </a:r>
            <a:r>
              <a:rPr sz="2800" b="1" spc="30" dirty="0">
                <a:latin typeface="Calibri"/>
                <a:cs typeface="Calibri"/>
              </a:rPr>
              <a:t>al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75" dirty="0">
                <a:latin typeface="Calibri"/>
                <a:cs typeface="Calibri"/>
              </a:rPr>
              <a:t>di</a:t>
            </a:r>
            <a:r>
              <a:rPr sz="2800" b="1" spc="120" dirty="0">
                <a:latin typeface="Calibri"/>
                <a:cs typeface="Calibri"/>
              </a:rPr>
              <a:t>c</a:t>
            </a:r>
            <a:r>
              <a:rPr sz="2800" b="1" spc="20" dirty="0">
                <a:latin typeface="Calibri"/>
                <a:cs typeface="Calibri"/>
              </a:rPr>
              <a:t>ts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45" dirty="0">
                <a:latin typeface="Calibri"/>
                <a:cs typeface="Calibri"/>
              </a:rPr>
              <a:t>delimi</a:t>
            </a:r>
            <a:r>
              <a:rPr sz="2800" b="1" spc="15" dirty="0">
                <a:latin typeface="Calibri"/>
                <a:cs typeface="Calibri"/>
              </a:rPr>
              <a:t>t</a:t>
            </a:r>
            <a:r>
              <a:rPr sz="2800" b="1" spc="70" dirty="0">
                <a:latin typeface="Calibri"/>
                <a:cs typeface="Calibri"/>
              </a:rPr>
              <a:t>ed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95" dirty="0">
                <a:latin typeface="Calibri"/>
                <a:cs typeface="Calibri"/>
              </a:rPr>
              <a:t>b</a:t>
            </a:r>
            <a:r>
              <a:rPr sz="2800" b="1" spc="65" dirty="0">
                <a:latin typeface="Calibri"/>
                <a:cs typeface="Calibri"/>
              </a:rPr>
              <a:t>y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45" dirty="0">
                <a:latin typeface="Calibri"/>
                <a:cs typeface="Calibri"/>
              </a:rPr>
              <a:t>curly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75" dirty="0">
                <a:latin typeface="Calibri"/>
                <a:cs typeface="Calibri"/>
              </a:rPr>
              <a:t>b</a:t>
            </a:r>
            <a:r>
              <a:rPr sz="2800" b="1" spc="15" dirty="0">
                <a:latin typeface="Calibri"/>
                <a:cs typeface="Calibri"/>
              </a:rPr>
              <a:t>r</a:t>
            </a:r>
            <a:r>
              <a:rPr sz="2800" b="1" spc="55" dirty="0">
                <a:latin typeface="Calibri"/>
                <a:cs typeface="Calibri"/>
              </a:rPr>
              <a:t>a</a:t>
            </a:r>
            <a:r>
              <a:rPr sz="2800" b="1" spc="15" dirty="0">
                <a:latin typeface="Calibri"/>
                <a:cs typeface="Calibri"/>
              </a:rPr>
              <a:t>c</a:t>
            </a:r>
            <a:r>
              <a:rPr sz="2800" b="1" spc="35" dirty="0">
                <a:latin typeface="Calibri"/>
                <a:cs typeface="Calibri"/>
              </a:rPr>
              <a:t>es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1200"/>
              </a:lnSpc>
              <a:spcBef>
                <a:spcPts val="700"/>
              </a:spcBef>
              <a:buFont typeface="Trebuchet MS"/>
              <a:buChar char="▪"/>
              <a:tabLst>
                <a:tab pos="355600" algn="l"/>
              </a:tabLst>
            </a:pPr>
            <a:r>
              <a:rPr sz="2800" b="1" spc="75" dirty="0">
                <a:latin typeface="Calibri"/>
                <a:cs typeface="Calibri"/>
              </a:rPr>
              <a:t>Li</a:t>
            </a:r>
            <a:r>
              <a:rPr sz="2800" b="1" spc="55" dirty="0">
                <a:latin typeface="Calibri"/>
                <a:cs typeface="Calibri"/>
              </a:rPr>
              <a:t>t</a:t>
            </a:r>
            <a:r>
              <a:rPr sz="2800" b="1" spc="10" dirty="0">
                <a:latin typeface="Calibri"/>
                <a:cs typeface="Calibri"/>
              </a:rPr>
              <a:t>e</a:t>
            </a:r>
            <a:r>
              <a:rPr sz="2800" b="1" spc="-20" dirty="0">
                <a:latin typeface="Calibri"/>
                <a:cs typeface="Calibri"/>
              </a:rPr>
              <a:t>r</a:t>
            </a:r>
            <a:r>
              <a:rPr sz="2800" b="1" spc="30" dirty="0">
                <a:latin typeface="Calibri"/>
                <a:cs typeface="Calibri"/>
              </a:rPr>
              <a:t>al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60" dirty="0">
                <a:latin typeface="Calibri"/>
                <a:cs typeface="Calibri"/>
              </a:rPr>
              <a:t>k</a:t>
            </a:r>
            <a:r>
              <a:rPr sz="2800" b="1" spc="15" dirty="0">
                <a:latin typeface="Calibri"/>
                <a:cs typeface="Calibri"/>
              </a:rPr>
              <a:t>e</a:t>
            </a:r>
            <a:r>
              <a:rPr sz="2800" b="1" spc="45" dirty="0">
                <a:latin typeface="Calibri"/>
                <a:cs typeface="Calibri"/>
              </a:rPr>
              <a:t>y</a:t>
            </a:r>
            <a:r>
              <a:rPr sz="2800" b="1" spc="5" dirty="0">
                <a:latin typeface="Calibri"/>
                <a:cs typeface="Calibri"/>
              </a:rPr>
              <a:t>-</a:t>
            </a:r>
            <a:r>
              <a:rPr sz="2800" b="1" spc="70" dirty="0">
                <a:latin typeface="Calibri"/>
                <a:cs typeface="Calibri"/>
              </a:rPr>
              <a:t>v</a:t>
            </a:r>
            <a:r>
              <a:rPr sz="2800" b="1" spc="35" dirty="0">
                <a:latin typeface="Calibri"/>
                <a:cs typeface="Calibri"/>
              </a:rPr>
              <a:t>alue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45" dirty="0">
                <a:latin typeface="Calibri"/>
                <a:cs typeface="Calibri"/>
              </a:rPr>
              <a:t>pairs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50" dirty="0">
                <a:latin typeface="Calibri"/>
                <a:cs typeface="Calibri"/>
              </a:rPr>
              <a:t>sepa</a:t>
            </a:r>
            <a:r>
              <a:rPr sz="2800" b="1" spc="5" dirty="0">
                <a:latin typeface="Calibri"/>
                <a:cs typeface="Calibri"/>
              </a:rPr>
              <a:t>ra</a:t>
            </a:r>
            <a:r>
              <a:rPr sz="2800" b="1" spc="-15" dirty="0">
                <a:latin typeface="Calibri"/>
                <a:cs typeface="Calibri"/>
              </a:rPr>
              <a:t>t</a:t>
            </a:r>
            <a:r>
              <a:rPr sz="2800" b="1" spc="70" dirty="0">
                <a:latin typeface="Calibri"/>
                <a:cs typeface="Calibri"/>
              </a:rPr>
              <a:t>ed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95" dirty="0">
                <a:latin typeface="Calibri"/>
                <a:cs typeface="Calibri"/>
              </a:rPr>
              <a:t>b</a:t>
            </a:r>
            <a:r>
              <a:rPr sz="2800" b="1" spc="65" dirty="0">
                <a:latin typeface="Calibri"/>
                <a:cs typeface="Calibri"/>
              </a:rPr>
              <a:t>y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50" dirty="0">
                <a:latin typeface="Calibri"/>
                <a:cs typeface="Calibri"/>
              </a:rPr>
              <a:t>c</a:t>
            </a:r>
            <a:r>
              <a:rPr sz="2800" b="1" spc="70" dirty="0">
                <a:latin typeface="Calibri"/>
                <a:cs typeface="Calibri"/>
              </a:rPr>
              <a:t>omma</a:t>
            </a:r>
            <a:r>
              <a:rPr sz="2800" b="1" spc="5" dirty="0">
                <a:latin typeface="Calibri"/>
                <a:cs typeface="Calibri"/>
              </a:rPr>
              <a:t>s</a:t>
            </a:r>
            <a:r>
              <a:rPr sz="2800" b="1" spc="-65" dirty="0">
                <a:latin typeface="Calibri"/>
                <a:cs typeface="Calibri"/>
              </a:rPr>
              <a:t>,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25" dirty="0">
                <a:latin typeface="Calibri"/>
                <a:cs typeface="Calibri"/>
              </a:rPr>
              <a:t>with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25" dirty="0">
                <a:latin typeface="Calibri"/>
                <a:cs typeface="Calibri"/>
              </a:rPr>
              <a:t>a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50" dirty="0">
                <a:latin typeface="Calibri"/>
                <a:cs typeface="Calibri"/>
              </a:rPr>
              <a:t>c</a:t>
            </a:r>
            <a:r>
              <a:rPr sz="2800" b="1" spc="65" dirty="0">
                <a:latin typeface="Calibri"/>
                <a:cs typeface="Calibri"/>
              </a:rPr>
              <a:t>olon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55" dirty="0">
                <a:latin typeface="Calibri"/>
                <a:cs typeface="Calibri"/>
              </a:rPr>
              <a:t>be</a:t>
            </a:r>
            <a:r>
              <a:rPr sz="2800" b="1" spc="50" dirty="0">
                <a:latin typeface="Calibri"/>
                <a:cs typeface="Calibri"/>
              </a:rPr>
              <a:t>t</a:t>
            </a:r>
            <a:r>
              <a:rPr sz="2800" b="1" spc="-40" dirty="0">
                <a:latin typeface="Calibri"/>
                <a:cs typeface="Calibri"/>
              </a:rPr>
              <a:t>w</a:t>
            </a:r>
            <a:r>
              <a:rPr sz="2800" b="1" spc="40" dirty="0">
                <a:latin typeface="Calibri"/>
                <a:cs typeface="Calibri"/>
              </a:rPr>
              <a:t>een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50" dirty="0">
                <a:latin typeface="Calibri"/>
                <a:cs typeface="Calibri"/>
              </a:rPr>
              <a:t>each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60" dirty="0">
                <a:latin typeface="Calibri"/>
                <a:cs typeface="Calibri"/>
              </a:rPr>
              <a:t>k</a:t>
            </a:r>
            <a:r>
              <a:rPr sz="2800" b="1" spc="15" dirty="0">
                <a:latin typeface="Calibri"/>
                <a:cs typeface="Calibri"/>
              </a:rPr>
              <a:t>e</a:t>
            </a:r>
            <a:r>
              <a:rPr sz="2800" b="1" spc="65" dirty="0">
                <a:latin typeface="Calibri"/>
                <a:cs typeface="Calibri"/>
              </a:rPr>
              <a:t>y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70" dirty="0">
                <a:latin typeface="Calibri"/>
                <a:cs typeface="Calibri"/>
              </a:rPr>
              <a:t>and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70" dirty="0">
                <a:latin typeface="Calibri"/>
                <a:cs typeface="Calibri"/>
              </a:rPr>
              <a:t>v</a:t>
            </a:r>
            <a:r>
              <a:rPr sz="2800" b="1" spc="35" dirty="0">
                <a:latin typeface="Calibri"/>
                <a:cs typeface="Calibri"/>
              </a:rPr>
              <a:t>alue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2900" y="5661539"/>
            <a:ext cx="9779000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80"/>
              </a:lnSpc>
              <a:tabLst>
                <a:tab pos="3060065" algn="l"/>
                <a:tab pos="5498465" algn="l"/>
                <a:tab pos="7936865" algn="l"/>
              </a:tabLst>
            </a:pPr>
            <a:r>
              <a:rPr sz="9600" dirty="0">
                <a:latin typeface="MS Gothic"/>
                <a:cs typeface="MS Gothic"/>
              </a:rPr>
              <a:t>{k1:	v1,	k2:	v2}</a:t>
            </a:r>
            <a:endParaRPr sz="9600">
              <a:latin typeface="MS Gothic"/>
              <a:cs typeface="MS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1142" y="444282"/>
            <a:ext cx="358009" cy="7036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7637" y="475336"/>
            <a:ext cx="902055" cy="904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49830" y="548448"/>
            <a:ext cx="13060" cy="40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17001" y="549937"/>
            <a:ext cx="16085" cy="30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01923" y="556835"/>
            <a:ext cx="198937" cy="590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6673" y="692129"/>
            <a:ext cx="399767" cy="4623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6978" y="692915"/>
            <a:ext cx="349684" cy="4550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68924" y="695772"/>
            <a:ext cx="377802" cy="6834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42715" y="698373"/>
            <a:ext cx="368415" cy="6783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139" y="1491179"/>
            <a:ext cx="274405" cy="531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" y="5092700"/>
            <a:ext cx="6959600" cy="466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090" y="5336320"/>
            <a:ext cx="6639828" cy="42757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39942" y="5144103"/>
            <a:ext cx="1897514" cy="6113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120000">
            <a:off x="634928" y="6222638"/>
            <a:ext cx="2181364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-30" dirty="0">
                <a:latin typeface="Calibri"/>
                <a:cs typeface="Calibri"/>
              </a:rPr>
              <a:t>Recap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literals: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399777" y="6745009"/>
            <a:ext cx="613546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 rot="120000">
            <a:off x="380654" y="7292617"/>
            <a:ext cx="613546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 rot="120000">
            <a:off x="362482" y="7813000"/>
            <a:ext cx="613546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 rot="120000">
            <a:off x="915108" y="6823164"/>
            <a:ext cx="299089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-95" dirty="0">
                <a:latin typeface="Calibri"/>
                <a:cs typeface="Calibri"/>
              </a:rPr>
              <a:t>delimited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90" dirty="0">
                <a:latin typeface="Calibri"/>
                <a:cs typeface="Calibri"/>
              </a:rPr>
              <a:t>by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BF1316"/>
                </a:solidFill>
                <a:latin typeface="MS Gothic"/>
                <a:cs typeface="MS Gothic"/>
              </a:rPr>
              <a:t>{</a:t>
            </a:r>
            <a:r>
              <a:rPr sz="3000" spc="-940" dirty="0">
                <a:solidFill>
                  <a:srgbClr val="BF1316"/>
                </a:solidFill>
                <a:latin typeface="MS Gothic"/>
                <a:cs typeface="MS Gothic"/>
              </a:rPr>
              <a:t> </a:t>
            </a:r>
            <a:r>
              <a:rPr sz="3000" spc="-80" dirty="0">
                <a:latin typeface="Calibri"/>
                <a:cs typeface="Calibri"/>
              </a:rPr>
              <a:t>and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BF1316"/>
                </a:solidFill>
                <a:latin typeface="MS Gothic"/>
                <a:cs typeface="MS Gothic"/>
              </a:rPr>
              <a:t>}</a:t>
            </a:r>
            <a:endParaRPr sz="3000">
              <a:latin typeface="MS Gothic"/>
              <a:cs typeface="MS Gothic"/>
            </a:endParaRPr>
          </a:p>
        </p:txBody>
      </p:sp>
      <p:sp>
        <p:nvSpPr>
          <p:cNvPr id="10" name="object 10"/>
          <p:cNvSpPr txBox="1"/>
          <p:nvPr/>
        </p:nvSpPr>
        <p:spPr>
          <a:xfrm rot="120000">
            <a:off x="902688" y="7387441"/>
            <a:ext cx="5038153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-95" dirty="0">
                <a:latin typeface="Calibri"/>
                <a:cs typeface="Calibri"/>
              </a:rPr>
              <a:t>key-value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pairs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130" dirty="0">
                <a:latin typeface="Calibri"/>
                <a:cs typeface="Calibri"/>
              </a:rPr>
              <a:t>comma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10" dirty="0">
                <a:latin typeface="Calibri"/>
                <a:cs typeface="Calibri"/>
              </a:rPr>
              <a:t>separated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 rot="120000">
            <a:off x="883488" y="7899679"/>
            <a:ext cx="457376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-55" dirty="0">
                <a:latin typeface="Calibri"/>
                <a:cs typeface="Calibri"/>
              </a:rPr>
              <a:t>corresponding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keys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80" dirty="0">
                <a:latin typeface="Calibri"/>
                <a:cs typeface="Calibri"/>
              </a:rPr>
              <a:t>and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65" dirty="0">
                <a:latin typeface="Calibri"/>
                <a:cs typeface="Calibri"/>
              </a:rPr>
              <a:t>values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 rot="120000">
            <a:off x="854417" y="8314736"/>
            <a:ext cx="22024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-140" dirty="0">
                <a:latin typeface="Calibri"/>
                <a:cs typeface="Calibri"/>
              </a:rPr>
              <a:t>joined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90" dirty="0">
                <a:latin typeface="Calibri"/>
                <a:cs typeface="Calibri"/>
              </a:rPr>
              <a:t>by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110" dirty="0">
                <a:latin typeface="Calibri"/>
                <a:cs typeface="Calibri"/>
              </a:rPr>
              <a:t>colon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 rot="120000">
            <a:off x="843469" y="8850217"/>
            <a:ext cx="305295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keys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30" dirty="0">
                <a:latin typeface="Calibri"/>
                <a:cs typeface="Calibri"/>
              </a:rPr>
              <a:t>must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170" dirty="0">
                <a:latin typeface="Calibri"/>
                <a:cs typeface="Calibri"/>
              </a:rPr>
              <a:t>be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160" dirty="0">
                <a:latin typeface="Calibri"/>
                <a:cs typeface="Calibri"/>
              </a:rPr>
              <a:t>unique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 rot="120000">
            <a:off x="328354" y="8790304"/>
            <a:ext cx="613546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"/>
          <p:cNvSpPr/>
          <p:nvPr/>
        </p:nvSpPr>
        <p:spPr>
          <a:xfrm>
            <a:off x="6509664" y="816825"/>
            <a:ext cx="6946900" cy="430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3"/>
          <p:cNvSpPr/>
          <p:nvPr/>
        </p:nvSpPr>
        <p:spPr>
          <a:xfrm>
            <a:off x="6572467" y="1060445"/>
            <a:ext cx="6624313" cy="38315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"/>
          <p:cNvSpPr/>
          <p:nvPr/>
        </p:nvSpPr>
        <p:spPr>
          <a:xfrm>
            <a:off x="8872931" y="868228"/>
            <a:ext cx="1897514" cy="6113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"/>
          <p:cNvSpPr txBox="1"/>
          <p:nvPr/>
        </p:nvSpPr>
        <p:spPr>
          <a:xfrm rot="21480000">
            <a:off x="7031598" y="2089009"/>
            <a:ext cx="4483697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dirty="0">
                <a:solidFill>
                  <a:srgbClr val="BF1316"/>
                </a:solidFill>
                <a:latin typeface="MS Gothic"/>
                <a:cs typeface="MS Gothic"/>
              </a:rPr>
              <a:t>dict()</a:t>
            </a:r>
            <a:r>
              <a:rPr sz="3000" spc="-940" dirty="0">
                <a:solidFill>
                  <a:srgbClr val="BF1316"/>
                </a:solidFill>
                <a:latin typeface="MS Gothic"/>
                <a:cs typeface="MS Gothic"/>
              </a:rPr>
              <a:t> </a:t>
            </a:r>
            <a:r>
              <a:rPr sz="3000" spc="50" dirty="0">
                <a:latin typeface="Calibri"/>
                <a:cs typeface="Calibri"/>
              </a:rPr>
              <a:t>constructor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25" dirty="0">
                <a:latin typeface="Calibri"/>
                <a:cs typeface="Calibri"/>
              </a:rPr>
              <a:t>accepts: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2" name="object 6"/>
          <p:cNvSpPr txBox="1"/>
          <p:nvPr/>
        </p:nvSpPr>
        <p:spPr>
          <a:xfrm rot="21480000">
            <a:off x="6823738" y="2693472"/>
            <a:ext cx="613546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23" name="object 7"/>
          <p:cNvSpPr txBox="1"/>
          <p:nvPr/>
        </p:nvSpPr>
        <p:spPr>
          <a:xfrm rot="21480000">
            <a:off x="6841910" y="3213854"/>
            <a:ext cx="613546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24" name="object 8"/>
          <p:cNvSpPr txBox="1"/>
          <p:nvPr/>
        </p:nvSpPr>
        <p:spPr>
          <a:xfrm rot="21480000">
            <a:off x="7343045" y="2591107"/>
            <a:ext cx="539919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-60" dirty="0">
                <a:latin typeface="Calibri"/>
                <a:cs typeface="Calibri"/>
              </a:rPr>
              <a:t>iterable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20" dirty="0">
                <a:latin typeface="Calibri"/>
                <a:cs typeface="Calibri"/>
              </a:rPr>
              <a:t>series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of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95" dirty="0">
                <a:latin typeface="Calibri"/>
                <a:cs typeface="Calibri"/>
              </a:rPr>
              <a:t>key-value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60" dirty="0">
                <a:latin typeface="Calibri"/>
                <a:cs typeface="Calibri"/>
              </a:rPr>
              <a:t>2-tuples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5" name="object 9"/>
          <p:cNvSpPr txBox="1"/>
          <p:nvPr/>
        </p:nvSpPr>
        <p:spPr>
          <a:xfrm rot="21480000">
            <a:off x="7361081" y="3112893"/>
            <a:ext cx="531951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-125" dirty="0">
                <a:latin typeface="Calibri"/>
                <a:cs typeface="Calibri"/>
              </a:rPr>
              <a:t>keyword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arguments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–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55" dirty="0">
                <a:latin typeface="Calibri"/>
                <a:cs typeface="Calibri"/>
              </a:rPr>
              <a:t>requires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keys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6" name="object 10"/>
          <p:cNvSpPr txBox="1"/>
          <p:nvPr/>
        </p:nvSpPr>
        <p:spPr>
          <a:xfrm rot="21480000">
            <a:off x="7373943" y="3592406"/>
            <a:ext cx="4031722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-40" dirty="0">
                <a:latin typeface="Calibri"/>
                <a:cs typeface="Calibri"/>
              </a:rPr>
              <a:t>are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95" dirty="0">
                <a:latin typeface="Calibri"/>
                <a:cs typeface="Calibri"/>
              </a:rPr>
              <a:t>valid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Python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60" dirty="0">
                <a:latin typeface="Calibri"/>
                <a:cs typeface="Calibri"/>
              </a:rPr>
              <a:t>identi</a:t>
            </a:r>
            <a:r>
              <a:rPr sz="3000" spc="-65" dirty="0">
                <a:latin typeface="Calibri"/>
                <a:cs typeface="Calibri"/>
              </a:rPr>
              <a:t>fi</a:t>
            </a:r>
            <a:r>
              <a:rPr sz="3000" spc="45" dirty="0">
                <a:latin typeface="Calibri"/>
                <a:cs typeface="Calibri"/>
              </a:rPr>
              <a:t>ers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7" name="object 11"/>
          <p:cNvSpPr txBox="1"/>
          <p:nvPr/>
        </p:nvSpPr>
        <p:spPr>
          <a:xfrm rot="21480000">
            <a:off x="7394119" y="4099845"/>
            <a:ext cx="4768943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145" dirty="0">
                <a:latin typeface="Calibri"/>
                <a:cs typeface="Calibri"/>
              </a:rPr>
              <a:t>mapping,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such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130" dirty="0">
                <a:latin typeface="Calibri"/>
                <a:cs typeface="Calibri"/>
              </a:rPr>
              <a:t>as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another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dict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8" name="object 12"/>
          <p:cNvSpPr txBox="1"/>
          <p:nvPr/>
        </p:nvSpPr>
        <p:spPr>
          <a:xfrm rot="21480000">
            <a:off x="6876039" y="4191158"/>
            <a:ext cx="613546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619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900" y="4495800"/>
            <a:ext cx="6934200" cy="3771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703" y="4739420"/>
            <a:ext cx="6604812" cy="32730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2167" y="4547203"/>
            <a:ext cx="1897514" cy="6113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21480000">
            <a:off x="2868737" y="5853589"/>
            <a:ext cx="1307837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b="1" spc="-75" dirty="0">
                <a:latin typeface="Calibri"/>
                <a:cs typeface="Calibri"/>
              </a:rPr>
              <a:t>Copying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 rot="21480000">
            <a:off x="2643674" y="6406648"/>
            <a:ext cx="3616577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-15" dirty="0">
                <a:latin typeface="Calibri"/>
                <a:cs typeface="Calibri"/>
              </a:rPr>
              <a:t>for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85" dirty="0">
                <a:latin typeface="Calibri"/>
                <a:cs typeface="Calibri"/>
              </a:rPr>
              <a:t>copying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29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dictionaries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 rot="21480000">
            <a:off x="414724" y="6510323"/>
            <a:ext cx="613546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 rot="21480000">
            <a:off x="434669" y="7081473"/>
            <a:ext cx="613546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 rot="21480000">
            <a:off x="914095" y="6452910"/>
            <a:ext cx="1588391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25"/>
              </a:lnSpc>
            </a:pPr>
            <a:r>
              <a:rPr sz="3000" dirty="0">
                <a:solidFill>
                  <a:srgbClr val="BF1316"/>
                </a:solidFill>
                <a:latin typeface="MS Gothic"/>
                <a:cs typeface="MS Gothic"/>
              </a:rPr>
              <a:t>d.copy()</a:t>
            </a:r>
            <a:endParaRPr sz="3000">
              <a:latin typeface="MS Gothic"/>
              <a:cs typeface="MS Gothic"/>
            </a:endParaRPr>
          </a:p>
        </p:txBody>
      </p:sp>
      <p:sp>
        <p:nvSpPr>
          <p:cNvPr id="10" name="object 10"/>
          <p:cNvSpPr txBox="1"/>
          <p:nvPr/>
        </p:nvSpPr>
        <p:spPr>
          <a:xfrm rot="21480000">
            <a:off x="954087" y="7010449"/>
            <a:ext cx="4710496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-70" dirty="0">
                <a:latin typeface="Calibri"/>
                <a:cs typeface="Calibri"/>
              </a:rPr>
              <a:t>or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70" dirty="0">
                <a:latin typeface="Calibri"/>
                <a:cs typeface="Calibri"/>
              </a:rPr>
              <a:t>simply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BF1316"/>
                </a:solidFill>
                <a:latin typeface="MS Gothic"/>
                <a:cs typeface="MS Gothic"/>
              </a:rPr>
              <a:t>dict(d)</a:t>
            </a:r>
            <a:r>
              <a:rPr sz="3000" spc="-940" dirty="0">
                <a:solidFill>
                  <a:srgbClr val="BF1316"/>
                </a:solidFill>
                <a:latin typeface="MS Gothic"/>
                <a:cs typeface="MS Gothic"/>
              </a:rPr>
              <a:t> </a:t>
            </a:r>
            <a:r>
              <a:rPr sz="3000" spc="50" dirty="0">
                <a:latin typeface="Calibri"/>
                <a:cs typeface="Calibri"/>
              </a:rPr>
              <a:t>constructor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"/>
          <p:cNvSpPr/>
          <p:nvPr/>
        </p:nvSpPr>
        <p:spPr>
          <a:xfrm>
            <a:off x="6205244" y="28028"/>
            <a:ext cx="6934200" cy="3949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/>
          <p:cNvSpPr/>
          <p:nvPr/>
        </p:nvSpPr>
        <p:spPr>
          <a:xfrm>
            <a:off x="6268047" y="271648"/>
            <a:ext cx="6611018" cy="34507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4"/>
          <p:cNvSpPr/>
          <p:nvPr/>
        </p:nvSpPr>
        <p:spPr>
          <a:xfrm>
            <a:off x="8568511" y="79431"/>
            <a:ext cx="1897514" cy="6113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/>
          <p:cNvSpPr txBox="1"/>
          <p:nvPr/>
        </p:nvSpPr>
        <p:spPr>
          <a:xfrm rot="21480000">
            <a:off x="8009517" y="1296917"/>
            <a:ext cx="338609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b="1" spc="-30" dirty="0">
                <a:latin typeface="Calibri"/>
                <a:cs typeface="Calibri"/>
              </a:rPr>
              <a:t>Updating</a:t>
            </a:r>
            <a:r>
              <a:rPr sz="3000" b="1" spc="-135" dirty="0">
                <a:latin typeface="Calibri"/>
                <a:cs typeface="Calibri"/>
              </a:rPr>
              <a:t> </a:t>
            </a:r>
            <a:r>
              <a:rPr sz="3000" b="1" spc="-30" dirty="0">
                <a:latin typeface="Calibri"/>
                <a:cs typeface="Calibri"/>
              </a:rPr>
              <a:t>a</a:t>
            </a:r>
            <a:r>
              <a:rPr sz="3000" b="1" spc="-135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dictionary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8" name="object 6"/>
          <p:cNvSpPr txBox="1"/>
          <p:nvPr/>
        </p:nvSpPr>
        <p:spPr>
          <a:xfrm rot="21480000">
            <a:off x="7115050" y="1872692"/>
            <a:ext cx="5277617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latin typeface="Calibri"/>
                <a:cs typeface="Calibri"/>
              </a:rPr>
              <a:t>Extend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dictionary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85" dirty="0">
                <a:latin typeface="Calibri"/>
                <a:cs typeface="Calibri"/>
              </a:rPr>
              <a:t>with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BF1316"/>
                </a:solidFill>
                <a:latin typeface="MS Gothic"/>
                <a:cs typeface="MS Gothic"/>
              </a:rPr>
              <a:t>update()</a:t>
            </a:r>
            <a:endParaRPr sz="3000">
              <a:latin typeface="MS Gothic"/>
              <a:cs typeface="MS Gothic"/>
            </a:endParaRPr>
          </a:p>
        </p:txBody>
      </p:sp>
      <p:sp>
        <p:nvSpPr>
          <p:cNvPr id="19" name="object 7"/>
          <p:cNvSpPr txBox="1"/>
          <p:nvPr/>
        </p:nvSpPr>
        <p:spPr>
          <a:xfrm rot="21480000">
            <a:off x="7127591" y="2432793"/>
            <a:ext cx="346872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-30" dirty="0">
                <a:latin typeface="Calibri"/>
                <a:cs typeface="Calibri"/>
              </a:rPr>
              <a:t>update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replaces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65" dirty="0">
                <a:latin typeface="Calibri"/>
                <a:cs typeface="Calibri"/>
              </a:rPr>
              <a:t>values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0" name="object 8"/>
          <p:cNvSpPr txBox="1"/>
          <p:nvPr/>
        </p:nvSpPr>
        <p:spPr>
          <a:xfrm rot="21480000">
            <a:off x="7147842" y="2865960"/>
            <a:ext cx="4820752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-55" dirty="0">
                <a:latin typeface="Calibri"/>
                <a:cs typeface="Calibri"/>
              </a:rPr>
              <a:t>corresponding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90" dirty="0">
                <a:latin typeface="Calibri"/>
                <a:cs typeface="Calibri"/>
              </a:rPr>
              <a:t>to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55" dirty="0">
                <a:latin typeface="Calibri"/>
                <a:cs typeface="Calibri"/>
              </a:rPr>
              <a:t>duplicate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keys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1" name="object 9"/>
          <p:cNvSpPr txBox="1"/>
          <p:nvPr/>
        </p:nvSpPr>
        <p:spPr>
          <a:xfrm rot="21480000">
            <a:off x="6594568" y="1953651"/>
            <a:ext cx="613546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22" name="object 10"/>
          <p:cNvSpPr txBox="1"/>
          <p:nvPr/>
        </p:nvSpPr>
        <p:spPr>
          <a:xfrm rot="21480000">
            <a:off x="6613691" y="2501257"/>
            <a:ext cx="613546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086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6800" y="0"/>
            <a:ext cx="6832600" cy="518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8238" y="289259"/>
            <a:ext cx="6524887" cy="46292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08270" y="27554"/>
            <a:ext cx="1882257" cy="5553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19511" y="1237042"/>
            <a:ext cx="5458460" cy="3472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630" algn="ctr">
              <a:lnSpc>
                <a:spcPct val="100000"/>
              </a:lnSpc>
            </a:pPr>
            <a:r>
              <a:rPr sz="3000" b="1" spc="10" dirty="0">
                <a:latin typeface="Calibri"/>
                <a:cs typeface="Calibri"/>
              </a:rPr>
              <a:t>Iteration</a:t>
            </a:r>
            <a:endParaRPr sz="3000">
              <a:latin typeface="Calibri"/>
              <a:cs typeface="Calibri"/>
            </a:endParaRPr>
          </a:p>
          <a:p>
            <a:pPr marL="306705" marR="101600" indent="-294005">
              <a:lnSpc>
                <a:spcPct val="100000"/>
              </a:lnSpc>
              <a:spcBef>
                <a:spcPts val="1070"/>
              </a:spcBef>
              <a:buSzPct val="125000"/>
              <a:buFont typeface="Calibri"/>
              <a:buChar char="•"/>
              <a:tabLst>
                <a:tab pos="305435" algn="l"/>
              </a:tabLst>
            </a:pPr>
            <a:r>
              <a:rPr sz="3000" spc="-20" dirty="0">
                <a:latin typeface="Calibri"/>
                <a:cs typeface="Calibri"/>
              </a:rPr>
              <a:t>Use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BF1316"/>
                </a:solidFill>
                <a:latin typeface="MS Gothic"/>
                <a:cs typeface="MS Gothic"/>
              </a:rPr>
              <a:t>values()</a:t>
            </a:r>
            <a:r>
              <a:rPr sz="3000" spc="-950" dirty="0">
                <a:solidFill>
                  <a:srgbClr val="BF1316"/>
                </a:solidFill>
                <a:latin typeface="MS Gothic"/>
                <a:cs typeface="MS Gothic"/>
              </a:rPr>
              <a:t> </a:t>
            </a:r>
            <a:r>
              <a:rPr sz="4500" spc="-22" baseline="1851" dirty="0">
                <a:latin typeface="Calibri"/>
                <a:cs typeface="Calibri"/>
              </a:rPr>
              <a:t>for</a:t>
            </a:r>
            <a:r>
              <a:rPr sz="4500" spc="-195" baseline="1851" dirty="0">
                <a:latin typeface="Calibri"/>
                <a:cs typeface="Calibri"/>
              </a:rPr>
              <a:t> </a:t>
            </a:r>
            <a:r>
              <a:rPr sz="4500" spc="-142" baseline="1851" dirty="0">
                <a:latin typeface="Calibri"/>
                <a:cs typeface="Calibri"/>
              </a:rPr>
              <a:t>an</a:t>
            </a:r>
            <a:r>
              <a:rPr sz="4500" spc="-195" baseline="1851" dirty="0">
                <a:latin typeface="Calibri"/>
                <a:cs typeface="Calibri"/>
              </a:rPr>
              <a:t> </a:t>
            </a:r>
            <a:r>
              <a:rPr sz="4500" spc="-89" baseline="1851" dirty="0">
                <a:latin typeface="Calibri"/>
                <a:cs typeface="Calibri"/>
              </a:rPr>
              <a:t>iterable</a:t>
            </a:r>
            <a:r>
              <a:rPr sz="4500" spc="-195" baseline="1851" dirty="0">
                <a:latin typeface="Calibri"/>
                <a:cs typeface="Calibri"/>
              </a:rPr>
              <a:t> </a:t>
            </a:r>
            <a:r>
              <a:rPr sz="4500" spc="-300" baseline="2777" dirty="0">
                <a:latin typeface="Calibri"/>
                <a:cs typeface="Calibri"/>
              </a:rPr>
              <a:t>view</a:t>
            </a:r>
            <a:r>
              <a:rPr sz="4500" spc="-142" baseline="2777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onto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20" dirty="0">
                <a:latin typeface="Calibri"/>
                <a:cs typeface="Calibri"/>
              </a:rPr>
              <a:t>series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4500" spc="-60" baseline="1851" dirty="0">
                <a:latin typeface="Calibri"/>
                <a:cs typeface="Calibri"/>
              </a:rPr>
              <a:t>of</a:t>
            </a:r>
            <a:r>
              <a:rPr sz="4500" spc="-195" baseline="1851" dirty="0">
                <a:latin typeface="Calibri"/>
                <a:cs typeface="Calibri"/>
              </a:rPr>
              <a:t> </a:t>
            </a:r>
            <a:r>
              <a:rPr sz="4500" i="1" spc="-240" baseline="1851" dirty="0">
                <a:latin typeface="Calibri"/>
                <a:cs typeface="Calibri"/>
              </a:rPr>
              <a:t>value</a:t>
            </a:r>
            <a:r>
              <a:rPr sz="4500" i="1" spc="-232" baseline="1851" dirty="0">
                <a:latin typeface="Calibri"/>
                <a:cs typeface="Calibri"/>
              </a:rPr>
              <a:t>s</a:t>
            </a:r>
            <a:r>
              <a:rPr sz="4500" spc="-307" baseline="2777" dirty="0">
                <a:latin typeface="Calibri"/>
                <a:cs typeface="Calibri"/>
              </a:rPr>
              <a:t>.</a:t>
            </a:r>
            <a:endParaRPr sz="4500" baseline="2777">
              <a:latin typeface="Calibri"/>
              <a:cs typeface="Calibri"/>
            </a:endParaRPr>
          </a:p>
          <a:p>
            <a:pPr marL="311785" marR="594360" indent="-294640">
              <a:lnSpc>
                <a:spcPct val="100000"/>
              </a:lnSpc>
              <a:spcBef>
                <a:spcPts val="500"/>
              </a:spcBef>
              <a:buSzPct val="125000"/>
              <a:buFont typeface="Calibri"/>
              <a:buChar char="•"/>
              <a:tabLst>
                <a:tab pos="309880" algn="l"/>
              </a:tabLst>
            </a:pPr>
            <a:r>
              <a:rPr sz="3000" spc="-160" dirty="0">
                <a:latin typeface="Calibri"/>
                <a:cs typeface="Calibri"/>
              </a:rPr>
              <a:t>No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180" dirty="0">
                <a:latin typeface="Calibri"/>
                <a:cs typeface="Calibri"/>
              </a:rPr>
              <a:t>e</a:t>
            </a:r>
            <a:r>
              <a:rPr sz="3000" spc="-95" dirty="0">
                <a:latin typeface="Calibri"/>
                <a:cs typeface="Calibri"/>
              </a:rPr>
              <a:t>ff</a:t>
            </a:r>
            <a:r>
              <a:rPr sz="3000" spc="-85" dirty="0">
                <a:latin typeface="Calibri"/>
                <a:cs typeface="Calibri"/>
              </a:rPr>
              <a:t>i</a:t>
            </a:r>
            <a:r>
              <a:rPr sz="3000" spc="-15" dirty="0">
                <a:latin typeface="Calibri"/>
                <a:cs typeface="Calibri"/>
              </a:rPr>
              <a:t>cient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120" dirty="0">
                <a:latin typeface="Calibri"/>
                <a:cs typeface="Calibri"/>
              </a:rPr>
              <a:t>way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4500" spc="135" baseline="1851" dirty="0">
                <a:latin typeface="Calibri"/>
                <a:cs typeface="Calibri"/>
              </a:rPr>
              <a:t>to</a:t>
            </a:r>
            <a:r>
              <a:rPr sz="4500" spc="-195" baseline="1851" dirty="0">
                <a:latin typeface="Calibri"/>
                <a:cs typeface="Calibri"/>
              </a:rPr>
              <a:t> </a:t>
            </a:r>
            <a:r>
              <a:rPr sz="4500" spc="75" baseline="1851" dirty="0">
                <a:latin typeface="Calibri"/>
                <a:cs typeface="Calibri"/>
              </a:rPr>
              <a:t>get</a:t>
            </a:r>
            <a:r>
              <a:rPr sz="4500" spc="-195" baseline="1851" dirty="0">
                <a:latin typeface="Calibri"/>
                <a:cs typeface="Calibri"/>
              </a:rPr>
              <a:t> </a:t>
            </a:r>
            <a:r>
              <a:rPr sz="4500" baseline="2777" dirty="0">
                <a:latin typeface="Calibri"/>
                <a:cs typeface="Calibri"/>
              </a:rPr>
              <a:t>the</a:t>
            </a:r>
            <a:r>
              <a:rPr sz="4500" spc="-195" baseline="2777" dirty="0">
                <a:latin typeface="Calibri"/>
                <a:cs typeface="Calibri"/>
              </a:rPr>
              <a:t> </a:t>
            </a:r>
            <a:r>
              <a:rPr sz="4500" spc="-150" baseline="2777" dirty="0">
                <a:latin typeface="Calibri"/>
                <a:cs typeface="Calibri"/>
              </a:rPr>
              <a:t>key</a:t>
            </a:r>
            <a:r>
              <a:rPr sz="4500" spc="-75" baseline="2777" dirty="0">
                <a:latin typeface="Calibri"/>
                <a:cs typeface="Calibri"/>
              </a:rPr>
              <a:t> </a:t>
            </a:r>
            <a:r>
              <a:rPr sz="3000" spc="-55" dirty="0">
                <a:latin typeface="Calibri"/>
                <a:cs typeface="Calibri"/>
              </a:rPr>
              <a:t>corresponding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4500" spc="135" baseline="1851" dirty="0">
                <a:latin typeface="Calibri"/>
                <a:cs typeface="Calibri"/>
              </a:rPr>
              <a:t>to</a:t>
            </a:r>
            <a:r>
              <a:rPr sz="4500" spc="-195" baseline="1851" dirty="0">
                <a:latin typeface="Calibri"/>
                <a:cs typeface="Calibri"/>
              </a:rPr>
              <a:t> </a:t>
            </a:r>
            <a:r>
              <a:rPr sz="4500" spc="-22" baseline="1851" dirty="0">
                <a:latin typeface="Calibri"/>
                <a:cs typeface="Calibri"/>
              </a:rPr>
              <a:t>a</a:t>
            </a:r>
            <a:r>
              <a:rPr sz="4500" spc="-195" baseline="1851" dirty="0">
                <a:latin typeface="Calibri"/>
                <a:cs typeface="Calibri"/>
              </a:rPr>
              <a:t> </a:t>
            </a:r>
            <a:r>
              <a:rPr sz="4500" spc="-202" baseline="1851" dirty="0">
                <a:latin typeface="Calibri"/>
                <a:cs typeface="Calibri"/>
              </a:rPr>
              <a:t>value</a:t>
            </a:r>
            <a:endParaRPr sz="4500" baseline="1851">
              <a:latin typeface="Calibri"/>
              <a:cs typeface="Calibri"/>
            </a:endParaRPr>
          </a:p>
          <a:p>
            <a:pPr marL="316865" marR="5080" indent="-294640">
              <a:lnSpc>
                <a:spcPct val="100000"/>
              </a:lnSpc>
              <a:spcBef>
                <a:spcPts val="900"/>
              </a:spcBef>
              <a:buSzPct val="125000"/>
              <a:buFont typeface="Calibri"/>
              <a:buChar char="•"/>
              <a:tabLst>
                <a:tab pos="314960" algn="l"/>
              </a:tabLst>
            </a:pPr>
            <a:r>
              <a:rPr sz="3000" dirty="0">
                <a:solidFill>
                  <a:srgbClr val="BF1316"/>
                </a:solidFill>
                <a:latin typeface="MS Gothic"/>
                <a:cs typeface="MS Gothic"/>
              </a:rPr>
              <a:t>keys()</a:t>
            </a:r>
            <a:r>
              <a:rPr sz="3000" spc="-950" dirty="0">
                <a:solidFill>
                  <a:srgbClr val="BF1316"/>
                </a:solidFill>
                <a:latin typeface="MS Gothic"/>
                <a:cs typeface="MS Gothic"/>
              </a:rPr>
              <a:t> </a:t>
            </a:r>
            <a:r>
              <a:rPr sz="3000" spc="-85" dirty="0">
                <a:latin typeface="Calibri"/>
                <a:cs typeface="Calibri"/>
              </a:rPr>
              <a:t>method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4500" spc="-60" baseline="1851" dirty="0">
                <a:latin typeface="Calibri"/>
                <a:cs typeface="Calibri"/>
              </a:rPr>
              <a:t>gives</a:t>
            </a:r>
            <a:r>
              <a:rPr sz="4500" spc="-195" baseline="1851" dirty="0">
                <a:latin typeface="Calibri"/>
                <a:cs typeface="Calibri"/>
              </a:rPr>
              <a:t> </a:t>
            </a:r>
            <a:r>
              <a:rPr sz="4500" spc="-89" baseline="2777" dirty="0">
                <a:latin typeface="Calibri"/>
                <a:cs typeface="Calibri"/>
              </a:rPr>
              <a:t>iterable</a:t>
            </a:r>
            <a:r>
              <a:rPr sz="4500" spc="-195" baseline="2777" dirty="0">
                <a:latin typeface="Calibri"/>
                <a:cs typeface="Calibri"/>
              </a:rPr>
              <a:t> </a:t>
            </a:r>
            <a:r>
              <a:rPr sz="4500" spc="-300" baseline="2777" dirty="0">
                <a:latin typeface="Calibri"/>
                <a:cs typeface="Calibri"/>
              </a:rPr>
              <a:t>view</a:t>
            </a:r>
            <a:r>
              <a:rPr sz="4500" spc="-142" baseline="2777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onto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keys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100" dirty="0">
                <a:latin typeface="Calibri"/>
                <a:cs typeface="Calibri"/>
              </a:rPr>
              <a:t>-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not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4500" spc="-22" baseline="1851" dirty="0">
                <a:latin typeface="Calibri"/>
                <a:cs typeface="Calibri"/>
              </a:rPr>
              <a:t>often</a:t>
            </a:r>
            <a:r>
              <a:rPr sz="4500" spc="-195" baseline="1851" dirty="0">
                <a:latin typeface="Calibri"/>
                <a:cs typeface="Calibri"/>
              </a:rPr>
              <a:t> </a:t>
            </a:r>
            <a:r>
              <a:rPr sz="4500" spc="-217" baseline="2777" dirty="0">
                <a:latin typeface="Calibri"/>
                <a:cs typeface="Calibri"/>
              </a:rPr>
              <a:t>needed.</a:t>
            </a:r>
            <a:endParaRPr sz="4500" baseline="2777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-25400" y="27554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/>
          <p:cNvSpPr/>
          <p:nvPr/>
        </p:nvSpPr>
        <p:spPr>
          <a:xfrm>
            <a:off x="64991" y="4963906"/>
            <a:ext cx="6946900" cy="431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/>
          <p:cNvSpPr/>
          <p:nvPr/>
        </p:nvSpPr>
        <p:spPr>
          <a:xfrm>
            <a:off x="126663" y="5216992"/>
            <a:ext cx="6626364" cy="37999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/>
          <p:cNvSpPr/>
          <p:nvPr/>
        </p:nvSpPr>
        <p:spPr>
          <a:xfrm>
            <a:off x="2554926" y="5027125"/>
            <a:ext cx="1897998" cy="6132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/>
          <p:cNvSpPr txBox="1"/>
          <p:nvPr/>
        </p:nvSpPr>
        <p:spPr>
          <a:xfrm rot="120000">
            <a:off x="2892991" y="6245129"/>
            <a:ext cx="1485182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b="1" spc="10" dirty="0">
                <a:latin typeface="Calibri"/>
                <a:cs typeface="Calibri"/>
              </a:rPr>
              <a:t>Iteration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3" name="object 6"/>
          <p:cNvSpPr txBox="1"/>
          <p:nvPr/>
        </p:nvSpPr>
        <p:spPr>
          <a:xfrm rot="120000">
            <a:off x="1001725" y="6729318"/>
            <a:ext cx="3126157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-15" dirty="0">
                <a:latin typeface="Calibri"/>
                <a:cs typeface="Calibri"/>
              </a:rPr>
              <a:t>Iteration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spc="65" dirty="0">
                <a:latin typeface="Calibri"/>
                <a:cs typeface="Calibri"/>
              </a:rPr>
              <a:t>is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spc="-110" dirty="0">
                <a:latin typeface="Calibri"/>
                <a:cs typeface="Calibri"/>
              </a:rPr>
              <a:t>over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i="1" spc="-80" dirty="0">
                <a:latin typeface="Calibri"/>
                <a:cs typeface="Calibri"/>
              </a:rPr>
              <a:t>keys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4" name="object 7"/>
          <p:cNvSpPr txBox="1"/>
          <p:nvPr/>
        </p:nvSpPr>
        <p:spPr>
          <a:xfrm rot="120000">
            <a:off x="987981" y="7272839"/>
            <a:ext cx="43879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85" dirty="0">
                <a:latin typeface="Calibri"/>
                <a:cs typeface="Calibri"/>
              </a:rPr>
              <a:t>Get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spc="-55" dirty="0">
                <a:latin typeface="Calibri"/>
                <a:cs typeface="Calibri"/>
              </a:rPr>
              <a:t>corresponding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spc="-135" dirty="0">
                <a:latin typeface="Calibri"/>
                <a:cs typeface="Calibri"/>
              </a:rPr>
              <a:t>value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spc="-85" dirty="0">
                <a:latin typeface="Calibri"/>
                <a:cs typeface="Calibri"/>
              </a:rPr>
              <a:t>with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5" name="object 8"/>
          <p:cNvSpPr txBox="1"/>
          <p:nvPr/>
        </p:nvSpPr>
        <p:spPr>
          <a:xfrm rot="120000">
            <a:off x="958866" y="7745062"/>
            <a:ext cx="2215032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dirty="0">
                <a:solidFill>
                  <a:srgbClr val="BF1316"/>
                </a:solidFill>
                <a:latin typeface="MS Gothic"/>
                <a:cs typeface="MS Gothic"/>
              </a:rPr>
              <a:t>d[key]</a:t>
            </a:r>
            <a:r>
              <a:rPr sz="3000" spc="-940" dirty="0">
                <a:solidFill>
                  <a:srgbClr val="BF1316"/>
                </a:solidFill>
                <a:latin typeface="MS Gothic"/>
                <a:cs typeface="MS Gothic"/>
              </a:rPr>
              <a:t> </a:t>
            </a:r>
            <a:r>
              <a:rPr sz="3000" spc="-155" dirty="0">
                <a:latin typeface="Calibri"/>
                <a:cs typeface="Calibri"/>
              </a:rPr>
              <a:t>lookup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6" name="object 9"/>
          <p:cNvSpPr txBox="1"/>
          <p:nvPr/>
        </p:nvSpPr>
        <p:spPr>
          <a:xfrm rot="120000">
            <a:off x="485994" y="6666279"/>
            <a:ext cx="614302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7" name="object 10"/>
          <p:cNvSpPr txBox="1"/>
          <p:nvPr/>
        </p:nvSpPr>
        <p:spPr>
          <a:xfrm rot="120000">
            <a:off x="467294" y="7186643"/>
            <a:ext cx="614302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8" name="object 11"/>
          <p:cNvSpPr txBox="1"/>
          <p:nvPr/>
        </p:nvSpPr>
        <p:spPr>
          <a:xfrm rot="120000">
            <a:off x="441520" y="8226910"/>
            <a:ext cx="619040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750" b="1" spc="-635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9" name="object 12"/>
          <p:cNvSpPr txBox="1"/>
          <p:nvPr/>
        </p:nvSpPr>
        <p:spPr>
          <a:xfrm rot="120000">
            <a:off x="951366" y="8317680"/>
            <a:ext cx="4673927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b="1" spc="-114" dirty="0">
                <a:latin typeface="Calibri"/>
                <a:cs typeface="Calibri"/>
              </a:rPr>
              <a:t>Remember!</a:t>
            </a:r>
            <a:r>
              <a:rPr sz="3000" b="1" spc="-135" dirty="0">
                <a:latin typeface="Calibri"/>
                <a:cs typeface="Calibri"/>
              </a:rPr>
              <a:t> </a:t>
            </a:r>
            <a:r>
              <a:rPr sz="3000" b="1" spc="-45" dirty="0">
                <a:latin typeface="Calibri"/>
                <a:cs typeface="Calibri"/>
              </a:rPr>
              <a:t>Order</a:t>
            </a:r>
            <a:r>
              <a:rPr sz="3000" b="1" spc="-135" dirty="0">
                <a:latin typeface="Calibri"/>
                <a:cs typeface="Calibri"/>
              </a:rPr>
              <a:t> </a:t>
            </a:r>
            <a:r>
              <a:rPr sz="3000" b="1" spc="105" dirty="0">
                <a:latin typeface="Calibri"/>
                <a:cs typeface="Calibri"/>
              </a:rPr>
              <a:t>is</a:t>
            </a:r>
            <a:r>
              <a:rPr sz="3000" b="1" spc="-13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arbitrary!</a:t>
            </a:r>
            <a:endParaRPr sz="3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379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100" y="5664200"/>
            <a:ext cx="6908800" cy="389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8043" y="5428026"/>
            <a:ext cx="6593025" cy="33768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73514" y="5720405"/>
            <a:ext cx="1894796" cy="6009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21540000">
            <a:off x="2824334" y="6925971"/>
            <a:ext cx="1970743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b="1" spc="-100" dirty="0">
                <a:latin typeface="Calibri"/>
                <a:cs typeface="Calibri"/>
              </a:rPr>
              <a:t>Membership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 rot="21540000">
            <a:off x="697569" y="7561546"/>
            <a:ext cx="614171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 rot="21540000">
            <a:off x="1196042" y="7555902"/>
            <a:ext cx="1678454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-125" dirty="0">
                <a:latin typeface="Calibri"/>
                <a:cs typeface="Calibri"/>
              </a:rPr>
              <a:t>The</a:t>
            </a:r>
            <a:r>
              <a:rPr sz="3000" spc="-155" dirty="0"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BF1316"/>
                </a:solidFill>
                <a:latin typeface="MS Gothic"/>
                <a:cs typeface="MS Gothic"/>
              </a:rPr>
              <a:t>in</a:t>
            </a:r>
            <a:r>
              <a:rPr sz="3000" spc="-969" dirty="0">
                <a:solidFill>
                  <a:srgbClr val="BF1316"/>
                </a:solidFill>
                <a:latin typeface="MS Gothic"/>
                <a:cs typeface="MS Gothic"/>
              </a:rPr>
              <a:t> </a:t>
            </a:r>
            <a:r>
              <a:rPr sz="4500" spc="-120" baseline="1851" dirty="0">
                <a:latin typeface="Calibri"/>
                <a:cs typeface="Calibri"/>
              </a:rPr>
              <a:t>and</a:t>
            </a:r>
            <a:endParaRPr sz="4500" baseline="1851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 rot="21540000">
            <a:off x="1210161" y="8017582"/>
            <a:ext cx="1795941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-175" dirty="0">
                <a:latin typeface="Calibri"/>
                <a:cs typeface="Calibri"/>
              </a:rPr>
              <a:t>on</a:t>
            </a:r>
            <a:r>
              <a:rPr sz="3000" spc="-1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50" dirty="0">
                <a:latin typeface="Calibri"/>
                <a:cs typeface="Calibri"/>
              </a:rPr>
              <a:t> </a:t>
            </a:r>
            <a:r>
              <a:rPr sz="4500" i="1" spc="-127" baseline="1851" dirty="0">
                <a:latin typeface="Calibri"/>
                <a:cs typeface="Calibri"/>
              </a:rPr>
              <a:t>key</a:t>
            </a:r>
            <a:r>
              <a:rPr sz="4500" i="1" spc="-165" baseline="1851" dirty="0">
                <a:latin typeface="Calibri"/>
                <a:cs typeface="Calibri"/>
              </a:rPr>
              <a:t>s</a:t>
            </a:r>
            <a:r>
              <a:rPr sz="4500" spc="-307" baseline="2777" dirty="0">
                <a:latin typeface="Calibri"/>
                <a:cs typeface="Calibri"/>
              </a:rPr>
              <a:t>.</a:t>
            </a:r>
            <a:endParaRPr sz="4500" baseline="2777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 rot="21540000">
            <a:off x="2904335" y="7475170"/>
            <a:ext cx="728027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sz="3000" dirty="0">
                <a:solidFill>
                  <a:srgbClr val="BF1316"/>
                </a:solidFill>
                <a:latin typeface="MS Gothic"/>
                <a:cs typeface="MS Gothic"/>
              </a:rPr>
              <a:t>not</a:t>
            </a:r>
            <a:endParaRPr sz="3000">
              <a:latin typeface="MS Gothic"/>
              <a:cs typeface="MS Gothic"/>
            </a:endParaRPr>
          </a:p>
        </p:txBody>
      </p:sp>
      <p:sp>
        <p:nvSpPr>
          <p:cNvPr id="10" name="object 10"/>
          <p:cNvSpPr txBox="1"/>
          <p:nvPr/>
        </p:nvSpPr>
        <p:spPr>
          <a:xfrm rot="21540000">
            <a:off x="3723267" y="7471863"/>
            <a:ext cx="2872103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dirty="0">
                <a:solidFill>
                  <a:srgbClr val="BF1316"/>
                </a:solidFill>
                <a:latin typeface="MS Gothic"/>
                <a:cs typeface="MS Gothic"/>
              </a:rPr>
              <a:t>in</a:t>
            </a:r>
            <a:r>
              <a:rPr sz="3000" spc="-405" dirty="0">
                <a:solidFill>
                  <a:srgbClr val="BF1316"/>
                </a:solidFill>
                <a:latin typeface="MS Gothic"/>
                <a:cs typeface="MS Gothic"/>
              </a:rPr>
              <a:t> </a:t>
            </a:r>
            <a:r>
              <a:rPr sz="3000" dirty="0">
                <a:latin typeface="Calibri"/>
                <a:cs typeface="Calibri"/>
              </a:rPr>
              <a:t>operators</a:t>
            </a:r>
            <a:r>
              <a:rPr sz="3000" spc="-150" dirty="0">
                <a:latin typeface="Calibri"/>
                <a:cs typeface="Calibri"/>
              </a:rPr>
              <a:t> </a:t>
            </a:r>
            <a:r>
              <a:rPr sz="4500" spc="-232" baseline="3703" dirty="0">
                <a:latin typeface="Calibri"/>
                <a:cs typeface="Calibri"/>
              </a:rPr>
              <a:t>work</a:t>
            </a:r>
            <a:endParaRPr sz="4500" baseline="3703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"/>
          <p:cNvSpPr/>
          <p:nvPr/>
        </p:nvSpPr>
        <p:spPr>
          <a:xfrm>
            <a:off x="5613400" y="381000"/>
            <a:ext cx="6870700" cy="3835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/>
          <p:cNvSpPr/>
          <p:nvPr/>
        </p:nvSpPr>
        <p:spPr>
          <a:xfrm>
            <a:off x="5675500" y="677836"/>
            <a:ext cx="6547441" cy="32806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4"/>
          <p:cNvSpPr/>
          <p:nvPr/>
        </p:nvSpPr>
        <p:spPr>
          <a:xfrm>
            <a:off x="7982747" y="437960"/>
            <a:ext cx="1887237" cy="5729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/>
          <p:cNvSpPr txBox="1"/>
          <p:nvPr/>
        </p:nvSpPr>
        <p:spPr>
          <a:xfrm>
            <a:off x="6399895" y="1650303"/>
            <a:ext cx="5147310" cy="103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" algn="ctr">
              <a:lnSpc>
                <a:spcPct val="100000"/>
              </a:lnSpc>
            </a:pPr>
            <a:r>
              <a:rPr sz="3000" b="1" spc="-95" dirty="0">
                <a:latin typeface="Calibri"/>
                <a:cs typeface="Calibri"/>
              </a:rPr>
              <a:t>Removal</a:t>
            </a:r>
            <a:endParaRPr sz="3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sz="4500" spc="-30" baseline="-5555" dirty="0">
                <a:latin typeface="Calibri"/>
                <a:cs typeface="Calibri"/>
              </a:rPr>
              <a:t>Use</a:t>
            </a:r>
            <a:r>
              <a:rPr sz="4500" spc="-247" baseline="-5555" dirty="0">
                <a:latin typeface="Calibri"/>
                <a:cs typeface="Calibri"/>
              </a:rPr>
              <a:t> </a:t>
            </a:r>
            <a:r>
              <a:rPr sz="4500" baseline="-3703" dirty="0">
                <a:solidFill>
                  <a:srgbClr val="BF1316"/>
                </a:solidFill>
                <a:latin typeface="MS Gothic"/>
                <a:cs typeface="MS Gothic"/>
              </a:rPr>
              <a:t>del</a:t>
            </a:r>
            <a:r>
              <a:rPr sz="4500" spc="-1470" baseline="-3703" dirty="0">
                <a:solidFill>
                  <a:srgbClr val="BF1316"/>
                </a:solidFill>
                <a:latin typeface="MS Gothic"/>
                <a:cs typeface="MS Gothic"/>
              </a:rPr>
              <a:t> </a:t>
            </a:r>
            <a:r>
              <a:rPr sz="4500" spc="-187" baseline="-2777" dirty="0">
                <a:latin typeface="Calibri"/>
                <a:cs typeface="Calibri"/>
              </a:rPr>
              <a:t>keyword</a:t>
            </a:r>
            <a:r>
              <a:rPr sz="4500" spc="-240" baseline="-2777" dirty="0">
                <a:latin typeface="Calibri"/>
                <a:cs typeface="Calibri"/>
              </a:rPr>
              <a:t> </a:t>
            </a:r>
            <a:r>
              <a:rPr sz="3000" spc="90" dirty="0">
                <a:latin typeface="Calibri"/>
                <a:cs typeface="Calibri"/>
              </a:rPr>
              <a:t>to</a:t>
            </a:r>
            <a:r>
              <a:rPr sz="3000" spc="-160" dirty="0">
                <a:latin typeface="Calibri"/>
                <a:cs typeface="Calibri"/>
              </a:rPr>
              <a:t> </a:t>
            </a:r>
            <a:r>
              <a:rPr sz="3000" spc="-145" dirty="0">
                <a:latin typeface="Calibri"/>
                <a:cs typeface="Calibri"/>
              </a:rPr>
              <a:t>remove</a:t>
            </a:r>
            <a:r>
              <a:rPr sz="3000" spc="-160" dirty="0">
                <a:latin typeface="Calibri"/>
                <a:cs typeface="Calibri"/>
              </a:rPr>
              <a:t> </a:t>
            </a:r>
            <a:r>
              <a:rPr sz="4500" spc="-135" baseline="3703" dirty="0">
                <a:latin typeface="Calibri"/>
                <a:cs typeface="Calibri"/>
              </a:rPr>
              <a:t>by</a:t>
            </a:r>
            <a:r>
              <a:rPr sz="4500" spc="-240" baseline="3703" dirty="0">
                <a:latin typeface="Calibri"/>
                <a:cs typeface="Calibri"/>
              </a:rPr>
              <a:t> </a:t>
            </a:r>
            <a:r>
              <a:rPr sz="4500" spc="-150" baseline="4629" dirty="0">
                <a:latin typeface="Calibri"/>
                <a:cs typeface="Calibri"/>
              </a:rPr>
              <a:t>key</a:t>
            </a:r>
            <a:endParaRPr sz="4500" baseline="4629">
              <a:latin typeface="Calibri"/>
              <a:cs typeface="Calibri"/>
            </a:endParaRPr>
          </a:p>
        </p:txBody>
      </p:sp>
      <p:sp>
        <p:nvSpPr>
          <p:cNvPr id="18" name="object 6"/>
          <p:cNvSpPr txBox="1"/>
          <p:nvPr/>
        </p:nvSpPr>
        <p:spPr>
          <a:xfrm>
            <a:off x="6107624" y="2270804"/>
            <a:ext cx="163195" cy="50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9" name="object 7"/>
          <p:cNvSpPr txBox="1"/>
          <p:nvPr/>
        </p:nvSpPr>
        <p:spPr>
          <a:xfrm>
            <a:off x="6699761" y="3203447"/>
            <a:ext cx="60261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BF1316"/>
                </a:solidFill>
                <a:latin typeface="MS Gothic"/>
                <a:cs typeface="MS Gothic"/>
              </a:rPr>
              <a:t>del</a:t>
            </a:r>
            <a:endParaRPr sz="3000">
              <a:latin typeface="MS Gothic"/>
              <a:cs typeface="MS Gothic"/>
            </a:endParaRPr>
          </a:p>
        </p:txBody>
      </p:sp>
      <p:sp>
        <p:nvSpPr>
          <p:cNvPr id="20" name="object 8"/>
          <p:cNvSpPr txBox="1"/>
          <p:nvPr/>
        </p:nvSpPr>
        <p:spPr>
          <a:xfrm>
            <a:off x="7461683" y="3184325"/>
            <a:ext cx="1174115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BF1316"/>
                </a:solidFill>
                <a:latin typeface="MS Gothic"/>
                <a:cs typeface="MS Gothic"/>
              </a:rPr>
              <a:t>d[key]</a:t>
            </a:r>
            <a:endParaRPr sz="3000">
              <a:latin typeface="MS Gothic"/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7482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227</Words>
  <Application>Microsoft Office PowerPoint</Application>
  <PresentationFormat>Custom</PresentationFormat>
  <Paragraphs>70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Dict Literals</vt:lpstr>
      <vt:lpstr>Dict Literals</vt:lpstr>
      <vt:lpstr>Dict Literals</vt:lpstr>
      <vt:lpstr>Summary: Dictionaries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Hariom . Singh</cp:lastModifiedBy>
  <cp:revision>2</cp:revision>
  <dcterms:created xsi:type="dcterms:W3CDTF">2018-01-16T11:59:33Z</dcterms:created>
  <dcterms:modified xsi:type="dcterms:W3CDTF">2018-01-16T07:23:24Z</dcterms:modified>
</cp:coreProperties>
</file>