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1" r:id="rId4"/>
    <p:sldId id="263" r:id="rId5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06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9B030-98E1-4E18-8543-2115DBF711B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0" y="731838"/>
            <a:ext cx="48768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802F7-3273-44BD-80AF-FE876E1A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73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59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17500" y="215900"/>
            <a:ext cx="5003800" cy="168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25500" y="3403600"/>
            <a:ext cx="2171700" cy="660400"/>
          </a:xfrm>
          <a:custGeom>
            <a:avLst/>
            <a:gdLst/>
            <a:ahLst/>
            <a:cxnLst/>
            <a:rect l="l" t="t" r="r" b="b"/>
            <a:pathLst>
              <a:path w="2171700" h="660400">
                <a:moveTo>
                  <a:pt x="2113601" y="0"/>
                </a:moveTo>
                <a:lnTo>
                  <a:pt x="51215" y="403"/>
                </a:lnTo>
                <a:lnTo>
                  <a:pt x="14791" y="19368"/>
                </a:lnTo>
                <a:lnTo>
                  <a:pt x="0" y="58098"/>
                </a:lnTo>
                <a:lnTo>
                  <a:pt x="0" y="602301"/>
                </a:lnTo>
                <a:lnTo>
                  <a:pt x="19368" y="645608"/>
                </a:lnTo>
                <a:lnTo>
                  <a:pt x="58098" y="660400"/>
                </a:lnTo>
                <a:lnTo>
                  <a:pt x="2120484" y="659996"/>
                </a:lnTo>
                <a:lnTo>
                  <a:pt x="2156908" y="641031"/>
                </a:lnTo>
                <a:lnTo>
                  <a:pt x="2171700" y="602301"/>
                </a:lnTo>
                <a:lnTo>
                  <a:pt x="2171296" y="51215"/>
                </a:lnTo>
                <a:lnTo>
                  <a:pt x="2152331" y="14791"/>
                </a:lnTo>
                <a:lnTo>
                  <a:pt x="2113601" y="0"/>
                </a:lnTo>
                <a:close/>
              </a:path>
            </a:pathLst>
          </a:custGeom>
          <a:solidFill>
            <a:srgbClr val="3D7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5500" y="3403600"/>
            <a:ext cx="2171700" cy="660400"/>
          </a:xfrm>
          <a:custGeom>
            <a:avLst/>
            <a:gdLst/>
            <a:ahLst/>
            <a:cxnLst/>
            <a:rect l="l" t="t" r="r" b="b"/>
            <a:pathLst>
              <a:path w="2171700" h="660400">
                <a:moveTo>
                  <a:pt x="0" y="602301"/>
                </a:moveTo>
                <a:lnTo>
                  <a:pt x="0" y="58098"/>
                </a:lnTo>
                <a:lnTo>
                  <a:pt x="1790" y="43728"/>
                </a:lnTo>
                <a:lnTo>
                  <a:pt x="25118" y="10261"/>
                </a:lnTo>
                <a:lnTo>
                  <a:pt x="2113601" y="0"/>
                </a:lnTo>
                <a:lnTo>
                  <a:pt x="2127971" y="1790"/>
                </a:lnTo>
                <a:lnTo>
                  <a:pt x="2161438" y="25118"/>
                </a:lnTo>
                <a:lnTo>
                  <a:pt x="2171700" y="602301"/>
                </a:lnTo>
                <a:lnTo>
                  <a:pt x="2169909" y="616671"/>
                </a:lnTo>
                <a:lnTo>
                  <a:pt x="2146581" y="650138"/>
                </a:lnTo>
                <a:lnTo>
                  <a:pt x="58098" y="660400"/>
                </a:lnTo>
                <a:lnTo>
                  <a:pt x="43728" y="658609"/>
                </a:lnTo>
                <a:lnTo>
                  <a:pt x="10261" y="635281"/>
                </a:lnTo>
                <a:lnTo>
                  <a:pt x="0" y="6023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1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6015" y="643476"/>
            <a:ext cx="6552769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175" y="2311294"/>
            <a:ext cx="10712450" cy="2527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5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42900"/>
            <a:ext cx="5003800" cy="168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98800" y="6635591"/>
            <a:ext cx="705104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5" dirty="0">
                <a:latin typeface="Calibri"/>
                <a:cs typeface="Calibri"/>
              </a:rPr>
              <a:t>he</a:t>
            </a:r>
            <a:r>
              <a:rPr sz="3600" spc="-5" dirty="0">
                <a:latin typeface="Calibri"/>
                <a:cs typeface="Calibri"/>
              </a:rPr>
              <a:t>t</a:t>
            </a:r>
            <a:r>
              <a:rPr sz="3600" spc="-55" dirty="0">
                <a:latin typeface="Calibri"/>
                <a:cs typeface="Calibri"/>
              </a:rPr>
              <a:t>e</a:t>
            </a:r>
            <a:r>
              <a:rPr sz="3600" spc="-80" dirty="0">
                <a:latin typeface="Calibri"/>
                <a:cs typeface="Calibri"/>
              </a:rPr>
              <a:t>r</a:t>
            </a:r>
            <a:r>
              <a:rPr sz="3600" spc="85" dirty="0">
                <a:latin typeface="Calibri"/>
                <a:cs typeface="Calibri"/>
              </a:rPr>
              <a:t>ogeneous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spc="50" dirty="0">
                <a:latin typeface="Calibri"/>
                <a:cs typeface="Calibri"/>
              </a:rPr>
              <a:t>immutable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spc="50" dirty="0">
                <a:latin typeface="Calibri"/>
                <a:cs typeface="Calibri"/>
              </a:rPr>
              <a:t>sequen</a:t>
            </a:r>
            <a:r>
              <a:rPr sz="3600" spc="20" dirty="0">
                <a:latin typeface="Calibri"/>
                <a:cs typeface="Calibri"/>
              </a:rPr>
              <a:t>c</a:t>
            </a:r>
            <a:r>
              <a:rPr sz="3600" dirty="0">
                <a:latin typeface="Calibri"/>
                <a:cs typeface="Calibri"/>
              </a:rPr>
              <a:t>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473200" y="2895600"/>
            <a:ext cx="10896600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300" dirty="0" smtClean="0">
                <a:solidFill>
                  <a:srgbClr val="000000"/>
                </a:solidFill>
                <a:latin typeface="MS Gothic"/>
                <a:cs typeface="MS Gothic"/>
              </a:rPr>
              <a:t>Tuple</a:t>
            </a:r>
            <a:endParaRPr lang="en-US" sz="23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4481" y="192820"/>
            <a:ext cx="6668640" cy="51007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85142" y="603"/>
            <a:ext cx="1897514" cy="6113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 rot="120000">
            <a:off x="6480646" y="1055346"/>
            <a:ext cx="572566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500" spc="-785" dirty="0">
                <a:latin typeface="Calibri"/>
                <a:cs typeface="Calibri"/>
              </a:rPr>
              <a:t>•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 rot="120000">
            <a:off x="6465577" y="1486883"/>
            <a:ext cx="572566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500" spc="-785" dirty="0">
                <a:latin typeface="Calibri"/>
                <a:cs typeface="Calibri"/>
              </a:rPr>
              <a:t>•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 rot="120000">
            <a:off x="6450507" y="1918419"/>
            <a:ext cx="572566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500" spc="-785" dirty="0">
                <a:latin typeface="Calibri"/>
                <a:cs typeface="Calibri"/>
              </a:rPr>
              <a:t>•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 rot="120000">
            <a:off x="6984483" y="1123692"/>
            <a:ext cx="3597299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spc="-90" dirty="0">
                <a:latin typeface="Calibri"/>
                <a:cs typeface="Calibri"/>
              </a:rPr>
              <a:t>Delimited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85" dirty="0">
                <a:latin typeface="Calibri"/>
                <a:cs typeface="Calibri"/>
              </a:rPr>
              <a:t>by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parentheses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 rot="120000">
            <a:off x="6970760" y="1562631"/>
            <a:ext cx="4018528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Items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separated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85" dirty="0">
                <a:latin typeface="Calibri"/>
                <a:cs typeface="Calibri"/>
              </a:rPr>
              <a:t>by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commas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 rot="120000">
            <a:off x="6958302" y="2016246"/>
            <a:ext cx="5278089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spc="-55" dirty="0">
                <a:latin typeface="Calibri"/>
                <a:cs typeface="Calibri"/>
              </a:rPr>
              <a:t>Element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85" dirty="0">
                <a:latin typeface="Calibri"/>
                <a:cs typeface="Calibri"/>
              </a:rPr>
              <a:t>access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80" dirty="0">
                <a:latin typeface="Calibri"/>
                <a:cs typeface="Calibri"/>
              </a:rPr>
              <a:t>with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square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20" dirty="0">
                <a:latin typeface="Calibri"/>
                <a:cs typeface="Calibri"/>
              </a:rPr>
              <a:t>brackets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 rot="120000">
            <a:off x="6941273" y="2479892"/>
            <a:ext cx="4627867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spc="-75" dirty="0">
                <a:latin typeface="Calibri"/>
                <a:cs typeface="Calibri"/>
              </a:rPr>
              <a:t>and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zero-based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0" dirty="0">
                <a:latin typeface="Calibri"/>
                <a:cs typeface="Calibri"/>
              </a:rPr>
              <a:t>index</a:t>
            </a:r>
            <a:r>
              <a:rPr sz="2800" dirty="0">
                <a:latin typeface="Calibri"/>
                <a:cs typeface="Calibri"/>
              </a:rPr>
              <a:t>  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MS Gothic"/>
                <a:cs typeface="MS Gothic"/>
              </a:rPr>
              <a:t>t[index]</a:t>
            </a:r>
            <a:endParaRPr sz="2800">
              <a:latin typeface="MS Gothic"/>
              <a:cs typeface="MS Gothic"/>
            </a:endParaRPr>
          </a:p>
        </p:txBody>
      </p:sp>
      <p:sp>
        <p:nvSpPr>
          <p:cNvPr id="13" name="object 13"/>
          <p:cNvSpPr txBox="1"/>
          <p:nvPr/>
        </p:nvSpPr>
        <p:spPr>
          <a:xfrm rot="120000">
            <a:off x="6923975" y="2958215"/>
            <a:ext cx="4400954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dirty="0">
                <a:latin typeface="MS Gothic"/>
                <a:cs typeface="MS Gothic"/>
              </a:rPr>
              <a:t>len(t)</a:t>
            </a:r>
            <a:r>
              <a:rPr sz="2800" spc="-810" dirty="0">
                <a:latin typeface="MS Gothic"/>
                <a:cs typeface="MS Gothic"/>
              </a:rPr>
              <a:t> </a:t>
            </a: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55" dirty="0">
                <a:latin typeface="Calibri"/>
                <a:cs typeface="Calibri"/>
              </a:rPr>
              <a:t>number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of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elements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 rot="120000">
            <a:off x="6903427" y="3419293"/>
            <a:ext cx="319244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Iteration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80" dirty="0">
                <a:latin typeface="Calibri"/>
                <a:cs typeface="Calibri"/>
              </a:rPr>
              <a:t>with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MS Gothic"/>
                <a:cs typeface="MS Gothic"/>
              </a:rPr>
              <a:t>for</a:t>
            </a:r>
            <a:r>
              <a:rPr sz="2800" spc="-875" dirty="0">
                <a:latin typeface="MS Gothic"/>
                <a:cs typeface="MS Gothic"/>
              </a:rPr>
              <a:t> </a:t>
            </a:r>
            <a:r>
              <a:rPr sz="2800" spc="-140" dirty="0">
                <a:latin typeface="Calibri"/>
                <a:cs typeface="Calibri"/>
              </a:rPr>
              <a:t>loop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 rot="120000">
            <a:off x="6890965" y="3878549"/>
            <a:ext cx="4356303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spc="-30" dirty="0">
                <a:latin typeface="Calibri"/>
                <a:cs typeface="Calibri"/>
              </a:rPr>
              <a:t>Concatenation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80" dirty="0">
                <a:latin typeface="Calibri"/>
                <a:cs typeface="Calibri"/>
              </a:rPr>
              <a:t>with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150" dirty="0">
                <a:latin typeface="Calibri"/>
                <a:cs typeface="Calibri"/>
              </a:rPr>
              <a:t>+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operator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 rot="120000">
            <a:off x="6874028" y="4298520"/>
            <a:ext cx="3697501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spc="-25" dirty="0">
                <a:latin typeface="Calibri"/>
                <a:cs typeface="Calibri"/>
              </a:rPr>
              <a:t>Repetition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80" dirty="0">
                <a:latin typeface="Calibri"/>
                <a:cs typeface="Calibri"/>
              </a:rPr>
              <a:t>with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395" dirty="0">
                <a:latin typeface="Calibri"/>
                <a:cs typeface="Calibri"/>
              </a:rPr>
              <a:t>*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operator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 rot="120000">
            <a:off x="6417709" y="2857621"/>
            <a:ext cx="572566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500" spc="-785" dirty="0">
                <a:latin typeface="Calibri"/>
                <a:cs typeface="Calibri"/>
              </a:rPr>
              <a:t>•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 rot="120000">
            <a:off x="6400867" y="3339927"/>
            <a:ext cx="572566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500" spc="-785" dirty="0">
                <a:latin typeface="Calibri"/>
                <a:cs typeface="Calibri"/>
              </a:rPr>
              <a:t>•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 rot="120000">
            <a:off x="6384909" y="3796874"/>
            <a:ext cx="572566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500" spc="-785" dirty="0">
                <a:latin typeface="Calibri"/>
                <a:cs typeface="Calibri"/>
              </a:rPr>
              <a:t>•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 rot="120000">
            <a:off x="6369840" y="4228412"/>
            <a:ext cx="572566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500" spc="-785" dirty="0">
                <a:latin typeface="Calibri"/>
                <a:cs typeface="Calibri"/>
              </a:rPr>
              <a:t>•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3"/>
          <p:cNvSpPr/>
          <p:nvPr/>
        </p:nvSpPr>
        <p:spPr>
          <a:xfrm>
            <a:off x="247081" y="4320320"/>
            <a:ext cx="6668636" cy="51007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4"/>
          <p:cNvSpPr/>
          <p:nvPr/>
        </p:nvSpPr>
        <p:spPr>
          <a:xfrm>
            <a:off x="2547544" y="4128103"/>
            <a:ext cx="1897514" cy="6113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7"/>
          <p:cNvSpPr txBox="1"/>
          <p:nvPr/>
        </p:nvSpPr>
        <p:spPr>
          <a:xfrm rot="21480000">
            <a:off x="309768" y="5388024"/>
            <a:ext cx="736353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0" spc="-1010" dirty="0">
                <a:latin typeface="Calibri"/>
                <a:cs typeface="Calibri"/>
              </a:rPr>
              <a:t>•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25" name="object 8"/>
          <p:cNvSpPr txBox="1"/>
          <p:nvPr/>
        </p:nvSpPr>
        <p:spPr>
          <a:xfrm rot="21480000">
            <a:off x="873156" y="5301438"/>
            <a:ext cx="5461607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dirty="0">
                <a:latin typeface="Calibri"/>
                <a:cs typeface="Calibri"/>
              </a:rPr>
              <a:t>tuples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spc="-35" dirty="0">
                <a:latin typeface="Calibri"/>
                <a:cs typeface="Calibri"/>
              </a:rPr>
              <a:t>can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spc="-50" dirty="0">
                <a:latin typeface="Calibri"/>
                <a:cs typeface="Calibri"/>
              </a:rPr>
              <a:t>contain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spc="-70" dirty="0">
                <a:latin typeface="Calibri"/>
                <a:cs typeface="Calibri"/>
              </a:rPr>
              <a:t>any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spc="15" dirty="0">
                <a:latin typeface="Calibri"/>
                <a:cs typeface="Calibri"/>
              </a:rPr>
              <a:t>type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spc="-45" dirty="0">
                <a:latin typeface="Calibri"/>
                <a:cs typeface="Calibri"/>
              </a:rPr>
              <a:t>of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9"/>
          <p:cNvSpPr txBox="1"/>
          <p:nvPr/>
        </p:nvSpPr>
        <p:spPr>
          <a:xfrm rot="21480000">
            <a:off x="840056" y="5922111"/>
            <a:ext cx="1275938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0" dirty="0">
                <a:latin typeface="Calibri"/>
                <a:cs typeface="Calibri"/>
              </a:rPr>
              <a:t>object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7" name="object 10"/>
          <p:cNvSpPr txBox="1"/>
          <p:nvPr/>
        </p:nvSpPr>
        <p:spPr>
          <a:xfrm rot="21480000">
            <a:off x="366944" y="7025326"/>
            <a:ext cx="736353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0" spc="-1010" dirty="0">
                <a:latin typeface="Calibri"/>
                <a:cs typeface="Calibri"/>
              </a:rPr>
              <a:t>•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28" name="object 11"/>
          <p:cNvSpPr txBox="1"/>
          <p:nvPr/>
        </p:nvSpPr>
        <p:spPr>
          <a:xfrm rot="21480000">
            <a:off x="913936" y="6989568"/>
            <a:ext cx="2583428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15" dirty="0">
                <a:latin typeface="Calibri"/>
                <a:cs typeface="Calibri"/>
              </a:rPr>
              <a:t>nested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tuples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9" name="object 12"/>
          <p:cNvSpPr txBox="1"/>
          <p:nvPr/>
        </p:nvSpPr>
        <p:spPr>
          <a:xfrm rot="21480000">
            <a:off x="405061" y="8116861"/>
            <a:ext cx="736353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0" spc="-1010" dirty="0">
                <a:latin typeface="Calibri"/>
                <a:cs typeface="Calibri"/>
              </a:rPr>
              <a:t>•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0" name="object 13"/>
          <p:cNvSpPr txBox="1"/>
          <p:nvPr/>
        </p:nvSpPr>
        <p:spPr>
          <a:xfrm rot="21480000">
            <a:off x="968813" y="8027642"/>
            <a:ext cx="5611917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95" dirty="0">
                <a:latin typeface="Calibri"/>
                <a:cs typeface="Calibri"/>
              </a:rPr>
              <a:t>chain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spc="15" dirty="0">
                <a:latin typeface="Calibri"/>
                <a:cs typeface="Calibri"/>
              </a:rPr>
              <a:t>square-brackets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spc="-125" dirty="0">
                <a:latin typeface="Calibri"/>
                <a:cs typeface="Calibri"/>
              </a:rPr>
              <a:t>indexing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1" name="object 14"/>
          <p:cNvSpPr txBox="1"/>
          <p:nvPr/>
        </p:nvSpPr>
        <p:spPr>
          <a:xfrm rot="21480000">
            <a:off x="984703" y="8592118"/>
            <a:ext cx="4547028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105" dirty="0">
                <a:latin typeface="Calibri"/>
                <a:cs typeface="Calibri"/>
              </a:rPr>
              <a:t>to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spc="105" dirty="0">
                <a:latin typeface="Calibri"/>
                <a:cs typeface="Calibri"/>
              </a:rPr>
              <a:t>access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spc="-155" dirty="0">
                <a:latin typeface="Calibri"/>
                <a:cs typeface="Calibri"/>
              </a:rPr>
              <a:t>inner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spc="-70" dirty="0">
                <a:latin typeface="Calibri"/>
                <a:cs typeface="Calibri"/>
              </a:rPr>
              <a:t>elements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7900" y="0"/>
            <a:ext cx="6946900" cy="5549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4481" y="192820"/>
            <a:ext cx="6668640" cy="51007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85142" y="603"/>
            <a:ext cx="1897514" cy="6113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 rot="120000">
            <a:off x="6415472" y="1013522"/>
            <a:ext cx="736353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0" spc="-1010" dirty="0">
                <a:latin typeface="Calibri"/>
                <a:cs typeface="Calibri"/>
              </a:rPr>
              <a:t>•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 rot="120000">
            <a:off x="6976822" y="1106478"/>
            <a:ext cx="404426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0" dirty="0">
                <a:latin typeface="Calibri"/>
                <a:cs typeface="Calibri"/>
              </a:rPr>
              <a:t>Can’t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use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spc="-204" dirty="0">
                <a:latin typeface="Calibri"/>
                <a:cs typeface="Calibri"/>
              </a:rPr>
              <a:t>one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spc="-50" dirty="0">
                <a:latin typeface="Calibri"/>
                <a:cs typeface="Calibri"/>
              </a:rPr>
              <a:t>object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spc="-190" dirty="0">
                <a:latin typeface="Calibri"/>
                <a:cs typeface="Calibri"/>
              </a:rPr>
              <a:t>in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 rot="120000">
            <a:off x="6958821" y="1656338"/>
            <a:ext cx="4276317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dirty="0">
                <a:latin typeface="Calibri"/>
                <a:cs typeface="Calibri"/>
              </a:rPr>
              <a:t>parentheses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spc="155" dirty="0">
                <a:latin typeface="Calibri"/>
                <a:cs typeface="Calibri"/>
              </a:rPr>
              <a:t>as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a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spc="-75" dirty="0">
                <a:latin typeface="Calibri"/>
                <a:cs typeface="Calibri"/>
              </a:rPr>
              <a:t>single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 rot="120000">
            <a:off x="6926474" y="2171023"/>
            <a:ext cx="2522802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125" dirty="0">
                <a:latin typeface="Calibri"/>
                <a:cs typeface="Calibri"/>
              </a:rPr>
              <a:t>element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spc="-65" dirty="0">
                <a:latin typeface="Calibri"/>
                <a:cs typeface="Calibri"/>
              </a:rPr>
              <a:t>tuple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 rot="120000">
            <a:off x="6358296" y="2650824"/>
            <a:ext cx="736353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0" spc="-1010" dirty="0">
                <a:latin typeface="Calibri"/>
                <a:cs typeface="Calibri"/>
              </a:rPr>
              <a:t>•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 rot="120000">
            <a:off x="6922011" y="2753688"/>
            <a:ext cx="460687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dirty="0">
                <a:latin typeface="Calibri"/>
                <a:cs typeface="Calibri"/>
              </a:rPr>
              <a:t>For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a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spc="-75" dirty="0">
                <a:latin typeface="Calibri"/>
                <a:cs typeface="Calibri"/>
              </a:rPr>
              <a:t>single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spc="-125" dirty="0">
                <a:latin typeface="Calibri"/>
                <a:cs typeface="Calibri"/>
              </a:rPr>
              <a:t>element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spc="-65" dirty="0">
                <a:latin typeface="Calibri"/>
                <a:cs typeface="Calibri"/>
              </a:rPr>
              <a:t>tuple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 rot="120000">
            <a:off x="6902391" y="3295773"/>
            <a:ext cx="4433507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140" dirty="0">
                <a:latin typeface="Calibri"/>
                <a:cs typeface="Calibri"/>
              </a:rPr>
              <a:t>include </a:t>
            </a:r>
            <a:r>
              <a:rPr sz="3600" spc="-20" dirty="0">
                <a:latin typeface="Calibri"/>
                <a:cs typeface="Calibri"/>
              </a:rPr>
              <a:t>a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b="1" spc="-15" dirty="0">
                <a:latin typeface="Calibri"/>
                <a:cs typeface="Calibri"/>
              </a:rPr>
              <a:t>trailing</a:t>
            </a:r>
            <a:r>
              <a:rPr sz="3600" b="1" spc="-160" dirty="0">
                <a:latin typeface="Calibri"/>
                <a:cs typeface="Calibri"/>
              </a:rPr>
              <a:t> </a:t>
            </a:r>
            <a:r>
              <a:rPr sz="3600" b="1" spc="-114" dirty="0">
                <a:latin typeface="Calibri"/>
                <a:cs typeface="Calibri"/>
              </a:rPr>
              <a:t>comma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 rot="120000">
            <a:off x="6320178" y="3742359"/>
            <a:ext cx="736353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0" spc="-1010" dirty="0">
                <a:latin typeface="Calibri"/>
                <a:cs typeface="Calibri"/>
              </a:rPr>
              <a:t>•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 rot="120000">
            <a:off x="6883720" y="3844385"/>
            <a:ext cx="4559626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145" dirty="0">
                <a:latin typeface="Calibri"/>
                <a:cs typeface="Calibri"/>
              </a:rPr>
              <a:t>The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spc="-60" dirty="0">
                <a:latin typeface="Calibri"/>
                <a:cs typeface="Calibri"/>
              </a:rPr>
              <a:t>empty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spc="-65" dirty="0">
                <a:latin typeface="Calibri"/>
                <a:cs typeface="Calibri"/>
              </a:rPr>
              <a:t>tuple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spc="75" dirty="0">
                <a:latin typeface="Calibri"/>
                <a:cs typeface="Calibri"/>
              </a:rPr>
              <a:t>is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spc="-80" dirty="0">
                <a:latin typeface="Calibri"/>
                <a:cs typeface="Calibri"/>
              </a:rPr>
              <a:t>simply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 rot="120000">
            <a:off x="6859984" y="4373104"/>
            <a:ext cx="359231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60" dirty="0">
                <a:latin typeface="Calibri"/>
                <a:cs typeface="Calibri"/>
              </a:rPr>
              <a:t>empty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parentheses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"/>
          <p:cNvSpPr/>
          <p:nvPr/>
        </p:nvSpPr>
        <p:spPr>
          <a:xfrm>
            <a:off x="723900" y="5181600"/>
            <a:ext cx="12166600" cy="3987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3"/>
          <p:cNvSpPr/>
          <p:nvPr/>
        </p:nvSpPr>
        <p:spPr>
          <a:xfrm>
            <a:off x="779181" y="5233700"/>
            <a:ext cx="11855753" cy="36782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4"/>
          <p:cNvSpPr/>
          <p:nvPr/>
        </p:nvSpPr>
        <p:spPr>
          <a:xfrm>
            <a:off x="5650393" y="5303275"/>
            <a:ext cx="1913115" cy="6758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7"/>
          <p:cNvSpPr txBox="1"/>
          <p:nvPr/>
        </p:nvSpPr>
        <p:spPr>
          <a:xfrm rot="21420000">
            <a:off x="976564" y="7101662"/>
            <a:ext cx="614741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22" name="object 8"/>
          <p:cNvSpPr txBox="1"/>
          <p:nvPr/>
        </p:nvSpPr>
        <p:spPr>
          <a:xfrm rot="21420000">
            <a:off x="1008456" y="7557748"/>
            <a:ext cx="614741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23" name="object 9"/>
          <p:cNvSpPr txBox="1"/>
          <p:nvPr/>
        </p:nvSpPr>
        <p:spPr>
          <a:xfrm rot="21420000">
            <a:off x="1040349" y="8013834"/>
            <a:ext cx="614741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24" name="object 10"/>
          <p:cNvSpPr txBox="1"/>
          <p:nvPr/>
        </p:nvSpPr>
        <p:spPr>
          <a:xfrm rot="21420000">
            <a:off x="1489103" y="6769419"/>
            <a:ext cx="9133048" cy="42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65"/>
              </a:lnSpc>
            </a:pPr>
            <a:r>
              <a:rPr sz="4500" spc="-135" baseline="-3703" dirty="0">
                <a:latin typeface="Calibri"/>
                <a:cs typeface="Calibri"/>
              </a:rPr>
              <a:t>Delimiting</a:t>
            </a:r>
            <a:r>
              <a:rPr sz="4500" spc="-254" baseline="-3703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parentheses</a:t>
            </a:r>
            <a:r>
              <a:rPr sz="3000" spc="-170" dirty="0">
                <a:latin typeface="Calibri"/>
                <a:cs typeface="Calibri"/>
              </a:rPr>
              <a:t> </a:t>
            </a:r>
            <a:r>
              <a:rPr sz="4500" spc="-60" baseline="4629" dirty="0">
                <a:latin typeface="Calibri"/>
                <a:cs typeface="Calibri"/>
              </a:rPr>
              <a:t>are</a:t>
            </a:r>
            <a:r>
              <a:rPr sz="4500" spc="-254" baseline="4629" dirty="0">
                <a:latin typeface="Calibri"/>
                <a:cs typeface="Calibri"/>
              </a:rPr>
              <a:t> </a:t>
            </a:r>
            <a:r>
              <a:rPr sz="4500" spc="-120" baseline="6481" dirty="0">
                <a:latin typeface="Calibri"/>
                <a:cs typeface="Calibri"/>
              </a:rPr>
              <a:t>optional</a:t>
            </a:r>
            <a:r>
              <a:rPr sz="4500" spc="-254" baseline="6481" dirty="0">
                <a:latin typeface="Calibri"/>
                <a:cs typeface="Calibri"/>
              </a:rPr>
              <a:t> </a:t>
            </a:r>
            <a:r>
              <a:rPr sz="4500" spc="-22" baseline="10185" dirty="0">
                <a:latin typeface="Calibri"/>
                <a:cs typeface="Calibri"/>
              </a:rPr>
              <a:t>for</a:t>
            </a:r>
            <a:r>
              <a:rPr sz="4500" spc="-254" baseline="10185" dirty="0">
                <a:latin typeface="Calibri"/>
                <a:cs typeface="Calibri"/>
              </a:rPr>
              <a:t> </a:t>
            </a:r>
            <a:r>
              <a:rPr sz="4500" spc="-262" baseline="11111" dirty="0">
                <a:latin typeface="Calibri"/>
                <a:cs typeface="Calibri"/>
              </a:rPr>
              <a:t>one</a:t>
            </a:r>
            <a:r>
              <a:rPr sz="4500" spc="-254" baseline="11111" dirty="0">
                <a:latin typeface="Calibri"/>
                <a:cs typeface="Calibri"/>
              </a:rPr>
              <a:t> </a:t>
            </a:r>
            <a:r>
              <a:rPr sz="4500" spc="-104" baseline="12962" dirty="0">
                <a:latin typeface="Calibri"/>
                <a:cs typeface="Calibri"/>
              </a:rPr>
              <a:t>or</a:t>
            </a:r>
            <a:r>
              <a:rPr sz="4500" spc="-254" baseline="12962" dirty="0">
                <a:latin typeface="Calibri"/>
                <a:cs typeface="Calibri"/>
              </a:rPr>
              <a:t> </a:t>
            </a:r>
            <a:r>
              <a:rPr sz="4500" spc="-225" baseline="13888" dirty="0">
                <a:latin typeface="Calibri"/>
                <a:cs typeface="Calibri"/>
              </a:rPr>
              <a:t>more</a:t>
            </a:r>
            <a:r>
              <a:rPr sz="4500" spc="-254" baseline="13888" dirty="0">
                <a:latin typeface="Calibri"/>
                <a:cs typeface="Calibri"/>
              </a:rPr>
              <a:t> </a:t>
            </a:r>
            <a:r>
              <a:rPr sz="4500" spc="-89" baseline="15740" dirty="0">
                <a:latin typeface="Calibri"/>
                <a:cs typeface="Calibri"/>
              </a:rPr>
              <a:t>elements</a:t>
            </a:r>
            <a:endParaRPr sz="4500" baseline="15740">
              <a:latin typeface="Calibri"/>
              <a:cs typeface="Calibri"/>
            </a:endParaRPr>
          </a:p>
        </p:txBody>
      </p:sp>
      <p:sp>
        <p:nvSpPr>
          <p:cNvPr id="25" name="object 11"/>
          <p:cNvSpPr txBox="1"/>
          <p:nvPr/>
        </p:nvSpPr>
        <p:spPr>
          <a:xfrm rot="21420000">
            <a:off x="1519401" y="7324291"/>
            <a:ext cx="6364782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0" spc="-104" baseline="-6481" dirty="0">
                <a:latin typeface="Calibri"/>
                <a:cs typeface="Calibri"/>
              </a:rPr>
              <a:t>Tuples</a:t>
            </a:r>
            <a:r>
              <a:rPr sz="4500" spc="-254" baseline="-6481" dirty="0">
                <a:latin typeface="Calibri"/>
                <a:cs typeface="Calibri"/>
              </a:rPr>
              <a:t> </a:t>
            </a:r>
            <a:r>
              <a:rPr sz="4500" spc="-60" baseline="-3703" dirty="0">
                <a:latin typeface="Calibri"/>
                <a:cs typeface="Calibri"/>
              </a:rPr>
              <a:t>are</a:t>
            </a:r>
            <a:r>
              <a:rPr sz="4500" spc="-254" baseline="-3703" dirty="0">
                <a:latin typeface="Calibri"/>
                <a:cs typeface="Calibri"/>
              </a:rPr>
              <a:t> </a:t>
            </a:r>
            <a:r>
              <a:rPr sz="4500" spc="-75" baseline="-2777" dirty="0">
                <a:latin typeface="Calibri"/>
                <a:cs typeface="Calibri"/>
              </a:rPr>
              <a:t>useful</a:t>
            </a:r>
            <a:r>
              <a:rPr sz="4500" spc="-254" baseline="-2777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for</a:t>
            </a:r>
            <a:r>
              <a:rPr sz="3000" spc="-170" dirty="0">
                <a:latin typeface="Calibri"/>
                <a:cs typeface="Calibri"/>
              </a:rPr>
              <a:t> </a:t>
            </a:r>
            <a:r>
              <a:rPr sz="3000" spc="-105" dirty="0">
                <a:latin typeface="Calibri"/>
                <a:cs typeface="Calibri"/>
              </a:rPr>
              <a:t>multiple</a:t>
            </a:r>
            <a:r>
              <a:rPr sz="3000" spc="-170" dirty="0">
                <a:latin typeface="Calibri"/>
                <a:cs typeface="Calibri"/>
              </a:rPr>
              <a:t> </a:t>
            </a:r>
            <a:r>
              <a:rPr sz="4500" spc="-22" baseline="4629" dirty="0">
                <a:latin typeface="Calibri"/>
                <a:cs typeface="Calibri"/>
              </a:rPr>
              <a:t>return</a:t>
            </a:r>
            <a:r>
              <a:rPr sz="4500" spc="-254" baseline="4629" dirty="0">
                <a:latin typeface="Calibri"/>
                <a:cs typeface="Calibri"/>
              </a:rPr>
              <a:t> </a:t>
            </a:r>
            <a:r>
              <a:rPr sz="4500" spc="-97" baseline="7407" dirty="0">
                <a:latin typeface="Calibri"/>
                <a:cs typeface="Calibri"/>
              </a:rPr>
              <a:t>values</a:t>
            </a:r>
            <a:endParaRPr sz="4500" baseline="7407">
              <a:latin typeface="Calibri"/>
              <a:cs typeface="Calibri"/>
            </a:endParaRPr>
          </a:p>
        </p:txBody>
      </p:sp>
      <p:sp>
        <p:nvSpPr>
          <p:cNvPr id="26" name="object 12"/>
          <p:cNvSpPr txBox="1"/>
          <p:nvPr/>
        </p:nvSpPr>
        <p:spPr>
          <a:xfrm rot="21420000">
            <a:off x="1550238" y="7630197"/>
            <a:ext cx="1080097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0" spc="-209" baseline="-11111" dirty="0">
                <a:latin typeface="Calibri"/>
                <a:cs typeface="Calibri"/>
              </a:rPr>
              <a:t>Tuple</a:t>
            </a:r>
            <a:r>
              <a:rPr sz="4500" spc="-254" baseline="-11111" dirty="0">
                <a:latin typeface="Calibri"/>
                <a:cs typeface="Calibri"/>
              </a:rPr>
              <a:t> </a:t>
            </a:r>
            <a:r>
              <a:rPr sz="4500" spc="-150" baseline="-8333" dirty="0">
                <a:latin typeface="Calibri"/>
                <a:cs typeface="Calibri"/>
              </a:rPr>
              <a:t>unpacking</a:t>
            </a:r>
            <a:r>
              <a:rPr sz="4500" spc="-254" baseline="-8333" dirty="0">
                <a:latin typeface="Calibri"/>
                <a:cs typeface="Calibri"/>
              </a:rPr>
              <a:t> </a:t>
            </a:r>
            <a:r>
              <a:rPr sz="4500" spc="-135" baseline="-4629" dirty="0">
                <a:latin typeface="Calibri"/>
                <a:cs typeface="Calibri"/>
              </a:rPr>
              <a:t>allows</a:t>
            </a:r>
            <a:r>
              <a:rPr sz="4500" spc="-254" baseline="-4629" dirty="0">
                <a:latin typeface="Calibri"/>
                <a:cs typeface="Calibri"/>
              </a:rPr>
              <a:t> </a:t>
            </a:r>
            <a:r>
              <a:rPr sz="4500" spc="60" baseline="-1851" dirty="0">
                <a:latin typeface="Calibri"/>
                <a:cs typeface="Calibri"/>
              </a:rPr>
              <a:t>us</a:t>
            </a:r>
            <a:r>
              <a:rPr sz="4500" spc="-254" baseline="-1851" dirty="0">
                <a:latin typeface="Calibri"/>
                <a:cs typeface="Calibri"/>
              </a:rPr>
              <a:t> </a:t>
            </a:r>
            <a:r>
              <a:rPr sz="3000" spc="90" dirty="0">
                <a:latin typeface="Calibri"/>
                <a:cs typeface="Calibri"/>
              </a:rPr>
              <a:t>to</a:t>
            </a:r>
            <a:r>
              <a:rPr sz="3000" spc="-170" dirty="0">
                <a:latin typeface="Calibri"/>
                <a:cs typeface="Calibri"/>
              </a:rPr>
              <a:t> </a:t>
            </a:r>
            <a:r>
              <a:rPr sz="3000" spc="35" dirty="0">
                <a:latin typeface="Calibri"/>
                <a:cs typeface="Calibri"/>
              </a:rPr>
              <a:t>destructure</a:t>
            </a:r>
            <a:r>
              <a:rPr sz="3000" spc="-170" dirty="0">
                <a:latin typeface="Calibri"/>
                <a:cs typeface="Calibri"/>
              </a:rPr>
              <a:t> </a:t>
            </a:r>
            <a:r>
              <a:rPr sz="4500" baseline="4629" dirty="0">
                <a:latin typeface="Calibri"/>
                <a:cs typeface="Calibri"/>
              </a:rPr>
              <a:t>directly</a:t>
            </a:r>
            <a:r>
              <a:rPr sz="4500" spc="-254" baseline="4629" dirty="0">
                <a:latin typeface="Calibri"/>
                <a:cs typeface="Calibri"/>
              </a:rPr>
              <a:t> </a:t>
            </a:r>
            <a:r>
              <a:rPr sz="4500" spc="-60" baseline="8333" dirty="0">
                <a:latin typeface="Calibri"/>
                <a:cs typeface="Calibri"/>
              </a:rPr>
              <a:t>into</a:t>
            </a:r>
            <a:r>
              <a:rPr sz="4500" spc="-254" baseline="8333" dirty="0">
                <a:latin typeface="Calibri"/>
                <a:cs typeface="Calibri"/>
              </a:rPr>
              <a:t> </a:t>
            </a:r>
            <a:r>
              <a:rPr sz="4500" spc="-209" baseline="10185" dirty="0">
                <a:latin typeface="Calibri"/>
                <a:cs typeface="Calibri"/>
              </a:rPr>
              <a:t>named</a:t>
            </a:r>
            <a:r>
              <a:rPr sz="4500" spc="-254" baseline="10185" dirty="0">
                <a:latin typeface="Calibri"/>
                <a:cs typeface="Calibri"/>
              </a:rPr>
              <a:t> </a:t>
            </a:r>
            <a:r>
              <a:rPr sz="4500" spc="-44" baseline="12037" dirty="0">
                <a:latin typeface="Calibri"/>
                <a:cs typeface="Calibri"/>
              </a:rPr>
              <a:t>references</a:t>
            </a:r>
            <a:endParaRPr sz="4500" baseline="1203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500" y="2451100"/>
            <a:ext cx="9131300" cy="317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7509" y="2717521"/>
            <a:ext cx="8817806" cy="2641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43711" y="2504692"/>
            <a:ext cx="1888845" cy="5788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 rot="60000">
            <a:off x="917203" y="3698329"/>
            <a:ext cx="613546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750" spc="-844" dirty="0">
                <a:latin typeface="Calibri"/>
                <a:cs typeface="Calibri"/>
              </a:rPr>
              <a:t>•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 rot="60000">
            <a:off x="1429325" y="3742499"/>
            <a:ext cx="2511513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-125" dirty="0">
                <a:latin typeface="Calibri"/>
                <a:cs typeface="Calibri"/>
              </a:rPr>
              <a:t>The </a:t>
            </a:r>
            <a:r>
              <a:rPr sz="3000" spc="-229" dirty="0"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BF1316"/>
                </a:solidFill>
                <a:latin typeface="MS Gothic"/>
                <a:cs typeface="MS Gothic"/>
              </a:rPr>
              <a:t>in</a:t>
            </a:r>
            <a:r>
              <a:rPr sz="3000" spc="-375" dirty="0">
                <a:solidFill>
                  <a:srgbClr val="BF1316"/>
                </a:solidFill>
                <a:latin typeface="MS Gothic"/>
                <a:cs typeface="MS Gothic"/>
              </a:rPr>
              <a:t> </a:t>
            </a:r>
            <a:r>
              <a:rPr sz="3000" spc="-80" dirty="0">
                <a:latin typeface="Calibri"/>
                <a:cs typeface="Calibri"/>
              </a:rPr>
              <a:t>and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29" dirty="0"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BF1316"/>
                </a:solidFill>
                <a:latin typeface="MS Gothic"/>
                <a:cs typeface="MS Gothic"/>
              </a:rPr>
              <a:t>not</a:t>
            </a:r>
            <a:endParaRPr sz="3000">
              <a:latin typeface="MS Gothic"/>
              <a:cs typeface="MS Gothic"/>
            </a:endParaRPr>
          </a:p>
        </p:txBody>
      </p:sp>
      <p:sp>
        <p:nvSpPr>
          <p:cNvPr id="9" name="object 9"/>
          <p:cNvSpPr txBox="1"/>
          <p:nvPr/>
        </p:nvSpPr>
        <p:spPr>
          <a:xfrm rot="60000">
            <a:off x="4097321" y="3807470"/>
            <a:ext cx="4620142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dirty="0">
                <a:solidFill>
                  <a:srgbClr val="BF1316"/>
                </a:solidFill>
                <a:latin typeface="MS Gothic"/>
                <a:cs typeface="MS Gothic"/>
              </a:rPr>
              <a:t>in</a:t>
            </a:r>
            <a:r>
              <a:rPr sz="3000" spc="-375" dirty="0">
                <a:solidFill>
                  <a:srgbClr val="BF1316"/>
                </a:solidFill>
                <a:latin typeface="MS Gothic"/>
                <a:cs typeface="MS Gothic"/>
              </a:rPr>
              <a:t> </a:t>
            </a:r>
            <a:r>
              <a:rPr sz="3000" dirty="0">
                <a:latin typeface="Calibri"/>
                <a:cs typeface="Calibri"/>
              </a:rPr>
              <a:t>operators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can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170" dirty="0">
                <a:latin typeface="Calibri"/>
                <a:cs typeface="Calibri"/>
              </a:rPr>
              <a:t>be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used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85" dirty="0">
                <a:latin typeface="Calibri"/>
                <a:cs typeface="Calibri"/>
              </a:rPr>
              <a:t>with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 rot="60000">
            <a:off x="1432988" y="4238398"/>
            <a:ext cx="6021187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tuples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–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80" dirty="0">
                <a:latin typeface="Calibri"/>
                <a:cs typeface="Calibri"/>
              </a:rPr>
              <a:t>and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other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60" dirty="0">
                <a:latin typeface="Calibri"/>
                <a:cs typeface="Calibri"/>
              </a:rPr>
              <a:t>collection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65" dirty="0">
                <a:latin typeface="Calibri"/>
                <a:cs typeface="Calibri"/>
              </a:rPr>
              <a:t>types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–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for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 rot="60000">
            <a:off x="1415811" y="4669436"/>
            <a:ext cx="3049824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-125" dirty="0">
                <a:latin typeface="Calibri"/>
                <a:cs typeface="Calibri"/>
              </a:rPr>
              <a:t>membership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70" dirty="0">
                <a:latin typeface="Calibri"/>
                <a:cs typeface="Calibri"/>
              </a:rPr>
              <a:t>testing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145</Words>
  <Application>Microsoft Office PowerPoint</Application>
  <PresentationFormat>Custom</PresentationFormat>
  <Paragraphs>46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Hariom . Singh</cp:lastModifiedBy>
  <cp:revision>2</cp:revision>
  <dcterms:created xsi:type="dcterms:W3CDTF">2018-01-16T12:45:17Z</dcterms:created>
  <dcterms:modified xsi:type="dcterms:W3CDTF">2018-01-16T07:43:52Z</dcterms:modified>
</cp:coreProperties>
</file>