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6" r:id="rId2"/>
  </p:sldMasterIdLst>
  <p:notesMasterIdLst>
    <p:notesMasterId r:id="rId8"/>
  </p:notesMasterIdLst>
  <p:sldIdLst>
    <p:sldId id="257" r:id="rId3"/>
    <p:sldId id="260" r:id="rId4"/>
    <p:sldId id="262" r:id="rId5"/>
    <p:sldId id="263" r:id="rId6"/>
    <p:sldId id="264" r:id="rId7"/>
  </p:sldIdLst>
  <p:sldSz cx="13004800" cy="10007600"/>
  <p:notesSz cx="13004800" cy="10007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-1152" y="-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635625" cy="5000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7366000" y="0"/>
            <a:ext cx="5635625" cy="5000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8B9CB4-2842-472C-900D-09563405E8C9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0" y="750888"/>
            <a:ext cx="4876800" cy="37528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300163" y="4752975"/>
            <a:ext cx="10404475" cy="45037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05950"/>
            <a:ext cx="5635625" cy="500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7366000" y="9505950"/>
            <a:ext cx="5635625" cy="500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69B889-4F92-405F-A6CA-7725A82CC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54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75360" y="3102356"/>
            <a:ext cx="11054080" cy="2101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0" y="5604256"/>
            <a:ext cx="9103359" cy="2501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5" dirty="0"/>
              <a:t>Monday</a:t>
            </a:r>
            <a:r>
              <a:rPr dirty="0"/>
              <a:t>,</a:t>
            </a:r>
            <a:r>
              <a:rPr spc="10" dirty="0"/>
              <a:t> </a:t>
            </a:r>
            <a:r>
              <a:rPr spc="5" dirty="0"/>
              <a:t>1</a:t>
            </a:r>
            <a:r>
              <a:rPr dirty="0"/>
              <a:t>2</a:t>
            </a:r>
            <a:r>
              <a:rPr spc="15" dirty="0"/>
              <a:t> </a:t>
            </a:r>
            <a:r>
              <a:rPr spc="5" dirty="0"/>
              <a:t>August</a:t>
            </a:r>
            <a:r>
              <a:rPr dirty="0"/>
              <a:t>,</a:t>
            </a:r>
            <a:r>
              <a:rPr spc="10" dirty="0"/>
              <a:t> </a:t>
            </a:r>
            <a:r>
              <a:rPr spc="5" dirty="0"/>
              <a:t>13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1/16/2018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/>
            <a:r>
              <a:rPr spc="5" dirty="0">
                <a:solidFill>
                  <a:prstClr val="black"/>
                </a:solidFill>
              </a:rPr>
              <a:t>Monday</a:t>
            </a:r>
            <a:r>
              <a:rPr dirty="0">
                <a:solidFill>
                  <a:prstClr val="black"/>
                </a:solidFill>
              </a:rPr>
              <a:t>,</a:t>
            </a:r>
            <a:r>
              <a:rPr spc="15" dirty="0">
                <a:solidFill>
                  <a:prstClr val="black"/>
                </a:solidFill>
              </a:rPr>
              <a:t> </a:t>
            </a:r>
            <a:r>
              <a:rPr dirty="0">
                <a:solidFill>
                  <a:prstClr val="black"/>
                </a:solidFill>
              </a:rPr>
              <a:t>2</a:t>
            </a:r>
            <a:r>
              <a:rPr spc="15" dirty="0">
                <a:solidFill>
                  <a:prstClr val="black"/>
                </a:solidFill>
              </a:rPr>
              <a:t> </a:t>
            </a:r>
            <a:r>
              <a:rPr spc="5" dirty="0">
                <a:solidFill>
                  <a:prstClr val="black"/>
                </a:solidFill>
              </a:rPr>
              <a:t>June</a:t>
            </a:r>
            <a:r>
              <a:rPr dirty="0">
                <a:solidFill>
                  <a:prstClr val="black"/>
                </a:solidFill>
              </a:rPr>
              <a:t>,</a:t>
            </a:r>
            <a:r>
              <a:rPr spc="15" dirty="0">
                <a:solidFill>
                  <a:prstClr val="black"/>
                </a:solidFill>
              </a:rPr>
              <a:t> </a:t>
            </a:r>
            <a:r>
              <a:rPr spc="5" dirty="0">
                <a:solidFill>
                  <a:prstClr val="black"/>
                </a:solidFill>
              </a:rPr>
              <a:t>14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1/16/2018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1094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5" dirty="0"/>
              <a:t>Monday</a:t>
            </a:r>
            <a:r>
              <a:rPr dirty="0"/>
              <a:t>,</a:t>
            </a:r>
            <a:r>
              <a:rPr spc="10" dirty="0"/>
              <a:t> </a:t>
            </a:r>
            <a:r>
              <a:rPr spc="5" dirty="0"/>
              <a:t>1</a:t>
            </a:r>
            <a:r>
              <a:rPr dirty="0"/>
              <a:t>2</a:t>
            </a:r>
            <a:r>
              <a:rPr spc="15" dirty="0"/>
              <a:t> </a:t>
            </a:r>
            <a:r>
              <a:rPr spc="5" dirty="0"/>
              <a:t>August</a:t>
            </a:r>
            <a:r>
              <a:rPr dirty="0"/>
              <a:t>,</a:t>
            </a:r>
            <a:r>
              <a:rPr spc="10" dirty="0"/>
              <a:t> </a:t>
            </a:r>
            <a:r>
              <a:rPr spc="5" dirty="0"/>
              <a:t>13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1/16/2018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623800" cy="9639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50240" y="2301748"/>
            <a:ext cx="5657088" cy="660501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97471" y="2301748"/>
            <a:ext cx="5657088" cy="660501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5" dirty="0"/>
              <a:t>Monday</a:t>
            </a:r>
            <a:r>
              <a:rPr dirty="0"/>
              <a:t>,</a:t>
            </a:r>
            <a:r>
              <a:rPr spc="10" dirty="0"/>
              <a:t> </a:t>
            </a:r>
            <a:r>
              <a:rPr spc="5" dirty="0"/>
              <a:t>1</a:t>
            </a:r>
            <a:r>
              <a:rPr dirty="0"/>
              <a:t>2</a:t>
            </a:r>
            <a:r>
              <a:rPr spc="15" dirty="0"/>
              <a:t> </a:t>
            </a:r>
            <a:r>
              <a:rPr spc="5" dirty="0"/>
              <a:t>August</a:t>
            </a:r>
            <a:r>
              <a:rPr dirty="0"/>
              <a:t>,</a:t>
            </a:r>
            <a:r>
              <a:rPr spc="10" dirty="0"/>
              <a:t> </a:t>
            </a:r>
            <a:r>
              <a:rPr spc="5" dirty="0"/>
              <a:t>13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1/16/2018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5" dirty="0"/>
              <a:t>Monday</a:t>
            </a:r>
            <a:r>
              <a:rPr dirty="0"/>
              <a:t>,</a:t>
            </a:r>
            <a:r>
              <a:rPr spc="10" dirty="0"/>
              <a:t> </a:t>
            </a:r>
            <a:r>
              <a:rPr spc="5" dirty="0"/>
              <a:t>1</a:t>
            </a:r>
            <a:r>
              <a:rPr dirty="0"/>
              <a:t>2</a:t>
            </a:r>
            <a:r>
              <a:rPr spc="15" dirty="0"/>
              <a:t> </a:t>
            </a:r>
            <a:r>
              <a:rPr spc="5" dirty="0"/>
              <a:t>August</a:t>
            </a:r>
            <a:r>
              <a:rPr dirty="0"/>
              <a:t>,</a:t>
            </a:r>
            <a:r>
              <a:rPr spc="10" dirty="0"/>
              <a:t> </a:t>
            </a:r>
            <a:r>
              <a:rPr spc="5" dirty="0"/>
              <a:t>13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1/16/2018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5" dirty="0"/>
              <a:t>Monday</a:t>
            </a:r>
            <a:r>
              <a:rPr dirty="0"/>
              <a:t>,</a:t>
            </a:r>
            <a:r>
              <a:rPr spc="10" dirty="0"/>
              <a:t> </a:t>
            </a:r>
            <a:r>
              <a:rPr spc="5" dirty="0"/>
              <a:t>1</a:t>
            </a:r>
            <a:r>
              <a:rPr dirty="0"/>
              <a:t>2</a:t>
            </a:r>
            <a:r>
              <a:rPr spc="15" dirty="0"/>
              <a:t> </a:t>
            </a:r>
            <a:r>
              <a:rPr spc="5" dirty="0"/>
              <a:t>August</a:t>
            </a:r>
            <a:r>
              <a:rPr dirty="0"/>
              <a:t>,</a:t>
            </a:r>
            <a:r>
              <a:rPr spc="10" dirty="0"/>
              <a:t> </a:t>
            </a:r>
            <a:r>
              <a:rPr spc="5" dirty="0"/>
              <a:t>13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1/16/2018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75360" y="3102356"/>
            <a:ext cx="11054080" cy="2101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0" y="5604256"/>
            <a:ext cx="9103359" cy="2501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/>
            <a:r>
              <a:rPr spc="5" dirty="0">
                <a:solidFill>
                  <a:prstClr val="black"/>
                </a:solidFill>
              </a:rPr>
              <a:t>Monday</a:t>
            </a:r>
            <a:r>
              <a:rPr dirty="0">
                <a:solidFill>
                  <a:prstClr val="black"/>
                </a:solidFill>
              </a:rPr>
              <a:t>,</a:t>
            </a:r>
            <a:r>
              <a:rPr spc="15" dirty="0">
                <a:solidFill>
                  <a:prstClr val="black"/>
                </a:solidFill>
              </a:rPr>
              <a:t> </a:t>
            </a:r>
            <a:r>
              <a:rPr dirty="0">
                <a:solidFill>
                  <a:prstClr val="black"/>
                </a:solidFill>
              </a:rPr>
              <a:t>2</a:t>
            </a:r>
            <a:r>
              <a:rPr spc="15" dirty="0">
                <a:solidFill>
                  <a:prstClr val="black"/>
                </a:solidFill>
              </a:rPr>
              <a:t> </a:t>
            </a:r>
            <a:r>
              <a:rPr spc="5" dirty="0">
                <a:solidFill>
                  <a:prstClr val="black"/>
                </a:solidFill>
              </a:rPr>
              <a:t>June</a:t>
            </a:r>
            <a:r>
              <a:rPr dirty="0">
                <a:solidFill>
                  <a:prstClr val="black"/>
                </a:solidFill>
              </a:rPr>
              <a:t>,</a:t>
            </a:r>
            <a:r>
              <a:rPr spc="15" dirty="0">
                <a:solidFill>
                  <a:prstClr val="black"/>
                </a:solidFill>
              </a:rPr>
              <a:t> </a:t>
            </a:r>
            <a:r>
              <a:rPr spc="5" dirty="0">
                <a:solidFill>
                  <a:prstClr val="black"/>
                </a:solidFill>
              </a:rPr>
              <a:t>14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1/16/2018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461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342900"/>
            <a:ext cx="5003800" cy="1689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0">
                <a:solidFill>
                  <a:srgbClr val="60606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/>
            <a:r>
              <a:rPr spc="5" dirty="0">
                <a:solidFill>
                  <a:prstClr val="black"/>
                </a:solidFill>
              </a:rPr>
              <a:t>Monday</a:t>
            </a:r>
            <a:r>
              <a:rPr dirty="0">
                <a:solidFill>
                  <a:prstClr val="black"/>
                </a:solidFill>
              </a:rPr>
              <a:t>,</a:t>
            </a:r>
            <a:r>
              <a:rPr spc="15" dirty="0">
                <a:solidFill>
                  <a:prstClr val="black"/>
                </a:solidFill>
              </a:rPr>
              <a:t> </a:t>
            </a:r>
            <a:r>
              <a:rPr dirty="0">
                <a:solidFill>
                  <a:prstClr val="black"/>
                </a:solidFill>
              </a:rPr>
              <a:t>2</a:t>
            </a:r>
            <a:r>
              <a:rPr spc="15" dirty="0">
                <a:solidFill>
                  <a:prstClr val="black"/>
                </a:solidFill>
              </a:rPr>
              <a:t> </a:t>
            </a:r>
            <a:r>
              <a:rPr spc="5" dirty="0">
                <a:solidFill>
                  <a:prstClr val="black"/>
                </a:solidFill>
              </a:rPr>
              <a:t>June</a:t>
            </a:r>
            <a:r>
              <a:rPr dirty="0">
                <a:solidFill>
                  <a:prstClr val="black"/>
                </a:solidFill>
              </a:rPr>
              <a:t>,</a:t>
            </a:r>
            <a:r>
              <a:rPr spc="15" dirty="0">
                <a:solidFill>
                  <a:prstClr val="black"/>
                </a:solidFill>
              </a:rPr>
              <a:t> </a:t>
            </a:r>
            <a:r>
              <a:rPr spc="5" dirty="0">
                <a:solidFill>
                  <a:prstClr val="black"/>
                </a:solidFill>
              </a:rPr>
              <a:t>14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1/16/2018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1663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6451600" y="0"/>
            <a:ext cx="127000" cy="9753600"/>
          </a:xfrm>
          <a:custGeom>
            <a:avLst/>
            <a:gdLst/>
            <a:ahLst/>
            <a:cxnLst/>
            <a:rect l="l" t="t" r="r" b="b"/>
            <a:pathLst>
              <a:path w="127000" h="9753600">
                <a:moveTo>
                  <a:pt x="0" y="0"/>
                </a:moveTo>
                <a:lnTo>
                  <a:pt x="127000" y="0"/>
                </a:lnTo>
                <a:lnTo>
                  <a:pt x="1270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444444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0">
                <a:solidFill>
                  <a:srgbClr val="60606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50240" y="2301748"/>
            <a:ext cx="5657088" cy="660501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97471" y="2301748"/>
            <a:ext cx="5657088" cy="660501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/>
            <a:r>
              <a:rPr spc="5" dirty="0">
                <a:solidFill>
                  <a:prstClr val="black"/>
                </a:solidFill>
              </a:rPr>
              <a:t>Monday</a:t>
            </a:r>
            <a:r>
              <a:rPr dirty="0">
                <a:solidFill>
                  <a:prstClr val="black"/>
                </a:solidFill>
              </a:rPr>
              <a:t>,</a:t>
            </a:r>
            <a:r>
              <a:rPr spc="15" dirty="0">
                <a:solidFill>
                  <a:prstClr val="black"/>
                </a:solidFill>
              </a:rPr>
              <a:t> </a:t>
            </a:r>
            <a:r>
              <a:rPr dirty="0">
                <a:solidFill>
                  <a:prstClr val="black"/>
                </a:solidFill>
              </a:rPr>
              <a:t>2</a:t>
            </a:r>
            <a:r>
              <a:rPr spc="15" dirty="0">
                <a:solidFill>
                  <a:prstClr val="black"/>
                </a:solidFill>
              </a:rPr>
              <a:t> </a:t>
            </a:r>
            <a:r>
              <a:rPr spc="5" dirty="0">
                <a:solidFill>
                  <a:prstClr val="black"/>
                </a:solidFill>
              </a:rPr>
              <a:t>June</a:t>
            </a:r>
            <a:r>
              <a:rPr dirty="0">
                <a:solidFill>
                  <a:prstClr val="black"/>
                </a:solidFill>
              </a:rPr>
              <a:t>,</a:t>
            </a:r>
            <a:r>
              <a:rPr spc="15" dirty="0">
                <a:solidFill>
                  <a:prstClr val="black"/>
                </a:solidFill>
              </a:rPr>
              <a:t> </a:t>
            </a:r>
            <a:r>
              <a:rPr spc="5" dirty="0">
                <a:solidFill>
                  <a:prstClr val="black"/>
                </a:solidFill>
              </a:rPr>
              <a:t>14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1/16/2018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4297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0">
                <a:solidFill>
                  <a:srgbClr val="60606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/>
            <a:r>
              <a:rPr spc="5" dirty="0">
                <a:solidFill>
                  <a:prstClr val="black"/>
                </a:solidFill>
              </a:rPr>
              <a:t>Monday</a:t>
            </a:r>
            <a:r>
              <a:rPr dirty="0">
                <a:solidFill>
                  <a:prstClr val="black"/>
                </a:solidFill>
              </a:rPr>
              <a:t>,</a:t>
            </a:r>
            <a:r>
              <a:rPr spc="15" dirty="0">
                <a:solidFill>
                  <a:prstClr val="black"/>
                </a:solidFill>
              </a:rPr>
              <a:t> </a:t>
            </a:r>
            <a:r>
              <a:rPr dirty="0">
                <a:solidFill>
                  <a:prstClr val="black"/>
                </a:solidFill>
              </a:rPr>
              <a:t>2</a:t>
            </a:r>
            <a:r>
              <a:rPr spc="15" dirty="0">
                <a:solidFill>
                  <a:prstClr val="black"/>
                </a:solidFill>
              </a:rPr>
              <a:t> </a:t>
            </a:r>
            <a:r>
              <a:rPr spc="5" dirty="0">
                <a:solidFill>
                  <a:prstClr val="black"/>
                </a:solidFill>
              </a:rPr>
              <a:t>June</a:t>
            </a:r>
            <a:r>
              <a:rPr dirty="0">
                <a:solidFill>
                  <a:prstClr val="black"/>
                </a:solidFill>
              </a:rPr>
              <a:t>,</a:t>
            </a:r>
            <a:r>
              <a:rPr spc="15" dirty="0">
                <a:solidFill>
                  <a:prstClr val="black"/>
                </a:solidFill>
              </a:rPr>
              <a:t> </a:t>
            </a:r>
            <a:r>
              <a:rPr spc="5" dirty="0">
                <a:solidFill>
                  <a:prstClr val="black"/>
                </a:solidFill>
              </a:rPr>
              <a:t>14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1/16/2018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8630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30605" y="745302"/>
            <a:ext cx="11743588" cy="1371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23900" y="1853882"/>
            <a:ext cx="11557000" cy="2006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76200" y="9788649"/>
            <a:ext cx="1612900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5" dirty="0"/>
              <a:t>Monday</a:t>
            </a:r>
            <a:r>
              <a:rPr dirty="0"/>
              <a:t>,</a:t>
            </a:r>
            <a:r>
              <a:rPr spc="10" dirty="0"/>
              <a:t> </a:t>
            </a:r>
            <a:r>
              <a:rPr spc="5" dirty="0"/>
              <a:t>1</a:t>
            </a:r>
            <a:r>
              <a:rPr dirty="0"/>
              <a:t>2</a:t>
            </a:r>
            <a:r>
              <a:rPr spc="15" dirty="0"/>
              <a:t> </a:t>
            </a:r>
            <a:r>
              <a:rPr spc="5" dirty="0"/>
              <a:t>August</a:t>
            </a:r>
            <a:r>
              <a:rPr dirty="0"/>
              <a:t>,</a:t>
            </a:r>
            <a:r>
              <a:rPr spc="10" dirty="0"/>
              <a:t> </a:t>
            </a:r>
            <a:r>
              <a:rPr spc="5" dirty="0"/>
              <a:t>13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50240" y="9307068"/>
            <a:ext cx="2991104" cy="5003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1/16/2018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363456" y="9307068"/>
            <a:ext cx="2991104" cy="5003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649853" y="2472492"/>
            <a:ext cx="5705093" cy="1701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1" i="0">
                <a:solidFill>
                  <a:srgbClr val="60606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28891" y="2457331"/>
            <a:ext cx="11347016" cy="57505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76200" y="9788649"/>
            <a:ext cx="1384300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/>
            <a:r>
              <a:rPr spc="5" dirty="0">
                <a:solidFill>
                  <a:prstClr val="black"/>
                </a:solidFill>
              </a:rPr>
              <a:t>Monday</a:t>
            </a:r>
            <a:r>
              <a:rPr dirty="0">
                <a:solidFill>
                  <a:prstClr val="black"/>
                </a:solidFill>
              </a:rPr>
              <a:t>,</a:t>
            </a:r>
            <a:r>
              <a:rPr spc="15" dirty="0">
                <a:solidFill>
                  <a:prstClr val="black"/>
                </a:solidFill>
              </a:rPr>
              <a:t> </a:t>
            </a:r>
            <a:r>
              <a:rPr dirty="0">
                <a:solidFill>
                  <a:prstClr val="black"/>
                </a:solidFill>
              </a:rPr>
              <a:t>2</a:t>
            </a:r>
            <a:r>
              <a:rPr spc="15" dirty="0">
                <a:solidFill>
                  <a:prstClr val="black"/>
                </a:solidFill>
              </a:rPr>
              <a:t> </a:t>
            </a:r>
            <a:r>
              <a:rPr spc="5" dirty="0">
                <a:solidFill>
                  <a:prstClr val="black"/>
                </a:solidFill>
              </a:rPr>
              <a:t>June</a:t>
            </a:r>
            <a:r>
              <a:rPr dirty="0">
                <a:solidFill>
                  <a:prstClr val="black"/>
                </a:solidFill>
              </a:rPr>
              <a:t>,</a:t>
            </a:r>
            <a:r>
              <a:rPr spc="15" dirty="0">
                <a:solidFill>
                  <a:prstClr val="black"/>
                </a:solidFill>
              </a:rPr>
              <a:t> </a:t>
            </a:r>
            <a:r>
              <a:rPr spc="5" dirty="0">
                <a:solidFill>
                  <a:prstClr val="black"/>
                </a:solidFill>
              </a:rPr>
              <a:t>14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50240" y="9307068"/>
            <a:ext cx="2991104" cy="5003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1/16/2018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363456" y="9307068"/>
            <a:ext cx="2991104" cy="5003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0526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8.png"/><Relationship Id="rId3" Type="http://schemas.openxmlformats.org/officeDocument/2006/relationships/image" Target="../media/image30.png"/><Relationship Id="rId7" Type="http://schemas.openxmlformats.org/officeDocument/2006/relationships/image" Target="../media/image33.png"/><Relationship Id="rId12" Type="http://schemas.openxmlformats.org/officeDocument/2006/relationships/image" Target="../media/image3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2.png"/><Relationship Id="rId11" Type="http://schemas.openxmlformats.org/officeDocument/2006/relationships/image" Target="../media/image36.png"/><Relationship Id="rId5" Type="http://schemas.openxmlformats.org/officeDocument/2006/relationships/image" Target="../media/image23.png"/><Relationship Id="rId10" Type="http://schemas.openxmlformats.org/officeDocument/2006/relationships/image" Target="../media/image35.png"/><Relationship Id="rId4" Type="http://schemas.openxmlformats.org/officeDocument/2006/relationships/image" Target="../media/image31.png"/><Relationship Id="rId9" Type="http://schemas.openxmlformats.org/officeDocument/2006/relationships/image" Target="../media/image34.png"/><Relationship Id="rId14" Type="http://schemas.openxmlformats.org/officeDocument/2006/relationships/image" Target="../media/image3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074" rIns="0" bIns="0" rtlCol="0">
            <a:spAutoFit/>
          </a:bodyPr>
          <a:lstStyle/>
          <a:p>
            <a:pPr marL="3981450">
              <a:lnSpc>
                <a:spcPct val="100000"/>
              </a:lnSpc>
            </a:pPr>
            <a:r>
              <a:rPr sz="3800" spc="165" dirty="0"/>
              <a:t>Comp</a:t>
            </a:r>
            <a:r>
              <a:rPr sz="3800" spc="55" dirty="0"/>
              <a:t>r</a:t>
            </a:r>
            <a:r>
              <a:rPr sz="3800" spc="120" dirty="0"/>
              <a:t>ehensions</a:t>
            </a:r>
            <a:endParaRPr sz="3800"/>
          </a:p>
        </p:txBody>
      </p:sp>
      <p:sp>
        <p:nvSpPr>
          <p:cNvPr id="3" name="object 3"/>
          <p:cNvSpPr/>
          <p:nvPr/>
        </p:nvSpPr>
        <p:spPr>
          <a:xfrm>
            <a:off x="2890042" y="545882"/>
            <a:ext cx="358007" cy="7036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76537" y="576936"/>
            <a:ext cx="902055" cy="9042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338728" y="650048"/>
            <a:ext cx="13061" cy="406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05901" y="651537"/>
            <a:ext cx="16085" cy="3098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590823" y="658435"/>
            <a:ext cx="198937" cy="59054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325572" y="793729"/>
            <a:ext cx="399767" cy="46230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05878" y="794515"/>
            <a:ext cx="349683" cy="45505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657824" y="797372"/>
            <a:ext cx="377802" cy="68349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131615" y="799973"/>
            <a:ext cx="368415" cy="67838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14038" y="1592779"/>
            <a:ext cx="274405" cy="5311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50900" y="1752600"/>
            <a:ext cx="6565900" cy="56007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07481" y="2010846"/>
            <a:ext cx="6249791" cy="508613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998522" y="1811316"/>
            <a:ext cx="1897514" cy="61136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 rot="21480000">
            <a:off x="1404688" y="2732653"/>
            <a:ext cx="4734563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3600" b="1" spc="15" dirty="0">
                <a:latin typeface="Calibri"/>
                <a:cs typeface="Calibri"/>
              </a:rPr>
              <a:t>Types</a:t>
            </a:r>
            <a:r>
              <a:rPr sz="3600" b="1" spc="-160" dirty="0">
                <a:latin typeface="Calibri"/>
                <a:cs typeface="Calibri"/>
              </a:rPr>
              <a:t> </a:t>
            </a:r>
            <a:r>
              <a:rPr sz="3600" b="1" spc="-35" dirty="0">
                <a:latin typeface="Calibri"/>
                <a:cs typeface="Calibri"/>
              </a:rPr>
              <a:t>of</a:t>
            </a:r>
            <a:r>
              <a:rPr sz="3600" b="1" spc="-160" dirty="0">
                <a:latin typeface="Calibri"/>
                <a:cs typeface="Calibri"/>
              </a:rPr>
              <a:t> </a:t>
            </a:r>
            <a:r>
              <a:rPr sz="3600" b="1" spc="-75" dirty="0">
                <a:latin typeface="Calibri"/>
                <a:cs typeface="Calibri"/>
              </a:rPr>
              <a:t>comprehensions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 rot="21480000">
            <a:off x="1173385" y="3888759"/>
            <a:ext cx="736353" cy="571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4500" spc="-1010" dirty="0">
                <a:latin typeface="Calibri"/>
                <a:cs typeface="Calibri"/>
              </a:rPr>
              <a:t>•</a:t>
            </a:r>
            <a:endParaRPr sz="45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 rot="21480000">
            <a:off x="1729749" y="3833885"/>
            <a:ext cx="3659392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3600" spc="95" dirty="0">
                <a:latin typeface="Calibri"/>
                <a:cs typeface="Calibri"/>
              </a:rPr>
              <a:t>list</a:t>
            </a:r>
            <a:r>
              <a:rPr sz="3600" spc="-140" dirty="0">
                <a:latin typeface="Calibri"/>
                <a:cs typeface="Calibri"/>
              </a:rPr>
              <a:t> </a:t>
            </a:r>
            <a:r>
              <a:rPr sz="3600" spc="-90" dirty="0">
                <a:latin typeface="Calibri"/>
                <a:cs typeface="Calibri"/>
              </a:rPr>
              <a:t>comprehensions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 rot="21480000">
            <a:off x="1211502" y="4980294"/>
            <a:ext cx="736353" cy="571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4500" spc="-1010" dirty="0">
                <a:latin typeface="Calibri"/>
                <a:cs typeface="Calibri"/>
              </a:rPr>
              <a:t>•</a:t>
            </a:r>
            <a:endParaRPr sz="45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 rot="21480000">
            <a:off x="1768082" y="4924782"/>
            <a:ext cx="3695768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3600" spc="175" dirty="0">
                <a:latin typeface="Calibri"/>
                <a:cs typeface="Calibri"/>
              </a:rPr>
              <a:t>set</a:t>
            </a:r>
            <a:r>
              <a:rPr sz="3600" spc="-140" dirty="0">
                <a:latin typeface="Calibri"/>
                <a:cs typeface="Calibri"/>
              </a:rPr>
              <a:t> </a:t>
            </a:r>
            <a:r>
              <a:rPr sz="3600" spc="-90" dirty="0">
                <a:latin typeface="Calibri"/>
                <a:cs typeface="Calibri"/>
              </a:rPr>
              <a:t>comprehensions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 rot="21480000">
            <a:off x="1266180" y="6097451"/>
            <a:ext cx="709457" cy="571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4500" spc="-990" dirty="0">
                <a:latin typeface="Calibri"/>
                <a:cs typeface="Calibri"/>
              </a:rPr>
              <a:t>•</a:t>
            </a:r>
            <a:endParaRPr sz="45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 rot="21480000">
            <a:off x="1811396" y="5995255"/>
            <a:ext cx="4891773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3600" spc="-30" dirty="0">
                <a:latin typeface="Calibri"/>
                <a:cs typeface="Calibri"/>
              </a:rPr>
              <a:t>dictionary</a:t>
            </a:r>
            <a:r>
              <a:rPr sz="3600" spc="-140" dirty="0">
                <a:latin typeface="Calibri"/>
                <a:cs typeface="Calibri"/>
              </a:rPr>
              <a:t> </a:t>
            </a:r>
            <a:r>
              <a:rPr sz="3600" spc="-90" dirty="0">
                <a:latin typeface="Calibri"/>
                <a:cs typeface="Calibri"/>
              </a:rPr>
              <a:t>comprehensions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486400" y="4470400"/>
            <a:ext cx="4203700" cy="377190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545220" y="4723236"/>
            <a:ext cx="3882309" cy="3257026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652080" y="4525884"/>
            <a:ext cx="1919082" cy="703251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 rot="240000">
            <a:off x="6839846" y="5218773"/>
            <a:ext cx="128504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3600" b="1" spc="70" dirty="0">
                <a:latin typeface="Calibri"/>
                <a:cs typeface="Calibri"/>
              </a:rPr>
              <a:t>Style!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 rot="240000">
            <a:off x="5861738" y="6198678"/>
            <a:ext cx="740631" cy="571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4500" spc="-1010" dirty="0">
                <a:latin typeface="Calibri"/>
                <a:cs typeface="Calibri"/>
              </a:rPr>
              <a:t>•</a:t>
            </a:r>
            <a:endParaRPr sz="45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 rot="240000">
            <a:off x="6397464" y="6317510"/>
            <a:ext cx="2107602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3600" spc="-45" dirty="0">
                <a:latin typeface="Calibri"/>
                <a:cs typeface="Calibri"/>
              </a:rPr>
              <a:t>declarative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 rot="240000">
            <a:off x="5815509" y="6742818"/>
            <a:ext cx="740631" cy="571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4500" spc="-1010" dirty="0">
                <a:latin typeface="Calibri"/>
                <a:cs typeface="Calibri"/>
              </a:rPr>
              <a:t>•</a:t>
            </a:r>
            <a:endParaRPr sz="45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 rot="240000">
            <a:off x="6347417" y="6853066"/>
            <a:ext cx="1915277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3600" spc="-60" dirty="0">
                <a:latin typeface="Calibri"/>
                <a:cs typeface="Calibri"/>
              </a:rPr>
              <a:t>functional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8763000" y="6299200"/>
            <a:ext cx="3644900" cy="297180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813800" y="6605040"/>
            <a:ext cx="3329443" cy="241076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9489653" y="6356090"/>
            <a:ext cx="1897514" cy="61136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 rot="21480000">
            <a:off x="9065934" y="7035462"/>
            <a:ext cx="742407" cy="571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4500" b="1" spc="-765" dirty="0">
                <a:latin typeface="Calibri"/>
                <a:cs typeface="Calibri"/>
              </a:rPr>
              <a:t>•</a:t>
            </a:r>
            <a:endParaRPr sz="450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 rot="21480000">
            <a:off x="9582156" y="7016233"/>
            <a:ext cx="170483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3600" b="1" spc="-85" dirty="0">
                <a:latin typeface="Calibri"/>
                <a:cs typeface="Calibri"/>
              </a:rPr>
              <a:t>readable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 rot="21480000">
            <a:off x="9084992" y="7581230"/>
            <a:ext cx="742407" cy="571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4500" b="1" spc="-765" dirty="0">
                <a:latin typeface="Calibri"/>
                <a:cs typeface="Calibri"/>
              </a:rPr>
              <a:t>•</a:t>
            </a:r>
            <a:endParaRPr sz="4500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 rot="21480000">
            <a:off x="9610378" y="7555218"/>
            <a:ext cx="2074887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3600" b="1" spc="-20" dirty="0">
                <a:latin typeface="Calibri"/>
                <a:cs typeface="Calibri"/>
              </a:rPr>
              <a:t>expressive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 rot="21480000">
            <a:off x="9104051" y="8126997"/>
            <a:ext cx="742407" cy="571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4500" b="1" spc="-765" dirty="0">
                <a:latin typeface="Calibri"/>
                <a:cs typeface="Calibri"/>
              </a:rPr>
              <a:t>•</a:t>
            </a:r>
            <a:endParaRPr sz="4500">
              <a:latin typeface="Calibri"/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 rot="21480000">
            <a:off x="9621085" y="8107265"/>
            <a:ext cx="1731763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3600" b="1" spc="-130" dirty="0">
                <a:latin typeface="Calibri"/>
                <a:cs typeface="Calibri"/>
              </a:rPr>
              <a:t>e</a:t>
            </a:r>
            <a:r>
              <a:rPr sz="3600" b="1" spc="-70" dirty="0">
                <a:latin typeface="Calibri"/>
                <a:cs typeface="Calibri"/>
              </a:rPr>
              <a:t>ffective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" dirty="0"/>
              <a:t>Monday</a:t>
            </a:r>
            <a:r>
              <a:rPr dirty="0"/>
              <a:t>,</a:t>
            </a:r>
            <a:r>
              <a:rPr spc="10" dirty="0"/>
              <a:t> </a:t>
            </a:r>
            <a:r>
              <a:rPr spc="5" dirty="0"/>
              <a:t>1</a:t>
            </a:r>
            <a:r>
              <a:rPr dirty="0"/>
              <a:t>2</a:t>
            </a:r>
            <a:r>
              <a:rPr spc="15" dirty="0"/>
              <a:t> </a:t>
            </a:r>
            <a:r>
              <a:rPr spc="5" dirty="0"/>
              <a:t>August</a:t>
            </a:r>
            <a:r>
              <a:rPr dirty="0"/>
              <a:t>,</a:t>
            </a:r>
            <a:r>
              <a:rPr spc="10" dirty="0"/>
              <a:t> </a:t>
            </a:r>
            <a:r>
              <a:rPr spc="5" dirty="0"/>
              <a:t>13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08100" y="6781800"/>
            <a:ext cx="11201400" cy="2209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42719" y="7041252"/>
            <a:ext cx="10601125" cy="154227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68440" y="6842707"/>
            <a:ext cx="557885" cy="188299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892274" y="7591096"/>
            <a:ext cx="10083800" cy="482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69265" algn="l"/>
                <a:tab pos="5041265" algn="l"/>
                <a:tab pos="5955665" algn="l"/>
                <a:tab pos="7098665" algn="l"/>
                <a:tab pos="7784465" algn="l"/>
                <a:tab pos="9841865" algn="l"/>
              </a:tabLst>
            </a:pPr>
            <a:r>
              <a:rPr sz="3600" dirty="0">
                <a:solidFill>
                  <a:srgbClr val="222222"/>
                </a:solidFill>
                <a:latin typeface="MS Gothic"/>
                <a:cs typeface="MS Gothic"/>
              </a:rPr>
              <a:t>{	key_expr:value_expr	</a:t>
            </a:r>
            <a:r>
              <a:rPr sz="3600" dirty="0">
                <a:solidFill>
                  <a:srgbClr val="01701F"/>
                </a:solidFill>
                <a:latin typeface="MS Gothic"/>
                <a:cs typeface="MS Gothic"/>
              </a:rPr>
              <a:t>for	</a:t>
            </a:r>
            <a:r>
              <a:rPr sz="3600" dirty="0">
                <a:solidFill>
                  <a:srgbClr val="222222"/>
                </a:solidFill>
                <a:latin typeface="MS Gothic"/>
                <a:cs typeface="MS Gothic"/>
              </a:rPr>
              <a:t>item	</a:t>
            </a:r>
            <a:r>
              <a:rPr sz="3600" dirty="0">
                <a:solidFill>
                  <a:srgbClr val="01701F"/>
                </a:solidFill>
                <a:latin typeface="MS Gothic"/>
                <a:cs typeface="MS Gothic"/>
              </a:rPr>
              <a:t>in	</a:t>
            </a:r>
            <a:r>
              <a:rPr sz="3600" dirty="0">
                <a:solidFill>
                  <a:srgbClr val="222222"/>
                </a:solidFill>
                <a:latin typeface="MS Gothic"/>
                <a:cs typeface="MS Gothic"/>
              </a:rPr>
              <a:t>iterable	}</a:t>
            </a:r>
            <a:endParaRPr sz="3600">
              <a:latin typeface="MS Gothic"/>
              <a:cs typeface="MS Gothic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" dirty="0"/>
              <a:t>Monday</a:t>
            </a:r>
            <a:r>
              <a:rPr dirty="0"/>
              <a:t>,</a:t>
            </a:r>
            <a:r>
              <a:rPr spc="10" dirty="0"/>
              <a:t> </a:t>
            </a:r>
            <a:r>
              <a:rPr spc="5" dirty="0"/>
              <a:t>1</a:t>
            </a:r>
            <a:r>
              <a:rPr dirty="0"/>
              <a:t>2</a:t>
            </a:r>
            <a:r>
              <a:rPr spc="15" dirty="0"/>
              <a:t> </a:t>
            </a:r>
            <a:r>
              <a:rPr spc="5" dirty="0"/>
              <a:t>August</a:t>
            </a:r>
            <a:r>
              <a:rPr dirty="0"/>
              <a:t>,</a:t>
            </a:r>
            <a:r>
              <a:rPr spc="10" dirty="0"/>
              <a:t> </a:t>
            </a:r>
            <a:r>
              <a:rPr spc="5" dirty="0"/>
              <a:t>13</a:t>
            </a:r>
          </a:p>
        </p:txBody>
      </p:sp>
      <p:sp>
        <p:nvSpPr>
          <p:cNvPr id="12" name="object 2"/>
          <p:cNvSpPr/>
          <p:nvPr/>
        </p:nvSpPr>
        <p:spPr>
          <a:xfrm>
            <a:off x="1940368" y="4668467"/>
            <a:ext cx="9055100" cy="22098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3"/>
          <p:cNvSpPr/>
          <p:nvPr/>
        </p:nvSpPr>
        <p:spPr>
          <a:xfrm>
            <a:off x="2274987" y="4927919"/>
            <a:ext cx="8454825" cy="153084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4"/>
          <p:cNvSpPr/>
          <p:nvPr/>
        </p:nvSpPr>
        <p:spPr>
          <a:xfrm>
            <a:off x="2000708" y="4729374"/>
            <a:ext cx="557885" cy="188299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5"/>
          <p:cNvSpPr txBox="1"/>
          <p:nvPr/>
        </p:nvSpPr>
        <p:spPr>
          <a:xfrm>
            <a:off x="2523079" y="5456811"/>
            <a:ext cx="8029575" cy="539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dirty="0">
                <a:solidFill>
                  <a:srgbClr val="222222"/>
                </a:solidFill>
                <a:latin typeface="MS Gothic"/>
                <a:cs typeface="MS Gothic"/>
              </a:rPr>
              <a:t>{</a:t>
            </a:r>
            <a:r>
              <a:rPr sz="3600" spc="-30" dirty="0">
                <a:solidFill>
                  <a:srgbClr val="222222"/>
                </a:solidFill>
                <a:latin typeface="MS Gothic"/>
                <a:cs typeface="MS Gothic"/>
              </a:rPr>
              <a:t> </a:t>
            </a:r>
            <a:r>
              <a:rPr sz="3600" dirty="0">
                <a:solidFill>
                  <a:srgbClr val="222222"/>
                </a:solidFill>
                <a:latin typeface="MS Gothic"/>
                <a:cs typeface="MS Gothic"/>
              </a:rPr>
              <a:t>expr(item)</a:t>
            </a:r>
            <a:r>
              <a:rPr sz="3600" spc="-30" dirty="0">
                <a:solidFill>
                  <a:srgbClr val="222222"/>
                </a:solidFill>
                <a:latin typeface="MS Gothic"/>
                <a:cs typeface="MS Gothic"/>
              </a:rPr>
              <a:t> </a:t>
            </a:r>
            <a:r>
              <a:rPr sz="5400" baseline="2314" dirty="0">
                <a:solidFill>
                  <a:srgbClr val="01701F"/>
                </a:solidFill>
                <a:latin typeface="MS Gothic"/>
                <a:cs typeface="MS Gothic"/>
              </a:rPr>
              <a:t>for</a:t>
            </a:r>
            <a:r>
              <a:rPr sz="5400" spc="-44" baseline="2314" dirty="0">
                <a:solidFill>
                  <a:srgbClr val="01701F"/>
                </a:solidFill>
                <a:latin typeface="MS Gothic"/>
                <a:cs typeface="MS Gothic"/>
              </a:rPr>
              <a:t> </a:t>
            </a:r>
            <a:r>
              <a:rPr sz="5400" baseline="3086" dirty="0">
                <a:solidFill>
                  <a:srgbClr val="222222"/>
                </a:solidFill>
                <a:latin typeface="MS Gothic"/>
                <a:cs typeface="MS Gothic"/>
              </a:rPr>
              <a:t>item</a:t>
            </a:r>
            <a:r>
              <a:rPr sz="5400" spc="-44" baseline="3086" dirty="0">
                <a:solidFill>
                  <a:srgbClr val="222222"/>
                </a:solidFill>
                <a:latin typeface="MS Gothic"/>
                <a:cs typeface="MS Gothic"/>
              </a:rPr>
              <a:t> </a:t>
            </a:r>
            <a:r>
              <a:rPr sz="5400" baseline="4629" dirty="0">
                <a:solidFill>
                  <a:srgbClr val="01701F"/>
                </a:solidFill>
                <a:latin typeface="MS Gothic"/>
                <a:cs typeface="MS Gothic"/>
              </a:rPr>
              <a:t>in</a:t>
            </a:r>
            <a:r>
              <a:rPr sz="5400" spc="-44" baseline="4629" dirty="0">
                <a:solidFill>
                  <a:srgbClr val="01701F"/>
                </a:solidFill>
                <a:latin typeface="MS Gothic"/>
                <a:cs typeface="MS Gothic"/>
              </a:rPr>
              <a:t> </a:t>
            </a:r>
            <a:r>
              <a:rPr sz="5400" baseline="4629" dirty="0">
                <a:solidFill>
                  <a:srgbClr val="222222"/>
                </a:solidFill>
                <a:latin typeface="MS Gothic"/>
                <a:cs typeface="MS Gothic"/>
              </a:rPr>
              <a:t>iterable</a:t>
            </a:r>
            <a:r>
              <a:rPr sz="5400" spc="-44" baseline="4629" dirty="0">
                <a:solidFill>
                  <a:srgbClr val="222222"/>
                </a:solidFill>
                <a:latin typeface="MS Gothic"/>
                <a:cs typeface="MS Gothic"/>
              </a:rPr>
              <a:t> </a:t>
            </a:r>
            <a:r>
              <a:rPr sz="5400" baseline="6944" dirty="0">
                <a:solidFill>
                  <a:srgbClr val="222222"/>
                </a:solidFill>
                <a:latin typeface="MS Gothic"/>
                <a:cs typeface="MS Gothic"/>
              </a:rPr>
              <a:t>}</a:t>
            </a:r>
            <a:endParaRPr sz="5400" baseline="6944" dirty="0">
              <a:latin typeface="MS Gothic"/>
              <a:cs typeface="MS Gothic"/>
            </a:endParaRPr>
          </a:p>
        </p:txBody>
      </p:sp>
      <p:sp>
        <p:nvSpPr>
          <p:cNvPr id="16" name="object 2"/>
          <p:cNvSpPr/>
          <p:nvPr/>
        </p:nvSpPr>
        <p:spPr>
          <a:xfrm>
            <a:off x="1940368" y="1488440"/>
            <a:ext cx="9055100" cy="22098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3"/>
          <p:cNvSpPr/>
          <p:nvPr/>
        </p:nvSpPr>
        <p:spPr>
          <a:xfrm>
            <a:off x="2274987" y="1747892"/>
            <a:ext cx="8454825" cy="153084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4"/>
          <p:cNvSpPr/>
          <p:nvPr/>
        </p:nvSpPr>
        <p:spPr>
          <a:xfrm>
            <a:off x="2000708" y="1549347"/>
            <a:ext cx="557885" cy="188299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5"/>
          <p:cNvSpPr txBox="1"/>
          <p:nvPr/>
        </p:nvSpPr>
        <p:spPr>
          <a:xfrm>
            <a:off x="2523079" y="2276784"/>
            <a:ext cx="8029575" cy="539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dirty="0">
                <a:solidFill>
                  <a:srgbClr val="222222"/>
                </a:solidFill>
                <a:latin typeface="MS Gothic"/>
                <a:cs typeface="MS Gothic"/>
              </a:rPr>
              <a:t>[</a:t>
            </a:r>
            <a:r>
              <a:rPr sz="3600" spc="-30" dirty="0">
                <a:solidFill>
                  <a:srgbClr val="222222"/>
                </a:solidFill>
                <a:latin typeface="MS Gothic"/>
                <a:cs typeface="MS Gothic"/>
              </a:rPr>
              <a:t> </a:t>
            </a:r>
            <a:r>
              <a:rPr sz="3600" dirty="0">
                <a:solidFill>
                  <a:srgbClr val="222222"/>
                </a:solidFill>
                <a:latin typeface="MS Gothic"/>
                <a:cs typeface="MS Gothic"/>
              </a:rPr>
              <a:t>expr(item)</a:t>
            </a:r>
            <a:r>
              <a:rPr sz="3600" spc="-30" dirty="0">
                <a:solidFill>
                  <a:srgbClr val="222222"/>
                </a:solidFill>
                <a:latin typeface="MS Gothic"/>
                <a:cs typeface="MS Gothic"/>
              </a:rPr>
              <a:t> </a:t>
            </a:r>
            <a:r>
              <a:rPr sz="5400" baseline="2314" dirty="0">
                <a:solidFill>
                  <a:srgbClr val="01701F"/>
                </a:solidFill>
                <a:latin typeface="MS Gothic"/>
                <a:cs typeface="MS Gothic"/>
              </a:rPr>
              <a:t>for</a:t>
            </a:r>
            <a:r>
              <a:rPr sz="5400" spc="-44" baseline="2314" dirty="0">
                <a:solidFill>
                  <a:srgbClr val="01701F"/>
                </a:solidFill>
                <a:latin typeface="MS Gothic"/>
                <a:cs typeface="MS Gothic"/>
              </a:rPr>
              <a:t> </a:t>
            </a:r>
            <a:r>
              <a:rPr sz="5400" baseline="3086" dirty="0">
                <a:solidFill>
                  <a:srgbClr val="222222"/>
                </a:solidFill>
                <a:latin typeface="MS Gothic"/>
                <a:cs typeface="MS Gothic"/>
              </a:rPr>
              <a:t>item</a:t>
            </a:r>
            <a:r>
              <a:rPr sz="5400" spc="-44" baseline="3086" dirty="0">
                <a:solidFill>
                  <a:srgbClr val="222222"/>
                </a:solidFill>
                <a:latin typeface="MS Gothic"/>
                <a:cs typeface="MS Gothic"/>
              </a:rPr>
              <a:t> </a:t>
            </a:r>
            <a:r>
              <a:rPr sz="5400" baseline="4629" dirty="0">
                <a:solidFill>
                  <a:srgbClr val="01701F"/>
                </a:solidFill>
                <a:latin typeface="MS Gothic"/>
                <a:cs typeface="MS Gothic"/>
              </a:rPr>
              <a:t>in</a:t>
            </a:r>
            <a:r>
              <a:rPr sz="5400" spc="-44" baseline="4629" dirty="0">
                <a:solidFill>
                  <a:srgbClr val="01701F"/>
                </a:solidFill>
                <a:latin typeface="MS Gothic"/>
                <a:cs typeface="MS Gothic"/>
              </a:rPr>
              <a:t> </a:t>
            </a:r>
            <a:r>
              <a:rPr sz="5400" baseline="4629" dirty="0">
                <a:solidFill>
                  <a:srgbClr val="222222"/>
                </a:solidFill>
                <a:latin typeface="MS Gothic"/>
                <a:cs typeface="MS Gothic"/>
              </a:rPr>
              <a:t>iterable</a:t>
            </a:r>
            <a:r>
              <a:rPr sz="5400" spc="-44" baseline="4629" dirty="0">
                <a:solidFill>
                  <a:srgbClr val="222222"/>
                </a:solidFill>
                <a:latin typeface="MS Gothic"/>
                <a:cs typeface="MS Gothic"/>
              </a:rPr>
              <a:t> </a:t>
            </a:r>
            <a:r>
              <a:rPr sz="5400" baseline="6944" dirty="0">
                <a:solidFill>
                  <a:srgbClr val="222222"/>
                </a:solidFill>
                <a:latin typeface="MS Gothic"/>
                <a:cs typeface="MS Gothic"/>
              </a:rPr>
              <a:t>]</a:t>
            </a:r>
            <a:endParaRPr sz="5400" baseline="6944">
              <a:latin typeface="MS Gothic"/>
              <a:cs typeface="MS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22300" y="4854537"/>
            <a:ext cx="8788400" cy="1930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300"/>
              </a:lnSpc>
              <a:tabLst>
                <a:tab pos="774065" algn="l"/>
              </a:tabLst>
            </a:pPr>
            <a:r>
              <a:rPr sz="3000" dirty="0">
                <a:solidFill>
                  <a:srgbClr val="C65D0A"/>
                </a:solidFill>
                <a:latin typeface="MS Gothic"/>
                <a:cs typeface="MS Gothic"/>
              </a:rPr>
              <a:t>&gt;&gt;&gt;	</a:t>
            </a:r>
            <a:r>
              <a:rPr sz="3000" dirty="0">
                <a:solidFill>
                  <a:srgbClr val="222222"/>
                </a:solidFill>
                <a:latin typeface="MS Gothic"/>
                <a:cs typeface="MS Gothic"/>
              </a:rPr>
              <a:t>pp(file_sizes)</a:t>
            </a:r>
            <a:endParaRPr sz="3000">
              <a:latin typeface="MS Gothic"/>
              <a:cs typeface="MS Gothic"/>
            </a:endParaRPr>
          </a:p>
          <a:p>
            <a:pPr marL="12700">
              <a:lnSpc>
                <a:spcPts val="3000"/>
              </a:lnSpc>
              <a:tabLst>
                <a:tab pos="8013065" algn="l"/>
              </a:tabLst>
            </a:pPr>
            <a:r>
              <a:rPr sz="3000" dirty="0">
                <a:solidFill>
                  <a:srgbClr val="323232"/>
                </a:solidFill>
                <a:latin typeface="MS Gothic"/>
                <a:cs typeface="MS Gothic"/>
              </a:rPr>
              <a:t>{'/Users/pyfund/examples/exceptional.py':	400,</a:t>
            </a:r>
            <a:endParaRPr sz="3000">
              <a:latin typeface="MS Gothic"/>
              <a:cs typeface="MS Gothic"/>
            </a:endParaRPr>
          </a:p>
          <a:p>
            <a:pPr marL="203200">
              <a:lnSpc>
                <a:spcPts val="3000"/>
              </a:lnSpc>
              <a:tabLst>
                <a:tab pos="7441565" algn="l"/>
              </a:tabLst>
            </a:pPr>
            <a:r>
              <a:rPr sz="3000" dirty="0">
                <a:solidFill>
                  <a:srgbClr val="323232"/>
                </a:solidFill>
                <a:latin typeface="MS Gothic"/>
                <a:cs typeface="MS Gothic"/>
              </a:rPr>
              <a:t>'/Users/pyfund/examples/keypress.py':	778,</a:t>
            </a:r>
            <a:endParaRPr sz="3000">
              <a:latin typeface="MS Gothic"/>
              <a:cs typeface="MS Gothic"/>
            </a:endParaRPr>
          </a:p>
          <a:p>
            <a:pPr marL="203200">
              <a:lnSpc>
                <a:spcPts val="3000"/>
              </a:lnSpc>
              <a:tabLst>
                <a:tab pos="7060565" algn="l"/>
              </a:tabLst>
            </a:pPr>
            <a:r>
              <a:rPr sz="3000" dirty="0">
                <a:solidFill>
                  <a:srgbClr val="323232"/>
                </a:solidFill>
                <a:latin typeface="MS Gothic"/>
                <a:cs typeface="MS Gothic"/>
              </a:rPr>
              <a:t>'/Users/pyfund/examples/scopes.py':	133,</a:t>
            </a:r>
            <a:endParaRPr sz="3000">
              <a:latin typeface="MS Gothic"/>
              <a:cs typeface="MS Gothic"/>
            </a:endParaRPr>
          </a:p>
          <a:p>
            <a:pPr marL="203200">
              <a:lnSpc>
                <a:spcPts val="3300"/>
              </a:lnSpc>
              <a:tabLst>
                <a:tab pos="6870065" algn="l"/>
              </a:tabLst>
            </a:pPr>
            <a:r>
              <a:rPr sz="3000" dirty="0">
                <a:solidFill>
                  <a:srgbClr val="323232"/>
                </a:solidFill>
                <a:latin typeface="MS Gothic"/>
                <a:cs typeface="MS Gothic"/>
              </a:rPr>
              <a:t>'/Users/pyfund/examples/words.py':	1185}</a:t>
            </a:r>
            <a:endParaRPr sz="3000">
              <a:latin typeface="MS Gothic"/>
              <a:cs typeface="MS Goth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914900" y="266700"/>
            <a:ext cx="5016500" cy="2997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967159" y="595823"/>
            <a:ext cx="4699000" cy="2413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376859" y="322773"/>
            <a:ext cx="1879600" cy="5461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397602" y="956421"/>
            <a:ext cx="3771900" cy="157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ts val="4300"/>
              </a:lnSpc>
            </a:pPr>
            <a:r>
              <a:rPr sz="3600" spc="-80" dirty="0">
                <a:latin typeface="Calibri"/>
                <a:cs typeface="Calibri"/>
              </a:rPr>
              <a:t>Don't</a:t>
            </a:r>
            <a:r>
              <a:rPr sz="3600" spc="-140" dirty="0">
                <a:latin typeface="Calibri"/>
                <a:cs typeface="Calibri"/>
              </a:rPr>
              <a:t> </a:t>
            </a:r>
            <a:r>
              <a:rPr sz="3600" spc="-60" dirty="0">
                <a:latin typeface="Calibri"/>
                <a:cs typeface="Calibri"/>
              </a:rPr>
              <a:t>cram</a:t>
            </a:r>
            <a:r>
              <a:rPr sz="3600" spc="-14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too</a:t>
            </a:r>
            <a:r>
              <a:rPr sz="3600" spc="-140" dirty="0">
                <a:latin typeface="Calibri"/>
                <a:cs typeface="Calibri"/>
              </a:rPr>
              <a:t> </a:t>
            </a:r>
            <a:r>
              <a:rPr sz="3600" spc="-165" dirty="0">
                <a:latin typeface="Calibri"/>
                <a:cs typeface="Calibri"/>
              </a:rPr>
              <a:t>much</a:t>
            </a:r>
            <a:r>
              <a:rPr sz="3600" spc="-65" dirty="0">
                <a:latin typeface="Calibri"/>
                <a:cs typeface="Calibri"/>
              </a:rPr>
              <a:t> </a:t>
            </a:r>
            <a:r>
              <a:rPr sz="3600" spc="-85" dirty="0">
                <a:latin typeface="Calibri"/>
                <a:cs typeface="Calibri"/>
              </a:rPr>
              <a:t>complexity</a:t>
            </a:r>
            <a:r>
              <a:rPr sz="3600" spc="-140" dirty="0">
                <a:latin typeface="Calibri"/>
                <a:cs typeface="Calibri"/>
              </a:rPr>
              <a:t> </a:t>
            </a:r>
            <a:r>
              <a:rPr sz="3600" spc="-45" dirty="0">
                <a:latin typeface="Calibri"/>
                <a:cs typeface="Calibri"/>
              </a:rPr>
              <a:t>into</a:t>
            </a:r>
            <a:r>
              <a:rPr sz="3600" spc="-25" dirty="0">
                <a:latin typeface="Calibri"/>
                <a:cs typeface="Calibri"/>
              </a:rPr>
              <a:t> </a:t>
            </a:r>
            <a:r>
              <a:rPr sz="3600" spc="-120" dirty="0">
                <a:latin typeface="Calibri"/>
                <a:cs typeface="Calibri"/>
              </a:rPr>
              <a:t>comprehensions!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" dirty="0"/>
              <a:t>Monday</a:t>
            </a:r>
            <a:r>
              <a:rPr dirty="0"/>
              <a:t>,</a:t>
            </a:r>
            <a:r>
              <a:rPr spc="10" dirty="0"/>
              <a:t> </a:t>
            </a:r>
            <a:r>
              <a:rPr spc="5" dirty="0"/>
              <a:t>1</a:t>
            </a:r>
            <a:r>
              <a:rPr dirty="0"/>
              <a:t>2</a:t>
            </a:r>
            <a:r>
              <a:rPr spc="15" dirty="0"/>
              <a:t> </a:t>
            </a:r>
            <a:r>
              <a:rPr spc="5" dirty="0"/>
              <a:t>August</a:t>
            </a:r>
            <a:r>
              <a:rPr dirty="0"/>
              <a:t>,</a:t>
            </a:r>
            <a:r>
              <a:rPr spc="10" dirty="0"/>
              <a:t> </a:t>
            </a:r>
            <a:r>
              <a:rPr spc="5" dirty="0"/>
              <a:t>13</a:t>
            </a:r>
          </a:p>
        </p:txBody>
      </p:sp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600075" y="3279737"/>
          <a:ext cx="10928349" cy="1790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1674"/>
                <a:gridCol w="2476500"/>
                <a:gridCol w="7750175"/>
              </a:tblGrid>
              <a:tr h="444500">
                <a:tc>
                  <a:txBody>
                    <a:bodyPr/>
                    <a:lstStyle/>
                    <a:p>
                      <a:pPr marL="34925">
                        <a:lnSpc>
                          <a:spcPts val="3525"/>
                        </a:lnSpc>
                      </a:pPr>
                      <a:r>
                        <a:rPr sz="3000" dirty="0">
                          <a:solidFill>
                            <a:srgbClr val="C65D0A"/>
                          </a:solidFill>
                          <a:latin typeface="MS Gothic"/>
                          <a:cs typeface="MS Gothic"/>
                        </a:rPr>
                        <a:t>&gt;&gt;&gt;</a:t>
                      </a:r>
                      <a:endParaRPr sz="3000">
                        <a:latin typeface="MS Gothic"/>
                        <a:cs typeface="MS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ts val="3525"/>
                        </a:lnSpc>
                        <a:tabLst>
                          <a:tab pos="1428115" algn="l"/>
                        </a:tabLst>
                      </a:pPr>
                      <a:r>
                        <a:rPr sz="3000" dirty="0">
                          <a:solidFill>
                            <a:srgbClr val="01701F"/>
                          </a:solidFill>
                          <a:latin typeface="MS Gothic"/>
                          <a:cs typeface="MS Gothic"/>
                        </a:rPr>
                        <a:t>import	</a:t>
                      </a:r>
                      <a:r>
                        <a:rPr sz="3000" dirty="0">
                          <a:solidFill>
                            <a:srgbClr val="0D84B5"/>
                          </a:solidFill>
                          <a:latin typeface="MS Gothic"/>
                          <a:cs typeface="MS Gothic"/>
                        </a:rPr>
                        <a:t>os</a:t>
                      </a:r>
                      <a:endParaRPr sz="3000">
                        <a:latin typeface="MS Gothic"/>
                        <a:cs typeface="MS Gothic"/>
                      </a:endParaRPr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endParaRPr sz="3000">
                        <a:latin typeface="MS Gothic"/>
                        <a:cs typeface="MS Gothic"/>
                      </a:endParaRPr>
                    </a:p>
                  </a:txBody>
                  <a:tcPr marL="0" marR="0" marT="0" marB="0"/>
                </a:tc>
              </a:tr>
              <a:tr h="381000">
                <a:tc>
                  <a:txBody>
                    <a:bodyPr/>
                    <a:lstStyle/>
                    <a:p>
                      <a:pPr marL="34925">
                        <a:lnSpc>
                          <a:spcPts val="3525"/>
                        </a:lnSpc>
                      </a:pPr>
                      <a:r>
                        <a:rPr sz="3000" dirty="0">
                          <a:solidFill>
                            <a:srgbClr val="C65D0A"/>
                          </a:solidFill>
                          <a:latin typeface="MS Gothic"/>
                          <a:cs typeface="MS Gothic"/>
                        </a:rPr>
                        <a:t>&gt;&gt;&gt;</a:t>
                      </a:r>
                      <a:endParaRPr sz="3000">
                        <a:latin typeface="MS Gothic"/>
                        <a:cs typeface="MS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ts val="3525"/>
                        </a:lnSpc>
                        <a:tabLst>
                          <a:tab pos="1428115" algn="l"/>
                        </a:tabLst>
                      </a:pPr>
                      <a:r>
                        <a:rPr sz="3000" dirty="0">
                          <a:solidFill>
                            <a:srgbClr val="01701F"/>
                          </a:solidFill>
                          <a:latin typeface="MS Gothic"/>
                          <a:cs typeface="MS Gothic"/>
                        </a:rPr>
                        <a:t>import	</a:t>
                      </a:r>
                      <a:r>
                        <a:rPr sz="3000" dirty="0">
                          <a:solidFill>
                            <a:srgbClr val="0D84B5"/>
                          </a:solidFill>
                          <a:latin typeface="MS Gothic"/>
                          <a:cs typeface="MS Gothic"/>
                        </a:rPr>
                        <a:t>glob</a:t>
                      </a:r>
                      <a:endParaRPr sz="3000">
                        <a:latin typeface="MS Gothic"/>
                        <a:cs typeface="MS Gothic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81000">
                <a:tc>
                  <a:txBody>
                    <a:bodyPr/>
                    <a:lstStyle/>
                    <a:p>
                      <a:pPr marL="34925">
                        <a:lnSpc>
                          <a:spcPts val="3525"/>
                        </a:lnSpc>
                      </a:pPr>
                      <a:r>
                        <a:rPr sz="3000" dirty="0">
                          <a:solidFill>
                            <a:srgbClr val="C65D0A"/>
                          </a:solidFill>
                          <a:latin typeface="MS Gothic"/>
                          <a:cs typeface="MS Gothic"/>
                        </a:rPr>
                        <a:t>&gt;&gt;&gt;</a:t>
                      </a:r>
                      <a:endParaRPr sz="3000">
                        <a:latin typeface="MS Gothic"/>
                        <a:cs typeface="MS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ts val="3525"/>
                        </a:lnSpc>
                        <a:tabLst>
                          <a:tab pos="2190115" algn="l"/>
                        </a:tabLst>
                      </a:pPr>
                      <a:r>
                        <a:rPr sz="3000" dirty="0">
                          <a:solidFill>
                            <a:srgbClr val="222222"/>
                          </a:solidFill>
                          <a:latin typeface="MS Gothic"/>
                          <a:cs typeface="MS Gothic"/>
                        </a:rPr>
                        <a:t>file_sizes	</a:t>
                      </a:r>
                      <a:r>
                        <a:rPr sz="3000" dirty="0">
                          <a:solidFill>
                            <a:srgbClr val="666666"/>
                          </a:solidFill>
                          <a:latin typeface="MS Gothic"/>
                          <a:cs typeface="MS Gothic"/>
                        </a:rPr>
                        <a:t>=</a:t>
                      </a:r>
                      <a:endParaRPr sz="3000">
                        <a:latin typeface="MS Gothic"/>
                        <a:cs typeface="MS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ts val="3525"/>
                        </a:lnSpc>
                        <a:tabLst>
                          <a:tab pos="4285615" algn="l"/>
                        </a:tabLst>
                      </a:pPr>
                      <a:r>
                        <a:rPr sz="3000" dirty="0">
                          <a:solidFill>
                            <a:srgbClr val="222222"/>
                          </a:solidFill>
                          <a:latin typeface="MS Gothic"/>
                          <a:cs typeface="MS Gothic"/>
                        </a:rPr>
                        <a:t>{os</a:t>
                      </a:r>
                      <a:r>
                        <a:rPr sz="3000" dirty="0">
                          <a:solidFill>
                            <a:srgbClr val="666666"/>
                          </a:solidFill>
                          <a:latin typeface="MS Gothic"/>
                          <a:cs typeface="MS Gothic"/>
                        </a:rPr>
                        <a:t>.</a:t>
                      </a:r>
                      <a:r>
                        <a:rPr sz="3000" dirty="0">
                          <a:solidFill>
                            <a:srgbClr val="222222"/>
                          </a:solidFill>
                          <a:latin typeface="MS Gothic"/>
                          <a:cs typeface="MS Gothic"/>
                        </a:rPr>
                        <a:t>path</a:t>
                      </a:r>
                      <a:r>
                        <a:rPr sz="3000" dirty="0">
                          <a:solidFill>
                            <a:srgbClr val="666666"/>
                          </a:solidFill>
                          <a:latin typeface="MS Gothic"/>
                          <a:cs typeface="MS Gothic"/>
                        </a:rPr>
                        <a:t>.</a:t>
                      </a:r>
                      <a:r>
                        <a:rPr sz="3000" dirty="0">
                          <a:solidFill>
                            <a:srgbClr val="222222"/>
                          </a:solidFill>
                          <a:latin typeface="MS Gothic"/>
                          <a:cs typeface="MS Gothic"/>
                        </a:rPr>
                        <a:t>realpath(p):	os</a:t>
                      </a:r>
                      <a:r>
                        <a:rPr sz="3000" dirty="0">
                          <a:solidFill>
                            <a:srgbClr val="666666"/>
                          </a:solidFill>
                          <a:latin typeface="MS Gothic"/>
                          <a:cs typeface="MS Gothic"/>
                        </a:rPr>
                        <a:t>.</a:t>
                      </a:r>
                      <a:r>
                        <a:rPr sz="3000" dirty="0">
                          <a:solidFill>
                            <a:srgbClr val="222222"/>
                          </a:solidFill>
                          <a:latin typeface="MS Gothic"/>
                          <a:cs typeface="MS Gothic"/>
                        </a:rPr>
                        <a:t>stat(p)</a:t>
                      </a:r>
                      <a:r>
                        <a:rPr sz="3000" dirty="0">
                          <a:solidFill>
                            <a:srgbClr val="666666"/>
                          </a:solidFill>
                          <a:latin typeface="MS Gothic"/>
                          <a:cs typeface="MS Gothic"/>
                        </a:rPr>
                        <a:t>.</a:t>
                      </a:r>
                      <a:r>
                        <a:rPr sz="3000" dirty="0">
                          <a:solidFill>
                            <a:srgbClr val="222222"/>
                          </a:solidFill>
                          <a:latin typeface="MS Gothic"/>
                          <a:cs typeface="MS Gothic"/>
                        </a:rPr>
                        <a:t>st_size</a:t>
                      </a:r>
                      <a:endParaRPr sz="3000">
                        <a:latin typeface="MS Gothic"/>
                        <a:cs typeface="MS Gothic"/>
                      </a:endParaRPr>
                    </a:p>
                  </a:txBody>
                  <a:tcPr marL="0" marR="0" marT="0" marB="0"/>
                </a:tc>
              </a:tr>
              <a:tr h="355600">
                <a:tc>
                  <a:txBody>
                    <a:bodyPr/>
                    <a:lstStyle/>
                    <a:p>
                      <a:pPr marL="34925">
                        <a:lnSpc>
                          <a:spcPts val="3325"/>
                        </a:lnSpc>
                      </a:pPr>
                      <a:r>
                        <a:rPr sz="3000" dirty="0">
                          <a:solidFill>
                            <a:srgbClr val="222222"/>
                          </a:solidFill>
                          <a:latin typeface="MS Gothic"/>
                          <a:cs typeface="MS Gothic"/>
                        </a:rPr>
                        <a:t>...</a:t>
                      </a:r>
                      <a:endParaRPr sz="3000">
                        <a:latin typeface="MS Gothic"/>
                        <a:cs typeface="MS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3000">
                        <a:latin typeface="MS Gothic"/>
                        <a:cs typeface="MS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85115">
                        <a:lnSpc>
                          <a:spcPts val="3325"/>
                        </a:lnSpc>
                        <a:tabLst>
                          <a:tab pos="1047115" algn="l"/>
                          <a:tab pos="1428115" algn="l"/>
                          <a:tab pos="1999614" algn="l"/>
                        </a:tabLst>
                      </a:pPr>
                      <a:r>
                        <a:rPr sz="3000" dirty="0">
                          <a:solidFill>
                            <a:srgbClr val="01701F"/>
                          </a:solidFill>
                          <a:latin typeface="MS Gothic"/>
                          <a:cs typeface="MS Gothic"/>
                        </a:rPr>
                        <a:t>for	</a:t>
                      </a:r>
                      <a:r>
                        <a:rPr sz="3000" dirty="0">
                          <a:solidFill>
                            <a:srgbClr val="222222"/>
                          </a:solidFill>
                          <a:latin typeface="MS Gothic"/>
                          <a:cs typeface="MS Gothic"/>
                        </a:rPr>
                        <a:t>p	</a:t>
                      </a:r>
                      <a:r>
                        <a:rPr sz="3000" dirty="0">
                          <a:solidFill>
                            <a:srgbClr val="01701F"/>
                          </a:solidFill>
                          <a:latin typeface="MS Gothic"/>
                          <a:cs typeface="MS Gothic"/>
                        </a:rPr>
                        <a:t>in	</a:t>
                      </a:r>
                      <a:r>
                        <a:rPr sz="3000" dirty="0">
                          <a:solidFill>
                            <a:srgbClr val="222222"/>
                          </a:solidFill>
                          <a:latin typeface="MS Gothic"/>
                          <a:cs typeface="MS Gothic"/>
                        </a:rPr>
                        <a:t>glob</a:t>
                      </a:r>
                      <a:r>
                        <a:rPr sz="3000" dirty="0">
                          <a:solidFill>
                            <a:srgbClr val="666666"/>
                          </a:solidFill>
                          <a:latin typeface="MS Gothic"/>
                          <a:cs typeface="MS Gothic"/>
                        </a:rPr>
                        <a:t>.</a:t>
                      </a:r>
                      <a:r>
                        <a:rPr sz="3000" dirty="0">
                          <a:solidFill>
                            <a:srgbClr val="222222"/>
                          </a:solidFill>
                          <a:latin typeface="MS Gothic"/>
                          <a:cs typeface="MS Gothic"/>
                        </a:rPr>
                        <a:t>glob(</a:t>
                      </a:r>
                      <a:r>
                        <a:rPr sz="3000" dirty="0">
                          <a:solidFill>
                            <a:srgbClr val="4070A0"/>
                          </a:solidFill>
                          <a:latin typeface="MS Gothic"/>
                          <a:cs typeface="MS Gothic"/>
                        </a:rPr>
                        <a:t>'*.py'</a:t>
                      </a:r>
                      <a:r>
                        <a:rPr sz="3000" dirty="0">
                          <a:solidFill>
                            <a:srgbClr val="222222"/>
                          </a:solidFill>
                          <a:latin typeface="MS Gothic"/>
                          <a:cs typeface="MS Gothic"/>
                        </a:rPr>
                        <a:t>)}</a:t>
                      </a:r>
                      <a:endParaRPr sz="3000">
                        <a:latin typeface="MS Gothic"/>
                        <a:cs typeface="MS Gothic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65200" y="7759700"/>
            <a:ext cx="11696700" cy="1993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99819" y="8019152"/>
            <a:ext cx="11096425" cy="154490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25539" y="7820607"/>
            <a:ext cx="557885" cy="188299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178300" y="6642100"/>
            <a:ext cx="6146800" cy="14732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230559" y="6971223"/>
            <a:ext cx="5829300" cy="889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205409" y="6698173"/>
            <a:ext cx="1879600" cy="54609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961788" y="7395647"/>
            <a:ext cx="3555405" cy="125061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420100" y="0"/>
            <a:ext cx="4584700" cy="27940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561774" y="8559842"/>
            <a:ext cx="10160635" cy="409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93065" algn="l"/>
                <a:tab pos="2488565" algn="l"/>
                <a:tab pos="3250565" algn="l"/>
                <a:tab pos="4203065" algn="l"/>
                <a:tab pos="4774565" algn="l"/>
                <a:tab pos="6997700" algn="l"/>
              </a:tabLst>
            </a:pPr>
            <a:r>
              <a:rPr sz="3000" dirty="0">
                <a:solidFill>
                  <a:srgbClr val="222222"/>
                </a:solidFill>
                <a:latin typeface="MS Gothic"/>
                <a:cs typeface="MS Gothic"/>
              </a:rPr>
              <a:t>[	expr(item)	</a:t>
            </a:r>
            <a:r>
              <a:rPr sz="3000" dirty="0">
                <a:solidFill>
                  <a:srgbClr val="01701F"/>
                </a:solidFill>
                <a:latin typeface="MS Gothic"/>
                <a:cs typeface="MS Gothic"/>
              </a:rPr>
              <a:t>for	</a:t>
            </a:r>
            <a:r>
              <a:rPr sz="3000" dirty="0">
                <a:solidFill>
                  <a:srgbClr val="222222"/>
                </a:solidFill>
                <a:latin typeface="MS Gothic"/>
                <a:cs typeface="MS Gothic"/>
              </a:rPr>
              <a:t>item	</a:t>
            </a:r>
            <a:r>
              <a:rPr sz="3000" dirty="0">
                <a:solidFill>
                  <a:srgbClr val="01701F"/>
                </a:solidFill>
                <a:latin typeface="MS Gothic"/>
                <a:cs typeface="MS Gothic"/>
              </a:rPr>
              <a:t>in	</a:t>
            </a:r>
            <a:r>
              <a:rPr sz="3000" dirty="0">
                <a:solidFill>
                  <a:srgbClr val="222222"/>
                </a:solidFill>
                <a:latin typeface="MS Gothic"/>
                <a:cs typeface="MS Gothic"/>
              </a:rPr>
              <a:t>iterable</a:t>
            </a:r>
            <a:r>
              <a:rPr sz="3000" spc="-500" dirty="0">
                <a:solidFill>
                  <a:srgbClr val="222222"/>
                </a:solidFill>
                <a:latin typeface="MS Gothic"/>
                <a:cs typeface="MS Gothic"/>
              </a:rPr>
              <a:t> </a:t>
            </a:r>
            <a:r>
              <a:rPr sz="3000" dirty="0">
                <a:solidFill>
                  <a:srgbClr val="01701F"/>
                </a:solidFill>
                <a:latin typeface="MS Gothic"/>
                <a:cs typeface="MS Gothic"/>
              </a:rPr>
              <a:t>if	</a:t>
            </a:r>
            <a:r>
              <a:rPr sz="3000" dirty="0">
                <a:solidFill>
                  <a:srgbClr val="222222"/>
                </a:solidFill>
                <a:latin typeface="MS Gothic"/>
                <a:cs typeface="MS Gothic"/>
              </a:rPr>
              <a:t>predicate(item)</a:t>
            </a:r>
            <a:r>
              <a:rPr sz="3000" spc="-700" dirty="0">
                <a:solidFill>
                  <a:srgbClr val="222222"/>
                </a:solidFill>
                <a:latin typeface="MS Gothic"/>
                <a:cs typeface="MS Gothic"/>
              </a:rPr>
              <a:t> </a:t>
            </a:r>
            <a:r>
              <a:rPr sz="3000" dirty="0">
                <a:solidFill>
                  <a:srgbClr val="222222"/>
                </a:solidFill>
                <a:latin typeface="MS Gothic"/>
                <a:cs typeface="MS Gothic"/>
              </a:rPr>
              <a:t>]</a:t>
            </a:r>
            <a:endParaRPr sz="3000">
              <a:latin typeface="MS Gothic"/>
              <a:cs typeface="MS Goth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749800" y="7203067"/>
            <a:ext cx="4318000" cy="484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95" dirty="0">
                <a:latin typeface="Calibri"/>
                <a:cs typeface="Calibri"/>
              </a:rPr>
              <a:t>optional</a:t>
            </a:r>
            <a:r>
              <a:rPr sz="3600" spc="-140" dirty="0">
                <a:latin typeface="Calibri"/>
                <a:cs typeface="Calibri"/>
              </a:rPr>
              <a:t> </a:t>
            </a:r>
            <a:r>
              <a:rPr sz="3600" b="1" spc="-105" dirty="0">
                <a:latin typeface="Calibri"/>
                <a:cs typeface="Calibri"/>
              </a:rPr>
              <a:t>fi</a:t>
            </a:r>
            <a:r>
              <a:rPr sz="3600" b="1" spc="-15" dirty="0">
                <a:latin typeface="Calibri"/>
                <a:cs typeface="Calibri"/>
              </a:rPr>
              <a:t>ltering</a:t>
            </a:r>
            <a:r>
              <a:rPr sz="3600" b="1" spc="-160" dirty="0">
                <a:latin typeface="Calibri"/>
                <a:cs typeface="Calibri"/>
              </a:rPr>
              <a:t> </a:t>
            </a:r>
            <a:r>
              <a:rPr sz="3600" b="1" dirty="0">
                <a:latin typeface="Calibri"/>
                <a:cs typeface="Calibri"/>
              </a:rPr>
              <a:t>clause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477753" y="221670"/>
            <a:ext cx="4426588" cy="230780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800301" y="35386"/>
            <a:ext cx="1913617" cy="67811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 rot="240000">
            <a:off x="9069949" y="668458"/>
            <a:ext cx="2540979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400" b="1" dirty="0">
                <a:latin typeface="Calibri"/>
                <a:cs typeface="Calibri"/>
              </a:rPr>
              <a:t>Filtering</a:t>
            </a:r>
            <a:r>
              <a:rPr sz="2400" b="1" spc="-110" dirty="0">
                <a:latin typeface="Calibri"/>
                <a:cs typeface="Calibri"/>
              </a:rPr>
              <a:t> </a:t>
            </a:r>
            <a:r>
              <a:rPr sz="2400" b="1" spc="-50" dirty="0">
                <a:latin typeface="Calibri"/>
                <a:cs typeface="Calibri"/>
              </a:rPr>
              <a:t>works</a:t>
            </a:r>
            <a:r>
              <a:rPr sz="2400" b="1" spc="-110" dirty="0">
                <a:latin typeface="Calibri"/>
                <a:cs typeface="Calibri"/>
              </a:rPr>
              <a:t> </a:t>
            </a:r>
            <a:r>
              <a:rPr sz="2400" b="1" spc="-75" dirty="0">
                <a:latin typeface="Calibri"/>
                <a:cs typeface="Calibri"/>
              </a:rPr>
              <a:t>with: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 rot="240000">
            <a:off x="8866997" y="961418"/>
            <a:ext cx="491496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3000" spc="-675" dirty="0">
                <a:latin typeface="Calibri"/>
                <a:cs typeface="Calibri"/>
              </a:rPr>
              <a:t>•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 rot="240000">
            <a:off x="8842745" y="1328920"/>
            <a:ext cx="491496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3000" spc="-675" dirty="0">
                <a:latin typeface="Calibri"/>
                <a:cs typeface="Calibri"/>
              </a:rPr>
              <a:t>•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 rot="240000">
            <a:off x="8827599" y="1719659"/>
            <a:ext cx="472861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3000" spc="-660" dirty="0">
                <a:latin typeface="Calibri"/>
                <a:cs typeface="Calibri"/>
              </a:rPr>
              <a:t>•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 rot="240000">
            <a:off x="9336402" y="1052640"/>
            <a:ext cx="2440355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400" spc="60" dirty="0">
                <a:latin typeface="Calibri"/>
                <a:cs typeface="Calibri"/>
              </a:rPr>
              <a:t>list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spc="-60" dirty="0">
                <a:latin typeface="Calibri"/>
                <a:cs typeface="Calibri"/>
              </a:rPr>
              <a:t>comprehensions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 rot="240000">
            <a:off x="9312269" y="1421022"/>
            <a:ext cx="2464186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400" spc="114" dirty="0">
                <a:latin typeface="Calibri"/>
                <a:cs typeface="Calibri"/>
              </a:rPr>
              <a:t>set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spc="-60" dirty="0">
                <a:latin typeface="Calibri"/>
                <a:cs typeface="Calibri"/>
              </a:rPr>
              <a:t>comprehensions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 rot="240000">
            <a:off x="9290751" y="1817250"/>
            <a:ext cx="3261837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400" spc="-20" dirty="0">
                <a:latin typeface="Calibri"/>
                <a:cs typeface="Calibri"/>
              </a:rPr>
              <a:t>dictionary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spc="-60" dirty="0">
                <a:latin typeface="Calibri"/>
                <a:cs typeface="Calibri"/>
              </a:rPr>
              <a:t>comprehensions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" dirty="0"/>
              <a:t>Monday</a:t>
            </a:r>
            <a:r>
              <a:rPr dirty="0"/>
              <a:t>,</a:t>
            </a:r>
            <a:r>
              <a:rPr spc="10" dirty="0"/>
              <a:t> </a:t>
            </a:r>
            <a:r>
              <a:rPr spc="5" dirty="0"/>
              <a:t>1</a:t>
            </a:r>
            <a:r>
              <a:rPr dirty="0"/>
              <a:t>2</a:t>
            </a:r>
            <a:r>
              <a:rPr spc="15" dirty="0"/>
              <a:t> </a:t>
            </a:r>
            <a:r>
              <a:rPr spc="5" dirty="0"/>
              <a:t>August</a:t>
            </a:r>
            <a:r>
              <a:rPr dirty="0"/>
              <a:t>,</a:t>
            </a:r>
            <a:r>
              <a:rPr spc="10" dirty="0"/>
              <a:t> </a:t>
            </a:r>
            <a:r>
              <a:rPr spc="5" dirty="0"/>
              <a:t>13</a:t>
            </a:r>
          </a:p>
        </p:txBody>
      </p:sp>
      <p:sp>
        <p:nvSpPr>
          <p:cNvPr id="23" name="object 2"/>
          <p:cNvSpPr/>
          <p:nvPr/>
        </p:nvSpPr>
        <p:spPr>
          <a:xfrm>
            <a:off x="1879600" y="4267200"/>
            <a:ext cx="9461500" cy="22098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3"/>
          <p:cNvSpPr/>
          <p:nvPr/>
        </p:nvSpPr>
        <p:spPr>
          <a:xfrm>
            <a:off x="2214219" y="4005156"/>
            <a:ext cx="8861225" cy="153301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4"/>
          <p:cNvSpPr/>
          <p:nvPr/>
        </p:nvSpPr>
        <p:spPr>
          <a:xfrm>
            <a:off x="1939940" y="3806610"/>
            <a:ext cx="557885" cy="188299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5"/>
          <p:cNvSpPr txBox="1"/>
          <p:nvPr/>
        </p:nvSpPr>
        <p:spPr>
          <a:xfrm>
            <a:off x="2768600" y="4522572"/>
            <a:ext cx="7933055" cy="484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spc="-20" dirty="0">
                <a:latin typeface="Calibri"/>
                <a:cs typeface="Calibri"/>
              </a:rPr>
              <a:t>Duplicates:</a:t>
            </a:r>
            <a:r>
              <a:rPr sz="3600" b="1" spc="-140" dirty="0">
                <a:latin typeface="Calibri"/>
                <a:cs typeface="Calibri"/>
              </a:rPr>
              <a:t> </a:t>
            </a:r>
            <a:r>
              <a:rPr sz="3600" spc="10" dirty="0">
                <a:latin typeface="Calibri"/>
                <a:cs typeface="Calibri"/>
              </a:rPr>
              <a:t>later</a:t>
            </a:r>
            <a:r>
              <a:rPr sz="3600" spc="-14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keys</a:t>
            </a:r>
            <a:r>
              <a:rPr sz="3600" spc="-140" dirty="0">
                <a:latin typeface="Calibri"/>
                <a:cs typeface="Calibri"/>
              </a:rPr>
              <a:t> </a:t>
            </a:r>
            <a:r>
              <a:rPr sz="3600" spc="-95" dirty="0">
                <a:latin typeface="Calibri"/>
                <a:cs typeface="Calibri"/>
              </a:rPr>
              <a:t>overwrite</a:t>
            </a:r>
            <a:r>
              <a:rPr sz="3600" spc="-140" dirty="0">
                <a:latin typeface="Calibri"/>
                <a:cs typeface="Calibri"/>
              </a:rPr>
              <a:t> </a:t>
            </a:r>
            <a:r>
              <a:rPr sz="3600" spc="-95" dirty="0">
                <a:latin typeface="Calibri"/>
                <a:cs typeface="Calibri"/>
              </a:rPr>
              <a:t>earlier</a:t>
            </a:r>
            <a:r>
              <a:rPr sz="3600" spc="-14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keys</a:t>
            </a:r>
            <a:endParaRPr sz="3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754050" y="9507443"/>
            <a:ext cx="19621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400" b="1" spc="-110" dirty="0">
                <a:solidFill>
                  <a:srgbClr val="606060"/>
                </a:solidFill>
                <a:latin typeface="Arial"/>
                <a:cs typeface="Arial"/>
              </a:rPr>
              <a:t>10</a:t>
            </a:r>
            <a:endParaRPr sz="14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1300" y="338626"/>
            <a:ext cx="5308600" cy="1270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25500" marR="5080" indent="-812800">
              <a:lnSpc>
                <a:spcPts val="3300"/>
              </a:lnSpc>
              <a:tabLst>
                <a:tab pos="824865" algn="l"/>
                <a:tab pos="2247265" algn="l"/>
                <a:tab pos="3466465" algn="l"/>
              </a:tabLst>
            </a:pPr>
            <a:r>
              <a:rPr sz="3200" dirty="0">
                <a:solidFill>
                  <a:srgbClr val="018000"/>
                </a:solidFill>
                <a:latin typeface="MS Gothic"/>
                <a:cs typeface="MS Gothic"/>
              </a:rPr>
              <a:t>def	</a:t>
            </a:r>
            <a:r>
              <a:rPr sz="3200" dirty="0">
                <a:solidFill>
                  <a:srgbClr val="0433FF"/>
                </a:solidFill>
                <a:latin typeface="MS Gothic"/>
                <a:cs typeface="MS Gothic"/>
              </a:rPr>
              <a:t>first_name</a:t>
            </a:r>
            <a:r>
              <a:rPr sz="3200" dirty="0">
                <a:solidFill>
                  <a:prstClr val="black"/>
                </a:solidFill>
                <a:latin typeface="MS Gothic"/>
                <a:cs typeface="MS Gothic"/>
              </a:rPr>
              <a:t>(name): </a:t>
            </a:r>
            <a:r>
              <a:rPr sz="3200" dirty="0">
                <a:solidFill>
                  <a:srgbClr val="BF1316"/>
                </a:solidFill>
                <a:latin typeface="MS Gothic"/>
                <a:cs typeface="MS Gothic"/>
              </a:rPr>
              <a:t>"""Get	first	name""" </a:t>
            </a:r>
            <a:r>
              <a:rPr sz="3200" dirty="0">
                <a:solidFill>
                  <a:srgbClr val="018000"/>
                </a:solidFill>
                <a:latin typeface="MS Gothic"/>
                <a:cs typeface="MS Gothic"/>
              </a:rPr>
              <a:t>return	</a:t>
            </a:r>
            <a:r>
              <a:rPr sz="3200" dirty="0">
                <a:solidFill>
                  <a:prstClr val="black"/>
                </a:solidFill>
                <a:latin typeface="MS Gothic"/>
                <a:cs typeface="MS Gothic"/>
              </a:rPr>
              <a:t>name</a:t>
            </a:r>
            <a:r>
              <a:rPr sz="3200" dirty="0">
                <a:solidFill>
                  <a:srgbClr val="666666"/>
                </a:solidFill>
                <a:latin typeface="MS Gothic"/>
                <a:cs typeface="MS Gothic"/>
              </a:rPr>
              <a:t>.</a:t>
            </a:r>
            <a:r>
              <a:rPr sz="3200" dirty="0">
                <a:solidFill>
                  <a:prstClr val="black"/>
                </a:solidFill>
                <a:latin typeface="MS Gothic"/>
                <a:cs typeface="MS Gothic"/>
              </a:rPr>
              <a:t>split()[</a:t>
            </a:r>
            <a:r>
              <a:rPr sz="3200" dirty="0">
                <a:solidFill>
                  <a:srgbClr val="666666"/>
                </a:solidFill>
                <a:latin typeface="MS Gothic"/>
                <a:cs typeface="MS Gothic"/>
              </a:rPr>
              <a:t>0</a:t>
            </a:r>
            <a:r>
              <a:rPr sz="3200" dirty="0">
                <a:solidFill>
                  <a:prstClr val="black"/>
                </a:solidFill>
                <a:latin typeface="MS Gothic"/>
                <a:cs typeface="MS Gothic"/>
              </a:rPr>
              <a:t>]</a:t>
            </a:r>
            <a:endParaRPr sz="3200">
              <a:solidFill>
                <a:prstClr val="black"/>
              </a:solidFill>
              <a:latin typeface="MS Gothic"/>
              <a:cs typeface="MS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26600" y="757726"/>
            <a:ext cx="591820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1434465" algn="l"/>
                <a:tab pos="2653665" algn="l"/>
              </a:tabLst>
            </a:pPr>
            <a:r>
              <a:rPr sz="3200" dirty="0">
                <a:solidFill>
                  <a:srgbClr val="018000"/>
                </a:solidFill>
                <a:latin typeface="MS Gothic"/>
                <a:cs typeface="MS Gothic"/>
              </a:rPr>
              <a:t>lambda	</a:t>
            </a:r>
            <a:r>
              <a:rPr sz="3200" dirty="0">
                <a:solidFill>
                  <a:prstClr val="black"/>
                </a:solidFill>
                <a:latin typeface="MS Gothic"/>
                <a:cs typeface="MS Gothic"/>
              </a:rPr>
              <a:t>name:	name</a:t>
            </a:r>
            <a:r>
              <a:rPr sz="3200" dirty="0">
                <a:solidFill>
                  <a:srgbClr val="666666"/>
                </a:solidFill>
                <a:latin typeface="MS Gothic"/>
                <a:cs typeface="MS Gothic"/>
              </a:rPr>
              <a:t>.</a:t>
            </a:r>
            <a:r>
              <a:rPr sz="3200" dirty="0">
                <a:solidFill>
                  <a:prstClr val="black"/>
                </a:solidFill>
                <a:latin typeface="MS Gothic"/>
                <a:cs typeface="MS Gothic"/>
              </a:rPr>
              <a:t>split()[</a:t>
            </a:r>
            <a:r>
              <a:rPr sz="3200" dirty="0">
                <a:solidFill>
                  <a:srgbClr val="666666"/>
                </a:solidFill>
                <a:latin typeface="MS Gothic"/>
                <a:cs typeface="MS Gothic"/>
              </a:rPr>
              <a:t>-1</a:t>
            </a:r>
            <a:r>
              <a:rPr sz="3200" dirty="0">
                <a:solidFill>
                  <a:prstClr val="black"/>
                </a:solidFill>
                <a:latin typeface="MS Gothic"/>
                <a:cs typeface="MS Gothic"/>
              </a:rPr>
              <a:t>]</a:t>
            </a:r>
            <a:endParaRPr sz="3200">
              <a:solidFill>
                <a:prstClr val="black"/>
              </a:solidFill>
              <a:latin typeface="MS Gothic"/>
              <a:cs typeface="MS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8300" y="2341218"/>
            <a:ext cx="16891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400" spc="260" dirty="0">
                <a:solidFill>
                  <a:srgbClr val="606060"/>
                </a:solidFill>
                <a:latin typeface="Lucida Sans Unicode"/>
                <a:cs typeface="Lucida Sans Unicode"/>
              </a:rPr>
              <a:t>‣</a:t>
            </a:r>
            <a:endParaRPr sz="2400">
              <a:solidFill>
                <a:prstClr val="black"/>
              </a:solidFill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2800" y="2341018"/>
            <a:ext cx="5162550" cy="698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699"/>
              </a:lnSpc>
            </a:pPr>
            <a:r>
              <a:rPr sz="2400" i="1" spc="-40" dirty="0">
                <a:solidFill>
                  <a:srgbClr val="606060"/>
                </a:solidFill>
                <a:latin typeface="Arial"/>
                <a:cs typeface="Arial"/>
              </a:rPr>
              <a:t>statement</a:t>
            </a:r>
            <a:r>
              <a:rPr sz="2400" i="1" spc="-5" dirty="0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606060"/>
                </a:solidFill>
                <a:latin typeface="Arial"/>
                <a:cs typeface="Arial"/>
              </a:rPr>
              <a:t>which</a:t>
            </a:r>
            <a:r>
              <a:rPr sz="2400" dirty="0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606060"/>
                </a:solidFill>
                <a:latin typeface="Arial"/>
                <a:cs typeface="Arial"/>
              </a:rPr>
              <a:t>defines</a:t>
            </a:r>
            <a:r>
              <a:rPr sz="2400" dirty="0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sz="2400" spc="-95" dirty="0">
                <a:solidFill>
                  <a:srgbClr val="606060"/>
                </a:solidFill>
                <a:latin typeface="Arial"/>
                <a:cs typeface="Arial"/>
              </a:rPr>
              <a:t>a</a:t>
            </a:r>
            <a:r>
              <a:rPr sz="2400" dirty="0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sz="2400" spc="-35" dirty="0">
                <a:solidFill>
                  <a:srgbClr val="606060"/>
                </a:solidFill>
                <a:latin typeface="Arial"/>
                <a:cs typeface="Arial"/>
              </a:rPr>
              <a:t>function</a:t>
            </a:r>
            <a:r>
              <a:rPr sz="2400" dirty="0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sz="2400" spc="-40" dirty="0">
                <a:solidFill>
                  <a:srgbClr val="606060"/>
                </a:solidFill>
                <a:latin typeface="Arial"/>
                <a:cs typeface="Arial"/>
              </a:rPr>
              <a:t>and</a:t>
            </a:r>
            <a:r>
              <a:rPr sz="2400" spc="-20" dirty="0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606060"/>
                </a:solidFill>
                <a:latin typeface="Arial"/>
                <a:cs typeface="Arial"/>
              </a:rPr>
              <a:t>binds</a:t>
            </a:r>
            <a:r>
              <a:rPr sz="2400" dirty="0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606060"/>
                </a:solidFill>
                <a:latin typeface="Arial"/>
                <a:cs typeface="Arial"/>
              </a:rPr>
              <a:t>it</a:t>
            </a:r>
            <a:r>
              <a:rPr sz="2400" dirty="0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sz="2400" spc="20" dirty="0">
                <a:solidFill>
                  <a:srgbClr val="606060"/>
                </a:solidFill>
                <a:latin typeface="Arial"/>
                <a:cs typeface="Arial"/>
              </a:rPr>
              <a:t>to</a:t>
            </a:r>
            <a:r>
              <a:rPr sz="2400" dirty="0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sz="2400" spc="-95" dirty="0">
                <a:solidFill>
                  <a:srgbClr val="606060"/>
                </a:solidFill>
                <a:latin typeface="Arial"/>
                <a:cs typeface="Arial"/>
              </a:rPr>
              <a:t>a</a:t>
            </a:r>
            <a:r>
              <a:rPr sz="2400" dirty="0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606060"/>
                </a:solidFill>
                <a:latin typeface="Arial"/>
                <a:cs typeface="Arial"/>
              </a:rPr>
              <a:t>name</a:t>
            </a:r>
            <a:endParaRPr sz="24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8300" y="3395318"/>
            <a:ext cx="16891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400" spc="260" dirty="0">
                <a:solidFill>
                  <a:srgbClr val="606060"/>
                </a:solidFill>
                <a:latin typeface="Lucida Sans Unicode"/>
                <a:cs typeface="Lucida Sans Unicode"/>
              </a:rPr>
              <a:t>‣</a:t>
            </a:r>
            <a:endParaRPr sz="2400">
              <a:solidFill>
                <a:prstClr val="black"/>
              </a:solidFill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12800" y="3395119"/>
            <a:ext cx="244411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400" spc="-30" dirty="0">
                <a:solidFill>
                  <a:srgbClr val="606060"/>
                </a:solidFill>
                <a:latin typeface="Arial"/>
                <a:cs typeface="Arial"/>
              </a:rPr>
              <a:t>Must </a:t>
            </a:r>
            <a:r>
              <a:rPr sz="2400" spc="-80" dirty="0">
                <a:solidFill>
                  <a:srgbClr val="606060"/>
                </a:solidFill>
                <a:latin typeface="Arial"/>
                <a:cs typeface="Arial"/>
              </a:rPr>
              <a:t>have </a:t>
            </a:r>
            <a:r>
              <a:rPr sz="2400" spc="-95" dirty="0">
                <a:solidFill>
                  <a:srgbClr val="606060"/>
                </a:solidFill>
                <a:latin typeface="Arial"/>
                <a:cs typeface="Arial"/>
              </a:rPr>
              <a:t>a </a:t>
            </a:r>
            <a:r>
              <a:rPr sz="2400" spc="-60" dirty="0">
                <a:solidFill>
                  <a:srgbClr val="606060"/>
                </a:solidFill>
                <a:latin typeface="Arial"/>
                <a:cs typeface="Arial"/>
              </a:rPr>
              <a:t>name</a:t>
            </a:r>
            <a:endParaRPr sz="24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68300" y="4081118"/>
            <a:ext cx="16891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400" spc="260" dirty="0">
                <a:solidFill>
                  <a:srgbClr val="606060"/>
                </a:solidFill>
                <a:latin typeface="Lucida Sans Unicode"/>
                <a:cs typeface="Lucida Sans Unicode"/>
              </a:rPr>
              <a:t>‣</a:t>
            </a:r>
            <a:endParaRPr sz="2400">
              <a:solidFill>
                <a:prstClr val="black"/>
              </a:solidFill>
              <a:latin typeface="Lucida Sans Unicode"/>
              <a:cs typeface="Lucida Sans Unicod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12800" y="4080919"/>
            <a:ext cx="4902835" cy="698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699"/>
              </a:lnSpc>
            </a:pPr>
            <a:r>
              <a:rPr sz="2400" spc="-40" dirty="0">
                <a:solidFill>
                  <a:srgbClr val="606060"/>
                </a:solidFill>
                <a:latin typeface="Arial"/>
                <a:cs typeface="Arial"/>
              </a:rPr>
              <a:t>Arguments </a:t>
            </a:r>
            <a:r>
              <a:rPr sz="2400" spc="-45" dirty="0">
                <a:solidFill>
                  <a:srgbClr val="606060"/>
                </a:solidFill>
                <a:latin typeface="Arial"/>
                <a:cs typeface="Arial"/>
              </a:rPr>
              <a:t>delimited </a:t>
            </a:r>
            <a:r>
              <a:rPr sz="2400" spc="-30" dirty="0">
                <a:solidFill>
                  <a:srgbClr val="606060"/>
                </a:solidFill>
                <a:latin typeface="Arial"/>
                <a:cs typeface="Arial"/>
              </a:rPr>
              <a:t>by </a:t>
            </a:r>
            <a:r>
              <a:rPr sz="2400" spc="-40" dirty="0">
                <a:solidFill>
                  <a:srgbClr val="606060"/>
                </a:solidFill>
                <a:latin typeface="Arial"/>
                <a:cs typeface="Arial"/>
              </a:rPr>
              <a:t>pa</a:t>
            </a:r>
            <a:r>
              <a:rPr sz="2400" spc="-70" dirty="0">
                <a:solidFill>
                  <a:srgbClr val="606060"/>
                </a:solidFill>
                <a:latin typeface="Arial"/>
                <a:cs typeface="Arial"/>
              </a:rPr>
              <a:t>r</a:t>
            </a:r>
            <a:r>
              <a:rPr sz="2400" spc="-50" dirty="0">
                <a:solidFill>
                  <a:srgbClr val="606060"/>
                </a:solidFill>
                <a:latin typeface="Arial"/>
                <a:cs typeface="Arial"/>
              </a:rPr>
              <a:t>entheses,</a:t>
            </a:r>
            <a:r>
              <a:rPr sz="2400" spc="-30" dirty="0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sz="2400" spc="-40" dirty="0">
                <a:solidFill>
                  <a:srgbClr val="606060"/>
                </a:solidFill>
                <a:latin typeface="Arial"/>
                <a:cs typeface="Arial"/>
              </a:rPr>
              <a:t>separated</a:t>
            </a:r>
            <a:r>
              <a:rPr sz="2400" dirty="0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606060"/>
                </a:solidFill>
                <a:latin typeface="Arial"/>
                <a:cs typeface="Arial"/>
              </a:rPr>
              <a:t>by</a:t>
            </a:r>
            <a:r>
              <a:rPr sz="2400" dirty="0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606060"/>
                </a:solidFill>
                <a:latin typeface="Arial"/>
                <a:cs typeface="Arial"/>
              </a:rPr>
              <a:t>commas</a:t>
            </a:r>
            <a:endParaRPr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68300" y="5135218"/>
            <a:ext cx="16891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400" spc="260" dirty="0">
                <a:solidFill>
                  <a:srgbClr val="606060"/>
                </a:solidFill>
                <a:latin typeface="Lucida Sans Unicode"/>
                <a:cs typeface="Lucida Sans Unicode"/>
              </a:rPr>
              <a:t>‣</a:t>
            </a:r>
            <a:endParaRPr sz="2400">
              <a:solidFill>
                <a:prstClr val="black"/>
              </a:solidFill>
              <a:latin typeface="Lucida Sans Unicode"/>
              <a:cs typeface="Lucida Sans Unicod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12800" y="5135019"/>
            <a:ext cx="5030470" cy="713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699"/>
              </a:lnSpc>
            </a:pPr>
            <a:r>
              <a:rPr sz="2400" spc="-100" dirty="0">
                <a:solidFill>
                  <a:srgbClr val="606060"/>
                </a:solidFill>
                <a:latin typeface="Arial"/>
                <a:cs typeface="Arial"/>
              </a:rPr>
              <a:t>Ze</a:t>
            </a:r>
            <a:r>
              <a:rPr sz="2400" spc="-105" dirty="0">
                <a:solidFill>
                  <a:srgbClr val="606060"/>
                </a:solidFill>
                <a:latin typeface="Arial"/>
                <a:cs typeface="Arial"/>
              </a:rPr>
              <a:t>r</a:t>
            </a:r>
            <a:r>
              <a:rPr sz="2400" dirty="0">
                <a:solidFill>
                  <a:srgbClr val="606060"/>
                </a:solidFill>
                <a:latin typeface="Arial"/>
                <a:cs typeface="Arial"/>
              </a:rPr>
              <a:t>o </a:t>
            </a:r>
            <a:r>
              <a:rPr sz="2400" spc="-35" dirty="0">
                <a:solidFill>
                  <a:srgbClr val="606060"/>
                </a:solidFill>
                <a:latin typeface="Arial"/>
                <a:cs typeface="Arial"/>
              </a:rPr>
              <a:t>or</a:t>
            </a:r>
            <a:r>
              <a:rPr sz="2400" dirty="0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sz="2400" spc="-35" dirty="0">
                <a:solidFill>
                  <a:srgbClr val="606060"/>
                </a:solidFill>
                <a:latin typeface="Arial"/>
                <a:cs typeface="Arial"/>
              </a:rPr>
              <a:t>mo</a:t>
            </a:r>
            <a:r>
              <a:rPr sz="2400" spc="-65" dirty="0">
                <a:solidFill>
                  <a:srgbClr val="606060"/>
                </a:solidFill>
                <a:latin typeface="Arial"/>
                <a:cs typeface="Arial"/>
              </a:rPr>
              <a:t>r</a:t>
            </a:r>
            <a:r>
              <a:rPr sz="2400" spc="-95" dirty="0">
                <a:solidFill>
                  <a:srgbClr val="606060"/>
                </a:solidFill>
                <a:latin typeface="Arial"/>
                <a:cs typeface="Arial"/>
              </a:rPr>
              <a:t>e</a:t>
            </a:r>
            <a:r>
              <a:rPr sz="2400" dirty="0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sz="2400" spc="-40" dirty="0">
                <a:solidFill>
                  <a:srgbClr val="606060"/>
                </a:solidFill>
                <a:latin typeface="Arial"/>
                <a:cs typeface="Arial"/>
              </a:rPr>
              <a:t>arguments</a:t>
            </a:r>
            <a:r>
              <a:rPr sz="2400" dirty="0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sz="2400" spc="-15" dirty="0">
                <a:solidFill>
                  <a:srgbClr val="606060"/>
                </a:solidFill>
                <a:latin typeface="Arial"/>
                <a:cs typeface="Arial"/>
              </a:rPr>
              <a:t>supported</a:t>
            </a:r>
            <a:r>
              <a:rPr sz="2400" dirty="0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sz="2400" spc="85" dirty="0">
                <a:solidFill>
                  <a:srgbClr val="606060"/>
                </a:solidFill>
                <a:latin typeface="Arial"/>
                <a:cs typeface="Arial"/>
              </a:rPr>
              <a:t>-</a:t>
            </a:r>
            <a:r>
              <a:rPr sz="2400" spc="70" dirty="0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sz="2400" spc="-90" dirty="0">
                <a:solidFill>
                  <a:srgbClr val="606060"/>
                </a:solidFill>
                <a:latin typeface="Arial"/>
                <a:cs typeface="Arial"/>
              </a:rPr>
              <a:t>ze</a:t>
            </a:r>
            <a:r>
              <a:rPr sz="2400" spc="-105" dirty="0">
                <a:solidFill>
                  <a:srgbClr val="606060"/>
                </a:solidFill>
                <a:latin typeface="Arial"/>
                <a:cs typeface="Arial"/>
              </a:rPr>
              <a:t>r</a:t>
            </a:r>
            <a:r>
              <a:rPr sz="2400" dirty="0">
                <a:solidFill>
                  <a:srgbClr val="606060"/>
                </a:solidFill>
                <a:latin typeface="Arial"/>
                <a:cs typeface="Arial"/>
              </a:rPr>
              <a:t>o </a:t>
            </a:r>
            <a:r>
              <a:rPr sz="2400" spc="-40" dirty="0">
                <a:solidFill>
                  <a:srgbClr val="606060"/>
                </a:solidFill>
                <a:latin typeface="Arial"/>
                <a:cs typeface="Arial"/>
              </a:rPr>
              <a:t>arguments</a:t>
            </a:r>
            <a:r>
              <a:rPr sz="2400" spc="-5" dirty="0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sz="2400" spc="-70" dirty="0">
                <a:solidFill>
                  <a:srgbClr val="606060"/>
                </a:solidFill>
                <a:latin typeface="Lucida Sans Unicode"/>
                <a:cs typeface="Lucida Sans Unicode"/>
              </a:rPr>
              <a:t>⇒</a:t>
            </a:r>
            <a:r>
              <a:rPr sz="2400" spc="-95" dirty="0">
                <a:solidFill>
                  <a:srgbClr val="606060"/>
                </a:solidFill>
                <a:latin typeface="Lucida Sans Unicode"/>
                <a:cs typeface="Lucida Sans Unicode"/>
              </a:rPr>
              <a:t> </a:t>
            </a:r>
            <a:r>
              <a:rPr sz="2400" spc="-30" dirty="0">
                <a:solidFill>
                  <a:srgbClr val="606060"/>
                </a:solidFill>
                <a:latin typeface="Arial"/>
                <a:cs typeface="Arial"/>
              </a:rPr>
              <a:t>empty</a:t>
            </a:r>
            <a:r>
              <a:rPr sz="2400" dirty="0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sz="2400" spc="-40" dirty="0">
                <a:solidFill>
                  <a:srgbClr val="606060"/>
                </a:solidFill>
                <a:latin typeface="Arial"/>
                <a:cs typeface="Arial"/>
              </a:rPr>
              <a:t>pa</a:t>
            </a:r>
            <a:r>
              <a:rPr sz="2400" spc="-70" dirty="0">
                <a:solidFill>
                  <a:srgbClr val="606060"/>
                </a:solidFill>
                <a:latin typeface="Arial"/>
                <a:cs typeface="Arial"/>
              </a:rPr>
              <a:t>r</a:t>
            </a:r>
            <a:r>
              <a:rPr sz="2400" spc="-65" dirty="0">
                <a:solidFill>
                  <a:srgbClr val="606060"/>
                </a:solidFill>
                <a:latin typeface="Arial"/>
                <a:cs typeface="Arial"/>
              </a:rPr>
              <a:t>entheses</a:t>
            </a:r>
            <a:endParaRPr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68300" y="6329018"/>
            <a:ext cx="16891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400" spc="260" dirty="0">
                <a:solidFill>
                  <a:srgbClr val="606060"/>
                </a:solidFill>
                <a:latin typeface="Lucida Sans Unicode"/>
                <a:cs typeface="Lucida Sans Unicode"/>
              </a:rPr>
              <a:t>‣</a:t>
            </a:r>
            <a:endParaRPr sz="2400">
              <a:solidFill>
                <a:prstClr val="black"/>
              </a:solidFill>
              <a:latin typeface="Lucida Sans Unicode"/>
              <a:cs typeface="Lucida Sans Unicode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12800" y="6328819"/>
            <a:ext cx="530415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400" spc="-15" dirty="0">
                <a:solidFill>
                  <a:srgbClr val="606060"/>
                </a:solidFill>
                <a:latin typeface="Arial"/>
                <a:cs typeface="Arial"/>
              </a:rPr>
              <a:t>Body </a:t>
            </a:r>
            <a:r>
              <a:rPr sz="2400" spc="-70" dirty="0">
                <a:solidFill>
                  <a:srgbClr val="606060"/>
                </a:solidFill>
                <a:latin typeface="Arial"/>
                <a:cs typeface="Arial"/>
              </a:rPr>
              <a:t>is </a:t>
            </a:r>
            <a:r>
              <a:rPr sz="2400" spc="-80" dirty="0">
                <a:solidFill>
                  <a:srgbClr val="606060"/>
                </a:solidFill>
                <a:latin typeface="Arial"/>
                <a:cs typeface="Arial"/>
              </a:rPr>
              <a:t>an </a:t>
            </a:r>
            <a:r>
              <a:rPr sz="2400" spc="-35" dirty="0">
                <a:solidFill>
                  <a:srgbClr val="606060"/>
                </a:solidFill>
                <a:latin typeface="Arial"/>
                <a:cs typeface="Arial"/>
              </a:rPr>
              <a:t>indented block </a:t>
            </a:r>
            <a:r>
              <a:rPr sz="2400" spc="-30" dirty="0">
                <a:solidFill>
                  <a:srgbClr val="606060"/>
                </a:solidFill>
                <a:latin typeface="Arial"/>
                <a:cs typeface="Arial"/>
              </a:rPr>
              <a:t>of </a:t>
            </a:r>
            <a:r>
              <a:rPr sz="2400" spc="-40" dirty="0">
                <a:solidFill>
                  <a:srgbClr val="606060"/>
                </a:solidFill>
                <a:latin typeface="Arial"/>
                <a:cs typeface="Arial"/>
              </a:rPr>
              <a:t>statements</a:t>
            </a:r>
            <a:endParaRPr sz="24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68300" y="7014818"/>
            <a:ext cx="16891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400" spc="260" dirty="0">
                <a:solidFill>
                  <a:srgbClr val="606060"/>
                </a:solidFill>
                <a:latin typeface="Lucida Sans Unicode"/>
                <a:cs typeface="Lucida Sans Unicode"/>
              </a:rPr>
              <a:t>‣</a:t>
            </a:r>
            <a:endParaRPr sz="2400">
              <a:solidFill>
                <a:prstClr val="black"/>
              </a:solidFill>
              <a:latin typeface="Lucida Sans Unicode"/>
              <a:cs typeface="Lucida Sans Unicode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12800" y="7012909"/>
            <a:ext cx="5247640" cy="7004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699"/>
              </a:lnSpc>
            </a:pPr>
            <a:r>
              <a:rPr sz="2400" spc="-100" dirty="0">
                <a:solidFill>
                  <a:srgbClr val="606060"/>
                </a:solidFill>
                <a:latin typeface="Arial"/>
                <a:cs typeface="Arial"/>
              </a:rPr>
              <a:t>A </a:t>
            </a:r>
            <a:r>
              <a:rPr sz="2400" spc="-100" dirty="0">
                <a:solidFill>
                  <a:srgbClr val="606060"/>
                </a:solidFill>
                <a:latin typeface="MS Gothic"/>
                <a:cs typeface="MS Gothic"/>
              </a:rPr>
              <a:t>return</a:t>
            </a:r>
            <a:r>
              <a:rPr sz="2400" spc="-535" dirty="0">
                <a:solidFill>
                  <a:srgbClr val="606060"/>
                </a:solidFill>
                <a:latin typeface="MS Gothic"/>
                <a:cs typeface="MS Gothic"/>
              </a:rPr>
              <a:t> </a:t>
            </a:r>
            <a:r>
              <a:rPr sz="2400" spc="-40" dirty="0">
                <a:solidFill>
                  <a:srgbClr val="606060"/>
                </a:solidFill>
                <a:latin typeface="Arial"/>
                <a:cs typeface="Arial"/>
              </a:rPr>
              <a:t>statement</a:t>
            </a:r>
            <a:r>
              <a:rPr sz="2400" dirty="0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sz="2400" spc="-70" dirty="0">
                <a:solidFill>
                  <a:srgbClr val="606060"/>
                </a:solidFill>
                <a:latin typeface="Arial"/>
                <a:cs typeface="Arial"/>
              </a:rPr>
              <a:t>is</a:t>
            </a:r>
            <a:r>
              <a:rPr sz="2400" dirty="0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sz="2400" spc="-95" dirty="0">
                <a:solidFill>
                  <a:srgbClr val="606060"/>
                </a:solidFill>
                <a:latin typeface="Arial"/>
                <a:cs typeface="Arial"/>
              </a:rPr>
              <a:t>r</a:t>
            </a:r>
            <a:r>
              <a:rPr sz="2400" spc="-60" dirty="0">
                <a:solidFill>
                  <a:srgbClr val="606060"/>
                </a:solidFill>
                <a:latin typeface="Arial"/>
                <a:cs typeface="Arial"/>
              </a:rPr>
              <a:t>equi</a:t>
            </a:r>
            <a:r>
              <a:rPr sz="2400" spc="-85" dirty="0">
                <a:solidFill>
                  <a:srgbClr val="606060"/>
                </a:solidFill>
                <a:latin typeface="Arial"/>
                <a:cs typeface="Arial"/>
              </a:rPr>
              <a:t>r</a:t>
            </a:r>
            <a:r>
              <a:rPr sz="2400" spc="-30" dirty="0">
                <a:solidFill>
                  <a:srgbClr val="606060"/>
                </a:solidFill>
                <a:latin typeface="Arial"/>
                <a:cs typeface="Arial"/>
              </a:rPr>
              <a:t>ed</a:t>
            </a:r>
            <a:r>
              <a:rPr sz="2400" dirty="0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sz="2400" spc="20" dirty="0">
                <a:solidFill>
                  <a:srgbClr val="606060"/>
                </a:solidFill>
                <a:latin typeface="Arial"/>
                <a:cs typeface="Arial"/>
              </a:rPr>
              <a:t>to</a:t>
            </a:r>
            <a:r>
              <a:rPr sz="2400" dirty="0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sz="2400" spc="-95" dirty="0">
                <a:solidFill>
                  <a:srgbClr val="606060"/>
                </a:solidFill>
                <a:latin typeface="Arial"/>
                <a:cs typeface="Arial"/>
              </a:rPr>
              <a:t>r</a:t>
            </a:r>
            <a:r>
              <a:rPr sz="2400" spc="-45" dirty="0">
                <a:solidFill>
                  <a:srgbClr val="606060"/>
                </a:solidFill>
                <a:latin typeface="Arial"/>
                <a:cs typeface="Arial"/>
              </a:rPr>
              <a:t>etu</a:t>
            </a:r>
            <a:r>
              <a:rPr sz="2400" dirty="0">
                <a:solidFill>
                  <a:srgbClr val="606060"/>
                </a:solidFill>
                <a:latin typeface="Arial"/>
                <a:cs typeface="Arial"/>
              </a:rPr>
              <a:t>r</a:t>
            </a:r>
            <a:r>
              <a:rPr sz="2400" spc="-55" dirty="0">
                <a:solidFill>
                  <a:srgbClr val="606060"/>
                </a:solidFill>
                <a:latin typeface="Arial"/>
                <a:cs typeface="Arial"/>
              </a:rPr>
              <a:t>n</a:t>
            </a:r>
            <a:r>
              <a:rPr sz="2400" spc="-45" dirty="0">
                <a:solidFill>
                  <a:srgbClr val="606060"/>
                </a:solidFill>
                <a:latin typeface="Arial"/>
                <a:cs typeface="Arial"/>
              </a:rPr>
              <a:t> anything</a:t>
            </a:r>
            <a:r>
              <a:rPr sz="2400" dirty="0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sz="2400" spc="-35" dirty="0">
                <a:solidFill>
                  <a:srgbClr val="606060"/>
                </a:solidFill>
                <a:latin typeface="Arial"/>
                <a:cs typeface="Arial"/>
              </a:rPr>
              <a:t>other</a:t>
            </a:r>
            <a:r>
              <a:rPr sz="2400" dirty="0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sz="2400" spc="-35" dirty="0">
                <a:solidFill>
                  <a:srgbClr val="606060"/>
                </a:solidFill>
                <a:latin typeface="Arial"/>
                <a:cs typeface="Arial"/>
              </a:rPr>
              <a:t>than</a:t>
            </a:r>
            <a:r>
              <a:rPr sz="2400" spc="-5" dirty="0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606060"/>
                </a:solidFill>
                <a:latin typeface="MS Gothic"/>
                <a:cs typeface="MS Gothic"/>
              </a:rPr>
              <a:t>None</a:t>
            </a:r>
            <a:endParaRPr sz="2400">
              <a:solidFill>
                <a:prstClr val="black"/>
              </a:solidFill>
              <a:latin typeface="MS Gothic"/>
              <a:cs typeface="MS Gothic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68300" y="8373718"/>
            <a:ext cx="16891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400" spc="260" dirty="0">
                <a:solidFill>
                  <a:srgbClr val="606060"/>
                </a:solidFill>
                <a:latin typeface="Lucida Sans Unicode"/>
                <a:cs typeface="Lucida Sans Unicode"/>
              </a:rPr>
              <a:t>‣</a:t>
            </a:r>
            <a:endParaRPr sz="2400">
              <a:solidFill>
                <a:prstClr val="black"/>
              </a:solidFill>
              <a:latin typeface="Lucida Sans Unicode"/>
              <a:cs typeface="Lucida Sans Unicode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12800" y="8373519"/>
            <a:ext cx="503364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400" spc="-75" dirty="0">
                <a:solidFill>
                  <a:srgbClr val="606060"/>
                </a:solidFill>
                <a:latin typeface="Arial"/>
                <a:cs typeface="Arial"/>
              </a:rPr>
              <a:t>Regular </a:t>
            </a:r>
            <a:r>
              <a:rPr sz="2400" spc="-35" dirty="0">
                <a:solidFill>
                  <a:srgbClr val="606060"/>
                </a:solidFill>
                <a:latin typeface="Arial"/>
                <a:cs typeface="Arial"/>
              </a:rPr>
              <a:t>functions </a:t>
            </a:r>
            <a:r>
              <a:rPr sz="2400" spc="-40" dirty="0">
                <a:solidFill>
                  <a:srgbClr val="606060"/>
                </a:solidFill>
                <a:latin typeface="Arial"/>
                <a:cs typeface="Arial"/>
              </a:rPr>
              <a:t>can </a:t>
            </a:r>
            <a:r>
              <a:rPr sz="2400" spc="-80" dirty="0">
                <a:solidFill>
                  <a:srgbClr val="606060"/>
                </a:solidFill>
                <a:latin typeface="Arial"/>
                <a:cs typeface="Arial"/>
              </a:rPr>
              <a:t>have </a:t>
            </a:r>
            <a:r>
              <a:rPr sz="2400" spc="-25" dirty="0">
                <a:solidFill>
                  <a:srgbClr val="606060"/>
                </a:solidFill>
                <a:latin typeface="Arial"/>
                <a:cs typeface="Arial"/>
              </a:rPr>
              <a:t>docstrings</a:t>
            </a:r>
            <a:endParaRPr sz="24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68300" y="9059518"/>
            <a:ext cx="16891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400" spc="260" dirty="0">
                <a:solidFill>
                  <a:srgbClr val="606060"/>
                </a:solidFill>
                <a:latin typeface="Lucida Sans Unicode"/>
                <a:cs typeface="Lucida Sans Unicode"/>
              </a:rPr>
              <a:t>‣</a:t>
            </a:r>
            <a:endParaRPr sz="2400">
              <a:solidFill>
                <a:prstClr val="black"/>
              </a:solidFill>
              <a:latin typeface="Lucida Sans Unicode"/>
              <a:cs typeface="Lucida Sans Unicode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12800" y="9059319"/>
            <a:ext cx="3395979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400" spc="-110" dirty="0">
                <a:solidFill>
                  <a:srgbClr val="606060"/>
                </a:solidFill>
                <a:latin typeface="Arial"/>
                <a:cs typeface="Arial"/>
              </a:rPr>
              <a:t>Easy </a:t>
            </a:r>
            <a:r>
              <a:rPr sz="2400" spc="20" dirty="0">
                <a:solidFill>
                  <a:srgbClr val="606060"/>
                </a:solidFill>
                <a:latin typeface="Arial"/>
                <a:cs typeface="Arial"/>
              </a:rPr>
              <a:t>to </a:t>
            </a:r>
            <a:r>
              <a:rPr sz="2400" spc="-40" dirty="0">
                <a:solidFill>
                  <a:srgbClr val="606060"/>
                </a:solidFill>
                <a:latin typeface="Arial"/>
                <a:cs typeface="Arial"/>
              </a:rPr>
              <a:t>access for </a:t>
            </a:r>
            <a:r>
              <a:rPr sz="2400" spc="-35" dirty="0">
                <a:solidFill>
                  <a:srgbClr val="606060"/>
                </a:solidFill>
                <a:latin typeface="Arial"/>
                <a:cs typeface="Arial"/>
              </a:rPr>
              <a:t>testing</a:t>
            </a:r>
            <a:endParaRPr sz="24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921500" y="2341218"/>
            <a:ext cx="16891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400" spc="260" dirty="0">
                <a:solidFill>
                  <a:srgbClr val="606060"/>
                </a:solidFill>
                <a:latin typeface="Lucida Sans Unicode"/>
                <a:cs typeface="Lucida Sans Unicode"/>
              </a:rPr>
              <a:t>‣</a:t>
            </a:r>
            <a:endParaRPr sz="2400">
              <a:solidFill>
                <a:prstClr val="black"/>
              </a:solidFill>
              <a:latin typeface="Lucida Sans Unicode"/>
              <a:cs typeface="Lucida Sans Unicode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366000" y="2341018"/>
            <a:ext cx="5315585" cy="331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400" i="1" spc="-55" dirty="0">
                <a:solidFill>
                  <a:srgbClr val="606060"/>
                </a:solidFill>
                <a:latin typeface="Arial"/>
                <a:cs typeface="Arial"/>
              </a:rPr>
              <a:t>exp</a:t>
            </a:r>
            <a:r>
              <a:rPr sz="2400" i="1" spc="-80" dirty="0">
                <a:solidFill>
                  <a:srgbClr val="606060"/>
                </a:solidFill>
                <a:latin typeface="Arial"/>
                <a:cs typeface="Arial"/>
              </a:rPr>
              <a:t>r</a:t>
            </a:r>
            <a:r>
              <a:rPr sz="2400" i="1" spc="-60" dirty="0">
                <a:solidFill>
                  <a:srgbClr val="606060"/>
                </a:solidFill>
                <a:latin typeface="Arial"/>
                <a:cs typeface="Arial"/>
              </a:rPr>
              <a:t>ession</a:t>
            </a:r>
            <a:r>
              <a:rPr sz="2400" i="1" spc="-5" dirty="0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606060"/>
                </a:solidFill>
                <a:latin typeface="Arial"/>
                <a:cs typeface="Arial"/>
              </a:rPr>
              <a:t>which</a:t>
            </a:r>
            <a:r>
              <a:rPr sz="2400" dirty="0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sz="2400" spc="-70" dirty="0">
                <a:solidFill>
                  <a:srgbClr val="606060"/>
                </a:solidFill>
                <a:latin typeface="Arial"/>
                <a:cs typeface="Arial"/>
              </a:rPr>
              <a:t>evaluates</a:t>
            </a:r>
            <a:r>
              <a:rPr sz="2400" dirty="0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sz="2400" spc="20" dirty="0">
                <a:solidFill>
                  <a:srgbClr val="606060"/>
                </a:solidFill>
                <a:latin typeface="Arial"/>
                <a:cs typeface="Arial"/>
              </a:rPr>
              <a:t>to</a:t>
            </a:r>
            <a:r>
              <a:rPr sz="2400" dirty="0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sz="2400" spc="-95" dirty="0">
                <a:solidFill>
                  <a:srgbClr val="606060"/>
                </a:solidFill>
                <a:latin typeface="Arial"/>
                <a:cs typeface="Arial"/>
              </a:rPr>
              <a:t>a</a:t>
            </a:r>
            <a:r>
              <a:rPr sz="2400" dirty="0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sz="2400" spc="-35" dirty="0">
                <a:solidFill>
                  <a:srgbClr val="606060"/>
                </a:solidFill>
                <a:latin typeface="Arial"/>
                <a:cs typeface="Arial"/>
              </a:rPr>
              <a:t>function</a:t>
            </a:r>
            <a:endParaRPr sz="24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921500" y="3395318"/>
            <a:ext cx="16891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400" spc="260" dirty="0">
                <a:solidFill>
                  <a:srgbClr val="606060"/>
                </a:solidFill>
                <a:latin typeface="Lucida Sans Unicode"/>
                <a:cs typeface="Lucida Sans Unicode"/>
              </a:rPr>
              <a:t>‣</a:t>
            </a:r>
            <a:endParaRPr sz="2400">
              <a:solidFill>
                <a:prstClr val="black"/>
              </a:solidFill>
              <a:latin typeface="Lucida Sans Unicode"/>
              <a:cs typeface="Lucida Sans Unicode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366000" y="3395119"/>
            <a:ext cx="158940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400" spc="-45" dirty="0">
                <a:solidFill>
                  <a:srgbClr val="606060"/>
                </a:solidFill>
                <a:latin typeface="Arial"/>
                <a:cs typeface="Arial"/>
              </a:rPr>
              <a:t>Anonymous</a:t>
            </a:r>
            <a:endParaRPr sz="24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921500" y="4081118"/>
            <a:ext cx="16891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400" spc="260" dirty="0">
                <a:solidFill>
                  <a:srgbClr val="606060"/>
                </a:solidFill>
                <a:latin typeface="Lucida Sans Unicode"/>
                <a:cs typeface="Lucida Sans Unicode"/>
              </a:rPr>
              <a:t>‣</a:t>
            </a:r>
            <a:endParaRPr sz="2400">
              <a:solidFill>
                <a:prstClr val="black"/>
              </a:solidFill>
              <a:latin typeface="Lucida Sans Unicode"/>
              <a:cs typeface="Lucida Sans Unicode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366000" y="4080919"/>
            <a:ext cx="4519295" cy="698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699"/>
              </a:lnSpc>
            </a:pPr>
            <a:r>
              <a:rPr sz="2400" spc="-40" dirty="0">
                <a:solidFill>
                  <a:srgbClr val="606060"/>
                </a:solidFill>
                <a:latin typeface="Arial"/>
                <a:cs typeface="Arial"/>
              </a:rPr>
              <a:t>Argument </a:t>
            </a:r>
            <a:r>
              <a:rPr sz="2400" spc="-55" dirty="0">
                <a:solidFill>
                  <a:srgbClr val="606060"/>
                </a:solidFill>
                <a:latin typeface="Arial"/>
                <a:cs typeface="Arial"/>
              </a:rPr>
              <a:t>list </a:t>
            </a:r>
            <a:r>
              <a:rPr sz="2400" spc="-35" dirty="0">
                <a:solidFill>
                  <a:srgbClr val="606060"/>
                </a:solidFill>
                <a:latin typeface="Arial"/>
                <a:cs typeface="Arial"/>
              </a:rPr>
              <a:t>terminated </a:t>
            </a:r>
            <a:r>
              <a:rPr sz="2400" spc="-30" dirty="0">
                <a:solidFill>
                  <a:srgbClr val="606060"/>
                </a:solidFill>
                <a:latin typeface="Arial"/>
                <a:cs typeface="Arial"/>
              </a:rPr>
              <a:t>by </a:t>
            </a:r>
            <a:r>
              <a:rPr sz="2400" spc="-25" dirty="0">
                <a:solidFill>
                  <a:srgbClr val="606060"/>
                </a:solidFill>
                <a:latin typeface="Arial"/>
                <a:cs typeface="Arial"/>
              </a:rPr>
              <a:t>colon,</a:t>
            </a:r>
            <a:r>
              <a:rPr sz="2400" spc="-15" dirty="0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sz="2400" spc="-40" dirty="0">
                <a:solidFill>
                  <a:srgbClr val="606060"/>
                </a:solidFill>
                <a:latin typeface="Arial"/>
                <a:cs typeface="Arial"/>
              </a:rPr>
              <a:t>separated </a:t>
            </a:r>
            <a:r>
              <a:rPr sz="2400" spc="-30" dirty="0">
                <a:solidFill>
                  <a:srgbClr val="606060"/>
                </a:solidFill>
                <a:latin typeface="Arial"/>
                <a:cs typeface="Arial"/>
              </a:rPr>
              <a:t>by </a:t>
            </a:r>
            <a:r>
              <a:rPr sz="2400" spc="-20" dirty="0">
                <a:solidFill>
                  <a:srgbClr val="606060"/>
                </a:solidFill>
                <a:latin typeface="Arial"/>
                <a:cs typeface="Arial"/>
              </a:rPr>
              <a:t>commas</a:t>
            </a:r>
            <a:endParaRPr sz="24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921500" y="5135218"/>
            <a:ext cx="16891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400" spc="260" dirty="0">
                <a:solidFill>
                  <a:srgbClr val="606060"/>
                </a:solidFill>
                <a:latin typeface="Lucida Sans Unicode"/>
                <a:cs typeface="Lucida Sans Unicode"/>
              </a:rPr>
              <a:t>‣</a:t>
            </a:r>
            <a:endParaRPr sz="2400">
              <a:solidFill>
                <a:prstClr val="black"/>
              </a:solidFill>
              <a:latin typeface="Lucida Sans Unicode"/>
              <a:cs typeface="Lucida Sans Unicode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366000" y="5135019"/>
            <a:ext cx="4841875" cy="713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699"/>
              </a:lnSpc>
            </a:pPr>
            <a:r>
              <a:rPr sz="2400" spc="-100" dirty="0">
                <a:solidFill>
                  <a:srgbClr val="606060"/>
                </a:solidFill>
                <a:latin typeface="Arial"/>
                <a:cs typeface="Arial"/>
              </a:rPr>
              <a:t>Ze</a:t>
            </a:r>
            <a:r>
              <a:rPr sz="2400" spc="-105" dirty="0">
                <a:solidFill>
                  <a:srgbClr val="606060"/>
                </a:solidFill>
                <a:latin typeface="Arial"/>
                <a:cs typeface="Arial"/>
              </a:rPr>
              <a:t>r</a:t>
            </a:r>
            <a:r>
              <a:rPr sz="2400" dirty="0">
                <a:solidFill>
                  <a:srgbClr val="606060"/>
                </a:solidFill>
                <a:latin typeface="Arial"/>
                <a:cs typeface="Arial"/>
              </a:rPr>
              <a:t>o </a:t>
            </a:r>
            <a:r>
              <a:rPr sz="2400" spc="-35" dirty="0">
                <a:solidFill>
                  <a:srgbClr val="606060"/>
                </a:solidFill>
                <a:latin typeface="Arial"/>
                <a:cs typeface="Arial"/>
              </a:rPr>
              <a:t>or</a:t>
            </a:r>
            <a:r>
              <a:rPr sz="2400" dirty="0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sz="2400" spc="-35" dirty="0">
                <a:solidFill>
                  <a:srgbClr val="606060"/>
                </a:solidFill>
                <a:latin typeface="Arial"/>
                <a:cs typeface="Arial"/>
              </a:rPr>
              <a:t>mo</a:t>
            </a:r>
            <a:r>
              <a:rPr sz="2400" spc="-65" dirty="0">
                <a:solidFill>
                  <a:srgbClr val="606060"/>
                </a:solidFill>
                <a:latin typeface="Arial"/>
                <a:cs typeface="Arial"/>
              </a:rPr>
              <a:t>r</a:t>
            </a:r>
            <a:r>
              <a:rPr sz="2400" spc="-95" dirty="0">
                <a:solidFill>
                  <a:srgbClr val="606060"/>
                </a:solidFill>
                <a:latin typeface="Arial"/>
                <a:cs typeface="Arial"/>
              </a:rPr>
              <a:t>e</a:t>
            </a:r>
            <a:r>
              <a:rPr sz="2400" dirty="0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sz="2400" spc="-40" dirty="0">
                <a:solidFill>
                  <a:srgbClr val="606060"/>
                </a:solidFill>
                <a:latin typeface="Arial"/>
                <a:cs typeface="Arial"/>
              </a:rPr>
              <a:t>arguments</a:t>
            </a:r>
            <a:r>
              <a:rPr sz="2400" dirty="0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sz="2400" spc="-15" dirty="0">
                <a:solidFill>
                  <a:srgbClr val="606060"/>
                </a:solidFill>
                <a:latin typeface="Arial"/>
                <a:cs typeface="Arial"/>
              </a:rPr>
              <a:t>supported</a:t>
            </a:r>
            <a:r>
              <a:rPr sz="2400" dirty="0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sz="2400" spc="85" dirty="0">
                <a:solidFill>
                  <a:srgbClr val="606060"/>
                </a:solidFill>
                <a:latin typeface="Arial"/>
                <a:cs typeface="Arial"/>
              </a:rPr>
              <a:t>-</a:t>
            </a:r>
            <a:r>
              <a:rPr sz="2400" spc="70" dirty="0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sz="2400" spc="-90" dirty="0">
                <a:solidFill>
                  <a:srgbClr val="606060"/>
                </a:solidFill>
                <a:latin typeface="Arial"/>
                <a:cs typeface="Arial"/>
              </a:rPr>
              <a:t>ze</a:t>
            </a:r>
            <a:r>
              <a:rPr sz="2400" spc="-105" dirty="0">
                <a:solidFill>
                  <a:srgbClr val="606060"/>
                </a:solidFill>
                <a:latin typeface="Arial"/>
                <a:cs typeface="Arial"/>
              </a:rPr>
              <a:t>r</a:t>
            </a:r>
            <a:r>
              <a:rPr sz="2400" dirty="0">
                <a:solidFill>
                  <a:srgbClr val="606060"/>
                </a:solidFill>
                <a:latin typeface="Arial"/>
                <a:cs typeface="Arial"/>
              </a:rPr>
              <a:t>o </a:t>
            </a:r>
            <a:r>
              <a:rPr sz="2400" spc="-40" dirty="0">
                <a:solidFill>
                  <a:srgbClr val="606060"/>
                </a:solidFill>
                <a:latin typeface="Arial"/>
                <a:cs typeface="Arial"/>
              </a:rPr>
              <a:t>arguments</a:t>
            </a:r>
            <a:r>
              <a:rPr sz="2400" spc="-5" dirty="0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sz="2400" spc="-70" dirty="0">
                <a:solidFill>
                  <a:srgbClr val="606060"/>
                </a:solidFill>
                <a:latin typeface="Lucida Sans Unicode"/>
                <a:cs typeface="Lucida Sans Unicode"/>
              </a:rPr>
              <a:t>⇒</a:t>
            </a:r>
            <a:r>
              <a:rPr sz="2400" spc="-95" dirty="0">
                <a:solidFill>
                  <a:srgbClr val="606060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606060"/>
                </a:solidFill>
                <a:latin typeface="MS Gothic"/>
                <a:cs typeface="MS Gothic"/>
              </a:rPr>
              <a:t>lambda:</a:t>
            </a:r>
            <a:endParaRPr sz="2400">
              <a:solidFill>
                <a:prstClr val="black"/>
              </a:solidFill>
              <a:latin typeface="MS Gothic"/>
              <a:cs typeface="MS Gothic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921500" y="6329018"/>
            <a:ext cx="16891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400" spc="260" dirty="0">
                <a:solidFill>
                  <a:srgbClr val="606060"/>
                </a:solidFill>
                <a:latin typeface="Lucida Sans Unicode"/>
                <a:cs typeface="Lucida Sans Unicode"/>
              </a:rPr>
              <a:t>‣</a:t>
            </a:r>
            <a:endParaRPr sz="2400">
              <a:solidFill>
                <a:prstClr val="black"/>
              </a:solidFill>
              <a:latin typeface="Lucida Sans Unicode"/>
              <a:cs typeface="Lucida Sans Unicode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366000" y="6328819"/>
            <a:ext cx="3571240" cy="331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400" spc="-15" dirty="0">
                <a:solidFill>
                  <a:srgbClr val="606060"/>
                </a:solidFill>
                <a:latin typeface="Arial"/>
                <a:cs typeface="Arial"/>
              </a:rPr>
              <a:t>Body </a:t>
            </a:r>
            <a:r>
              <a:rPr sz="2400" spc="-70" dirty="0">
                <a:solidFill>
                  <a:srgbClr val="606060"/>
                </a:solidFill>
                <a:latin typeface="Arial"/>
                <a:cs typeface="Arial"/>
              </a:rPr>
              <a:t>is </a:t>
            </a:r>
            <a:r>
              <a:rPr sz="2400" spc="-95" dirty="0">
                <a:solidFill>
                  <a:srgbClr val="606060"/>
                </a:solidFill>
                <a:latin typeface="Arial"/>
                <a:cs typeface="Arial"/>
              </a:rPr>
              <a:t>a </a:t>
            </a:r>
            <a:r>
              <a:rPr sz="2400" spc="-65" dirty="0">
                <a:solidFill>
                  <a:srgbClr val="606060"/>
                </a:solidFill>
                <a:latin typeface="Arial"/>
                <a:cs typeface="Arial"/>
              </a:rPr>
              <a:t>single</a:t>
            </a:r>
            <a:r>
              <a:rPr sz="2400" spc="-5" dirty="0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sz="2400" i="1" spc="-55" dirty="0">
                <a:solidFill>
                  <a:srgbClr val="606060"/>
                </a:solidFill>
                <a:latin typeface="Arial"/>
                <a:cs typeface="Arial"/>
              </a:rPr>
              <a:t>exp</a:t>
            </a:r>
            <a:r>
              <a:rPr sz="2400" i="1" spc="-80" dirty="0">
                <a:solidFill>
                  <a:srgbClr val="606060"/>
                </a:solidFill>
                <a:latin typeface="Arial"/>
                <a:cs typeface="Arial"/>
              </a:rPr>
              <a:t>r</a:t>
            </a:r>
            <a:r>
              <a:rPr sz="2400" i="1" spc="-60" dirty="0">
                <a:solidFill>
                  <a:srgbClr val="606060"/>
                </a:solidFill>
                <a:latin typeface="Arial"/>
                <a:cs typeface="Arial"/>
              </a:rPr>
              <a:t>ession</a:t>
            </a:r>
            <a:endParaRPr sz="24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921500" y="7014818"/>
            <a:ext cx="16891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400" spc="260" dirty="0">
                <a:solidFill>
                  <a:srgbClr val="606060"/>
                </a:solidFill>
                <a:latin typeface="Lucida Sans Unicode"/>
                <a:cs typeface="Lucida Sans Unicode"/>
              </a:rPr>
              <a:t>‣</a:t>
            </a:r>
            <a:endParaRPr sz="2400">
              <a:solidFill>
                <a:prstClr val="black"/>
              </a:solidFill>
              <a:latin typeface="Lucida Sans Unicode"/>
              <a:cs typeface="Lucida Sans Unicode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366000" y="7014619"/>
            <a:ext cx="4836160" cy="1066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699"/>
              </a:lnSpc>
            </a:pPr>
            <a:r>
              <a:rPr sz="2400" spc="-100" dirty="0">
                <a:solidFill>
                  <a:srgbClr val="606060"/>
                </a:solidFill>
                <a:latin typeface="Arial"/>
                <a:cs typeface="Arial"/>
              </a:rPr>
              <a:t>The </a:t>
            </a:r>
            <a:r>
              <a:rPr sz="2400" spc="-95" dirty="0">
                <a:solidFill>
                  <a:srgbClr val="606060"/>
                </a:solidFill>
                <a:latin typeface="Arial"/>
                <a:cs typeface="Arial"/>
              </a:rPr>
              <a:t>r</a:t>
            </a:r>
            <a:r>
              <a:rPr sz="2400" spc="-45" dirty="0">
                <a:solidFill>
                  <a:srgbClr val="606060"/>
                </a:solidFill>
                <a:latin typeface="Arial"/>
                <a:cs typeface="Arial"/>
              </a:rPr>
              <a:t>etu</a:t>
            </a:r>
            <a:r>
              <a:rPr sz="2400" dirty="0">
                <a:solidFill>
                  <a:srgbClr val="606060"/>
                </a:solidFill>
                <a:latin typeface="Arial"/>
                <a:cs typeface="Arial"/>
              </a:rPr>
              <a:t>r</a:t>
            </a:r>
            <a:r>
              <a:rPr sz="2400" spc="-55" dirty="0">
                <a:solidFill>
                  <a:srgbClr val="606060"/>
                </a:solidFill>
                <a:latin typeface="Arial"/>
                <a:cs typeface="Arial"/>
              </a:rPr>
              <a:t>n</a:t>
            </a:r>
            <a:r>
              <a:rPr sz="2400" dirty="0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sz="2400" spc="-85" dirty="0">
                <a:solidFill>
                  <a:srgbClr val="606060"/>
                </a:solidFill>
                <a:latin typeface="Arial"/>
                <a:cs typeface="Arial"/>
              </a:rPr>
              <a:t>value</a:t>
            </a:r>
            <a:r>
              <a:rPr sz="2400" dirty="0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sz="2400" spc="-70" dirty="0">
                <a:solidFill>
                  <a:srgbClr val="606060"/>
                </a:solidFill>
                <a:latin typeface="Arial"/>
                <a:cs typeface="Arial"/>
              </a:rPr>
              <a:t>is</a:t>
            </a:r>
            <a:r>
              <a:rPr sz="2400" dirty="0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sz="2400" spc="-70" dirty="0">
                <a:solidFill>
                  <a:srgbClr val="606060"/>
                </a:solidFill>
                <a:latin typeface="Arial"/>
                <a:cs typeface="Arial"/>
              </a:rPr>
              <a:t>given</a:t>
            </a:r>
            <a:r>
              <a:rPr sz="2400" dirty="0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606060"/>
                </a:solidFill>
                <a:latin typeface="Arial"/>
                <a:cs typeface="Arial"/>
              </a:rPr>
              <a:t>by</a:t>
            </a:r>
            <a:r>
              <a:rPr sz="2400" dirty="0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sz="2400" spc="-35" dirty="0">
                <a:solidFill>
                  <a:srgbClr val="606060"/>
                </a:solidFill>
                <a:latin typeface="Arial"/>
                <a:cs typeface="Arial"/>
              </a:rPr>
              <a:t>the</a:t>
            </a:r>
            <a:r>
              <a:rPr sz="2400" dirty="0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sz="2400" spc="-15" dirty="0">
                <a:solidFill>
                  <a:srgbClr val="606060"/>
                </a:solidFill>
                <a:latin typeface="Arial"/>
                <a:cs typeface="Arial"/>
              </a:rPr>
              <a:t>body</a:t>
            </a:r>
            <a:r>
              <a:rPr sz="2400" spc="-10" dirty="0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sz="2400" spc="-40" dirty="0">
                <a:solidFill>
                  <a:srgbClr val="606060"/>
                </a:solidFill>
                <a:latin typeface="Arial"/>
                <a:cs typeface="Arial"/>
              </a:rPr>
              <a:t>exp</a:t>
            </a:r>
            <a:r>
              <a:rPr sz="2400" spc="-70" dirty="0">
                <a:solidFill>
                  <a:srgbClr val="606060"/>
                </a:solidFill>
                <a:latin typeface="Arial"/>
                <a:cs typeface="Arial"/>
              </a:rPr>
              <a:t>r</a:t>
            </a:r>
            <a:r>
              <a:rPr sz="2400" spc="-55" dirty="0">
                <a:solidFill>
                  <a:srgbClr val="606060"/>
                </a:solidFill>
                <a:latin typeface="Arial"/>
                <a:cs typeface="Arial"/>
              </a:rPr>
              <a:t>ession.</a:t>
            </a:r>
            <a:r>
              <a:rPr sz="2400" dirty="0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sz="2400" spc="-35" dirty="0">
                <a:solidFill>
                  <a:srgbClr val="606060"/>
                </a:solidFill>
                <a:latin typeface="Arial"/>
                <a:cs typeface="Arial"/>
              </a:rPr>
              <a:t>No</a:t>
            </a:r>
            <a:r>
              <a:rPr sz="2400" spc="-5" dirty="0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606060"/>
                </a:solidFill>
                <a:latin typeface="MS Gothic"/>
                <a:cs typeface="MS Gothic"/>
              </a:rPr>
              <a:t>return</a:t>
            </a:r>
            <a:r>
              <a:rPr sz="2400" spc="-535" dirty="0">
                <a:solidFill>
                  <a:srgbClr val="606060"/>
                </a:solidFill>
                <a:latin typeface="MS Gothic"/>
                <a:cs typeface="MS Gothic"/>
              </a:rPr>
              <a:t> </a:t>
            </a:r>
            <a:r>
              <a:rPr sz="2400" spc="-40" dirty="0">
                <a:solidFill>
                  <a:srgbClr val="606060"/>
                </a:solidFill>
                <a:latin typeface="Arial"/>
                <a:cs typeface="Arial"/>
              </a:rPr>
              <a:t>statement</a:t>
            </a:r>
            <a:r>
              <a:rPr sz="2400" dirty="0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sz="2400" spc="-70" dirty="0">
                <a:solidFill>
                  <a:srgbClr val="606060"/>
                </a:solidFill>
                <a:latin typeface="Arial"/>
                <a:cs typeface="Arial"/>
              </a:rPr>
              <a:t>is</a:t>
            </a:r>
            <a:r>
              <a:rPr sz="2400" spc="-55" dirty="0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606060"/>
                </a:solidFill>
                <a:latin typeface="Arial"/>
                <a:cs typeface="Arial"/>
              </a:rPr>
              <a:t>permitted.</a:t>
            </a:r>
            <a:endParaRPr sz="24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921500" y="8437218"/>
            <a:ext cx="16891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400" spc="260" dirty="0">
                <a:solidFill>
                  <a:srgbClr val="606060"/>
                </a:solidFill>
                <a:latin typeface="Lucida Sans Unicode"/>
                <a:cs typeface="Lucida Sans Unicode"/>
              </a:rPr>
              <a:t>‣</a:t>
            </a:r>
            <a:endParaRPr sz="2400">
              <a:solidFill>
                <a:prstClr val="black"/>
              </a:solidFill>
              <a:latin typeface="Lucida Sans Unicode"/>
              <a:cs typeface="Lucida Sans Unicode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366000" y="8437019"/>
            <a:ext cx="44069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400" spc="-30" dirty="0">
                <a:solidFill>
                  <a:srgbClr val="606060"/>
                </a:solidFill>
                <a:latin typeface="Arial"/>
                <a:cs typeface="Arial"/>
              </a:rPr>
              <a:t>Lambdas </a:t>
            </a:r>
            <a:r>
              <a:rPr sz="2400" spc="-25" dirty="0">
                <a:solidFill>
                  <a:srgbClr val="606060"/>
                </a:solidFill>
                <a:latin typeface="Arial"/>
                <a:cs typeface="Arial"/>
              </a:rPr>
              <a:t>cannot </a:t>
            </a:r>
            <a:r>
              <a:rPr sz="2400" spc="-80" dirty="0">
                <a:solidFill>
                  <a:srgbClr val="606060"/>
                </a:solidFill>
                <a:latin typeface="Arial"/>
                <a:cs typeface="Arial"/>
              </a:rPr>
              <a:t>have </a:t>
            </a:r>
            <a:r>
              <a:rPr sz="2400" spc="-25" dirty="0">
                <a:solidFill>
                  <a:srgbClr val="606060"/>
                </a:solidFill>
                <a:latin typeface="Arial"/>
                <a:cs typeface="Arial"/>
              </a:rPr>
              <a:t>docstrings</a:t>
            </a:r>
            <a:endParaRPr sz="24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921500" y="9123018"/>
            <a:ext cx="16891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400" spc="260" dirty="0">
                <a:solidFill>
                  <a:srgbClr val="606060"/>
                </a:solidFill>
                <a:latin typeface="Lucida Sans Unicode"/>
                <a:cs typeface="Lucida Sans Unicode"/>
              </a:rPr>
              <a:t>‣</a:t>
            </a:r>
            <a:endParaRPr sz="2400">
              <a:solidFill>
                <a:prstClr val="black"/>
              </a:solidFill>
              <a:latin typeface="Lucida Sans Unicode"/>
              <a:cs typeface="Lucida Sans Unicode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366000" y="9122819"/>
            <a:ext cx="3983354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400" spc="-145" dirty="0">
                <a:solidFill>
                  <a:srgbClr val="606060"/>
                </a:solidFill>
                <a:latin typeface="Arial"/>
                <a:cs typeface="Arial"/>
              </a:rPr>
              <a:t>A</a:t>
            </a:r>
            <a:r>
              <a:rPr sz="2400" spc="-15" dirty="0">
                <a:solidFill>
                  <a:srgbClr val="606060"/>
                </a:solidFill>
                <a:latin typeface="Arial"/>
                <a:cs typeface="Arial"/>
              </a:rPr>
              <a:t>wkwa</a:t>
            </a:r>
            <a:r>
              <a:rPr sz="2400" spc="-55" dirty="0">
                <a:solidFill>
                  <a:srgbClr val="606060"/>
                </a:solidFill>
                <a:latin typeface="Arial"/>
                <a:cs typeface="Arial"/>
              </a:rPr>
              <a:t>r</a:t>
            </a:r>
            <a:r>
              <a:rPr sz="2400" spc="40" dirty="0">
                <a:solidFill>
                  <a:srgbClr val="606060"/>
                </a:solidFill>
                <a:latin typeface="Arial"/>
                <a:cs typeface="Arial"/>
              </a:rPr>
              <a:t>d</a:t>
            </a:r>
            <a:r>
              <a:rPr sz="2400" dirty="0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sz="2400" spc="-35" dirty="0">
                <a:solidFill>
                  <a:srgbClr val="606060"/>
                </a:solidFill>
                <a:latin typeface="Arial"/>
                <a:cs typeface="Arial"/>
              </a:rPr>
              <a:t>or</a:t>
            </a:r>
            <a:r>
              <a:rPr sz="2400" dirty="0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sz="2400" spc="-50" dirty="0">
                <a:solidFill>
                  <a:srgbClr val="606060"/>
                </a:solidFill>
                <a:latin typeface="Arial"/>
                <a:cs typeface="Arial"/>
              </a:rPr>
              <a:t>impossible</a:t>
            </a:r>
            <a:r>
              <a:rPr sz="2400" dirty="0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sz="2400" spc="20" dirty="0">
                <a:solidFill>
                  <a:srgbClr val="606060"/>
                </a:solidFill>
                <a:latin typeface="Arial"/>
                <a:cs typeface="Arial"/>
              </a:rPr>
              <a:t>to</a:t>
            </a:r>
            <a:r>
              <a:rPr sz="2400" dirty="0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606060"/>
                </a:solidFill>
                <a:latin typeface="Arial"/>
                <a:cs typeface="Arial"/>
              </a:rPr>
              <a:t>test</a:t>
            </a:r>
            <a:endParaRPr sz="24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pc="5" dirty="0">
                <a:solidFill>
                  <a:prstClr val="black"/>
                </a:solidFill>
              </a:rPr>
              <a:t>Monday</a:t>
            </a:r>
            <a:r>
              <a:rPr dirty="0">
                <a:solidFill>
                  <a:prstClr val="black"/>
                </a:solidFill>
              </a:rPr>
              <a:t>,</a:t>
            </a:r>
            <a:r>
              <a:rPr spc="15" dirty="0">
                <a:solidFill>
                  <a:prstClr val="black"/>
                </a:solidFill>
              </a:rPr>
              <a:t> </a:t>
            </a:r>
            <a:r>
              <a:rPr dirty="0">
                <a:solidFill>
                  <a:prstClr val="black"/>
                </a:solidFill>
              </a:rPr>
              <a:t>2</a:t>
            </a:r>
            <a:r>
              <a:rPr spc="15" dirty="0">
                <a:solidFill>
                  <a:prstClr val="black"/>
                </a:solidFill>
              </a:rPr>
              <a:t> </a:t>
            </a:r>
            <a:r>
              <a:rPr spc="5" dirty="0">
                <a:solidFill>
                  <a:prstClr val="black"/>
                </a:solidFill>
              </a:rPr>
              <a:t>June</a:t>
            </a:r>
            <a:r>
              <a:rPr dirty="0">
                <a:solidFill>
                  <a:prstClr val="black"/>
                </a:solidFill>
              </a:rPr>
              <a:t>,</a:t>
            </a:r>
            <a:r>
              <a:rPr spc="15" dirty="0">
                <a:solidFill>
                  <a:prstClr val="black"/>
                </a:solidFill>
              </a:rPr>
              <a:t> </a:t>
            </a:r>
            <a:r>
              <a:rPr spc="5" dirty="0">
                <a:solidFill>
                  <a:prstClr val="black"/>
                </a:solidFill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1183554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254</Words>
  <Application>Microsoft Office PowerPoint</Application>
  <PresentationFormat>Custom</PresentationFormat>
  <Paragraphs>87</Paragraphs>
  <Slides>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Office Theme</vt:lpstr>
      <vt:lpstr>1_Office Theme</vt:lpstr>
      <vt:lpstr>Comprehensions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Comprehensions</dc:title>
  <dc:creator>Hariom . Singh</dc:creator>
  <cp:lastModifiedBy>Hariom . Singh</cp:lastModifiedBy>
  <cp:revision>4</cp:revision>
  <dcterms:created xsi:type="dcterms:W3CDTF">2018-01-16T15:49:07Z</dcterms:created>
  <dcterms:modified xsi:type="dcterms:W3CDTF">2018-01-16T10:37:01Z</dcterms:modified>
</cp:coreProperties>
</file>