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C763-CE2B-4CBB-96C7-B8D548ECB0F9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50888"/>
            <a:ext cx="4876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752975"/>
            <a:ext cx="10404475" cy="4503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52D6-7D8B-4845-A9DB-93030D30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59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6238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9448" y="610727"/>
            <a:ext cx="6565902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995" y="2122084"/>
            <a:ext cx="11690808" cy="492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9424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0" y="1779184"/>
            <a:ext cx="10507345" cy="590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339090" algn="ctr">
              <a:lnSpc>
                <a:spcPct val="100299"/>
              </a:lnSpc>
            </a:pPr>
            <a:r>
              <a:rPr sz="6400" b="1" spc="235" dirty="0">
                <a:solidFill>
                  <a:srgbClr val="929292"/>
                </a:solidFill>
                <a:latin typeface="Calibri"/>
                <a:cs typeface="Calibri"/>
              </a:rPr>
              <a:t>You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929292"/>
                </a:solidFill>
                <a:latin typeface="Calibri"/>
                <a:cs typeface="Calibri"/>
              </a:rPr>
              <a:t>can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25" dirty="0">
                <a:solidFill>
                  <a:srgbClr val="929292"/>
                </a:solidFill>
                <a:latin typeface="Calibri"/>
                <a:cs typeface="Calibri"/>
              </a:rPr>
              <a:t>get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54" dirty="0">
                <a:solidFill>
                  <a:srgbClr val="EA8604"/>
                </a:solidFill>
                <a:latin typeface="Calibri"/>
                <a:cs typeface="Calibri"/>
              </a:rPr>
              <a:t>long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70" dirty="0">
                <a:solidFill>
                  <a:srgbClr val="EA8604"/>
                </a:solidFill>
                <a:latin typeface="Calibri"/>
                <a:cs typeface="Calibri"/>
              </a:rPr>
              <a:t>way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with</a:t>
            </a:r>
            <a:r>
              <a:rPr sz="6400" b="1" spc="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4" dirty="0">
                <a:solidFill>
                  <a:srgbClr val="929292"/>
                </a:solidFill>
                <a:latin typeface="Calibri"/>
                <a:cs typeface="Calibri"/>
              </a:rPr>
              <a:t>Python’s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0" dirty="0">
                <a:solidFill>
                  <a:srgbClr val="EA8604"/>
                </a:solidFill>
                <a:latin typeface="Calibri"/>
                <a:cs typeface="Calibri"/>
              </a:rPr>
              <a:t>builtin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80" dirty="0">
                <a:solidFill>
                  <a:srgbClr val="929292"/>
                </a:solidFill>
                <a:latin typeface="Calibri"/>
                <a:cs typeface="Calibri"/>
              </a:rPr>
              <a:t>types.</a:t>
            </a:r>
            <a:endParaRPr sz="6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7900">
              <a:latin typeface="Times New Roman"/>
              <a:cs typeface="Times New Roman"/>
            </a:endParaRPr>
          </a:p>
          <a:p>
            <a:pPr marL="12700" marR="5080" indent="2540" algn="ctr">
              <a:lnSpc>
                <a:spcPct val="100299"/>
              </a:lnSpc>
            </a:pPr>
            <a:r>
              <a:rPr sz="6400" b="1" spc="90" dirty="0">
                <a:solidFill>
                  <a:srgbClr val="929292"/>
                </a:solidFill>
                <a:latin typeface="Calibri"/>
                <a:cs typeface="Calibri"/>
              </a:rPr>
              <a:t>But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929292"/>
                </a:solidFill>
                <a:latin typeface="Calibri"/>
                <a:cs typeface="Calibri"/>
              </a:rPr>
              <a:t>when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50" dirty="0">
                <a:solidFill>
                  <a:srgbClr val="929292"/>
                </a:solidFill>
                <a:latin typeface="Calibri"/>
                <a:cs typeface="Calibri"/>
              </a:rPr>
              <a:t>they’re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0" dirty="0">
                <a:solidFill>
                  <a:srgbClr val="EA8604"/>
                </a:solidFill>
                <a:latin typeface="Calibri"/>
                <a:cs typeface="Calibri"/>
              </a:rPr>
              <a:t>not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75" dirty="0">
                <a:solidFill>
                  <a:srgbClr val="EA8604"/>
                </a:solidFill>
                <a:latin typeface="Calibri"/>
                <a:cs typeface="Calibri"/>
              </a:rPr>
              <a:t>right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50" dirty="0">
                <a:solidFill>
                  <a:srgbClr val="929292"/>
                </a:solidFill>
                <a:latin typeface="Calibri"/>
                <a:cs typeface="Calibri"/>
              </a:rPr>
              <a:t>for</a:t>
            </a:r>
            <a:r>
              <a:rPr sz="6400" b="1" spc="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the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00" dirty="0">
                <a:solidFill>
                  <a:srgbClr val="929292"/>
                </a:solidFill>
                <a:latin typeface="Calibri"/>
                <a:cs typeface="Calibri"/>
              </a:rPr>
              <a:t>job,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5" dirty="0">
                <a:solidFill>
                  <a:srgbClr val="929292"/>
                </a:solidFill>
                <a:latin typeface="Calibri"/>
                <a:cs typeface="Calibri"/>
              </a:rPr>
              <a:t>you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929292"/>
                </a:solidFill>
                <a:latin typeface="Calibri"/>
                <a:cs typeface="Calibri"/>
              </a:rPr>
              <a:t>can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0" dirty="0">
                <a:solidFill>
                  <a:srgbClr val="929292"/>
                </a:solidFill>
                <a:latin typeface="Calibri"/>
                <a:cs typeface="Calibri"/>
              </a:rPr>
              <a:t>use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00" dirty="0">
                <a:solidFill>
                  <a:srgbClr val="929292"/>
                </a:solidFill>
                <a:latin typeface="Calibri"/>
                <a:cs typeface="Calibri"/>
              </a:rPr>
              <a:t>classes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to</a:t>
            </a:r>
            <a:r>
              <a:rPr sz="6400" b="1" spc="4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55" dirty="0">
                <a:solidFill>
                  <a:srgbClr val="929292"/>
                </a:solidFill>
                <a:latin typeface="Calibri"/>
                <a:cs typeface="Calibri"/>
              </a:rPr>
              <a:t>create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EA8604"/>
                </a:solidFill>
                <a:latin typeface="Calibri"/>
                <a:cs typeface="Calibri"/>
              </a:rPr>
              <a:t>custom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80" dirty="0">
                <a:solidFill>
                  <a:srgbClr val="929292"/>
                </a:solidFill>
                <a:latin typeface="Calibri"/>
                <a:cs typeface="Calibri"/>
              </a:rPr>
              <a:t>types.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0" y="318627"/>
            <a:ext cx="492252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spc="165" dirty="0">
                <a:latin typeface="Calibri"/>
                <a:cs typeface="Calibri"/>
              </a:rPr>
              <a:t>Classes</a:t>
            </a:r>
            <a:r>
              <a:rPr sz="5000" b="1" spc="-120" dirty="0">
                <a:latin typeface="Calibri"/>
                <a:cs typeface="Calibri"/>
              </a:rPr>
              <a:t> </a:t>
            </a:r>
            <a:r>
              <a:rPr sz="5000" b="1" spc="175" dirty="0">
                <a:latin typeface="Calibri"/>
                <a:cs typeface="Calibri"/>
              </a:rPr>
              <a:t>in</a:t>
            </a:r>
            <a:r>
              <a:rPr sz="5000" b="1" spc="-120" dirty="0">
                <a:latin typeface="Calibri"/>
                <a:cs typeface="Calibri"/>
              </a:rPr>
              <a:t> </a:t>
            </a:r>
            <a:r>
              <a:rPr sz="5000" b="1" spc="195" dirty="0">
                <a:latin typeface="Calibri"/>
                <a:cs typeface="Calibri"/>
              </a:rPr>
              <a:t>Python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7995" y="1055227"/>
            <a:ext cx="444881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spc="185" dirty="0">
                <a:latin typeface="Calibri"/>
                <a:cs typeface="Calibri"/>
              </a:rPr>
              <a:t>Class</a:t>
            </a:r>
            <a:r>
              <a:rPr sz="5000" b="1" spc="-120" dirty="0">
                <a:latin typeface="Calibri"/>
                <a:cs typeface="Calibri"/>
              </a:rPr>
              <a:t> </a:t>
            </a:r>
            <a:r>
              <a:rPr sz="5000" b="1" spc="165" dirty="0">
                <a:latin typeface="Calibri"/>
                <a:cs typeface="Calibri"/>
              </a:rPr>
              <a:t>Invariants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2849" y="3885103"/>
            <a:ext cx="9887585" cy="181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194" marR="5080" indent="-913130">
              <a:lnSpc>
                <a:spcPct val="100299"/>
              </a:lnSpc>
            </a:pPr>
            <a:r>
              <a:rPr sz="6400" b="1" spc="225" dirty="0">
                <a:solidFill>
                  <a:srgbClr val="EA8604"/>
                </a:solidFill>
                <a:latin typeface="Calibri"/>
                <a:cs typeface="Calibri"/>
              </a:rPr>
              <a:t>Truths</a:t>
            </a:r>
            <a:r>
              <a:rPr sz="6400" b="1" spc="-15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250" dirty="0">
                <a:solidFill>
                  <a:srgbClr val="929292"/>
                </a:solidFill>
                <a:latin typeface="Calibri"/>
                <a:cs typeface="Calibri"/>
              </a:rPr>
              <a:t>about</a:t>
            </a:r>
            <a:r>
              <a:rPr sz="6400" b="1" spc="-1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60" dirty="0">
                <a:solidFill>
                  <a:srgbClr val="929292"/>
                </a:solidFill>
                <a:latin typeface="Calibri"/>
                <a:cs typeface="Calibri"/>
              </a:rPr>
              <a:t>an</a:t>
            </a:r>
            <a:r>
              <a:rPr sz="6400" b="1" spc="-1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20" dirty="0">
                <a:solidFill>
                  <a:srgbClr val="929292"/>
                </a:solidFill>
                <a:latin typeface="Calibri"/>
                <a:cs typeface="Calibri"/>
              </a:rPr>
              <a:t>object</a:t>
            </a:r>
            <a:r>
              <a:rPr sz="6400" b="1" spc="-1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90" dirty="0">
                <a:solidFill>
                  <a:srgbClr val="929292"/>
                </a:solidFill>
                <a:latin typeface="Calibri"/>
                <a:cs typeface="Calibri"/>
              </a:rPr>
              <a:t>that</a:t>
            </a:r>
            <a:r>
              <a:rPr sz="6400" b="1" spc="10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20" dirty="0">
                <a:solidFill>
                  <a:srgbClr val="EA8604"/>
                </a:solidFill>
                <a:latin typeface="Calibri"/>
                <a:cs typeface="Calibri"/>
              </a:rPr>
              <a:t>endure</a:t>
            </a:r>
            <a:r>
              <a:rPr sz="6400" b="1" spc="-15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80" dirty="0">
                <a:solidFill>
                  <a:srgbClr val="929292"/>
                </a:solidFill>
                <a:latin typeface="Calibri"/>
                <a:cs typeface="Calibri"/>
              </a:rPr>
              <a:t>for</a:t>
            </a:r>
            <a:r>
              <a:rPr sz="6400" b="1" spc="-1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5" dirty="0">
                <a:solidFill>
                  <a:srgbClr val="929292"/>
                </a:solidFill>
                <a:latin typeface="Calibri"/>
                <a:cs typeface="Calibri"/>
              </a:rPr>
              <a:t>its</a:t>
            </a:r>
            <a:r>
              <a:rPr sz="6400" b="1" spc="-1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80" dirty="0">
                <a:solidFill>
                  <a:srgbClr val="EA8604"/>
                </a:solidFill>
                <a:latin typeface="Calibri"/>
                <a:cs typeface="Calibri"/>
              </a:rPr>
              <a:t>lifetime</a:t>
            </a:r>
            <a:r>
              <a:rPr sz="6400" b="1" spc="-55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spc="220" dirty="0"/>
              <a:t>Law</a:t>
            </a:r>
            <a:r>
              <a:rPr spc="-120" dirty="0"/>
              <a:t> </a:t>
            </a:r>
            <a:r>
              <a:rPr spc="145" dirty="0"/>
              <a:t>of</a:t>
            </a:r>
            <a:r>
              <a:rPr spc="-120" dirty="0"/>
              <a:t> </a:t>
            </a:r>
            <a:r>
              <a:rPr spc="155" dirty="0"/>
              <a:t>Demeter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094" y="2490384"/>
            <a:ext cx="5982970" cy="492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5715" algn="ctr">
              <a:lnSpc>
                <a:spcPct val="100299"/>
              </a:lnSpc>
            </a:pPr>
            <a:r>
              <a:rPr sz="6400" b="1" spc="160" dirty="0">
                <a:solidFill>
                  <a:srgbClr val="929292"/>
                </a:solidFill>
                <a:latin typeface="Calibri"/>
                <a:cs typeface="Calibri"/>
              </a:rPr>
              <a:t>The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5" dirty="0">
                <a:solidFill>
                  <a:srgbClr val="929292"/>
                </a:solidFill>
                <a:latin typeface="Calibri"/>
                <a:cs typeface="Calibri"/>
              </a:rPr>
              <a:t>principle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0" dirty="0">
                <a:solidFill>
                  <a:srgbClr val="929292"/>
                </a:solidFill>
                <a:latin typeface="Calibri"/>
                <a:cs typeface="Calibri"/>
              </a:rPr>
              <a:t>of</a:t>
            </a:r>
            <a:r>
              <a:rPr sz="6400" b="1" spc="4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EA8604"/>
                </a:solidFill>
                <a:latin typeface="Calibri"/>
                <a:cs typeface="Calibri"/>
              </a:rPr>
              <a:t>least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90" dirty="0">
                <a:solidFill>
                  <a:srgbClr val="EA8604"/>
                </a:solidFill>
                <a:latin typeface="Calibri"/>
                <a:cs typeface="Calibri"/>
              </a:rPr>
              <a:t>knowledge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7900">
              <a:latin typeface="Times New Roman"/>
              <a:cs typeface="Times New Roman"/>
            </a:endParaRPr>
          </a:p>
          <a:p>
            <a:pPr marL="71755" marR="64135" algn="ctr">
              <a:lnSpc>
                <a:spcPct val="100299"/>
              </a:lnSpc>
            </a:pPr>
            <a:r>
              <a:rPr sz="6400" b="1" spc="150" dirty="0">
                <a:solidFill>
                  <a:srgbClr val="929292"/>
                </a:solidFill>
                <a:latin typeface="Calibri"/>
                <a:cs typeface="Calibri"/>
              </a:rPr>
              <a:t>Only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EA8604"/>
                </a:solidFill>
                <a:latin typeface="Calibri"/>
                <a:cs typeface="Calibri"/>
              </a:rPr>
              <a:t>talk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to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0" dirty="0">
                <a:solidFill>
                  <a:srgbClr val="929292"/>
                </a:solidFill>
                <a:latin typeface="Calibri"/>
                <a:cs typeface="Calibri"/>
              </a:rPr>
              <a:t>your</a:t>
            </a:r>
            <a:r>
              <a:rPr sz="6400" b="1" spc="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05" dirty="0">
                <a:solidFill>
                  <a:srgbClr val="EA8604"/>
                </a:solidFill>
                <a:latin typeface="Calibri"/>
                <a:cs typeface="Calibri"/>
              </a:rPr>
              <a:t>friends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9800" y="2616200"/>
            <a:ext cx="5029200" cy="641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3960">
              <a:lnSpc>
                <a:spcPct val="100000"/>
              </a:lnSpc>
            </a:pPr>
            <a:r>
              <a:rPr spc="70" dirty="0"/>
              <a:t>Tell!</a:t>
            </a:r>
            <a:r>
              <a:rPr spc="-120" dirty="0"/>
              <a:t> </a:t>
            </a:r>
            <a:r>
              <a:rPr spc="160" dirty="0"/>
              <a:t>Don’t</a:t>
            </a:r>
            <a:r>
              <a:rPr spc="-120" dirty="0"/>
              <a:t> </a:t>
            </a:r>
            <a:r>
              <a:rPr spc="140" dirty="0"/>
              <a:t>ask.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8187" y="3544484"/>
            <a:ext cx="8396605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400" b="1" spc="95" dirty="0">
                <a:solidFill>
                  <a:srgbClr val="EA8604"/>
                </a:solidFill>
                <a:latin typeface="Calibri"/>
                <a:cs typeface="Calibri"/>
              </a:rPr>
              <a:t>Tell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objects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5" dirty="0">
                <a:solidFill>
                  <a:srgbClr val="929292"/>
                </a:solidFill>
                <a:latin typeface="Calibri"/>
                <a:cs typeface="Calibri"/>
              </a:rPr>
              <a:t>what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to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04" dirty="0">
                <a:solidFill>
                  <a:srgbClr val="929292"/>
                </a:solidFill>
                <a:latin typeface="Calibri"/>
                <a:cs typeface="Calibri"/>
              </a:rPr>
              <a:t>do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400" b="1" spc="85" dirty="0">
                <a:solidFill>
                  <a:srgbClr val="EA8604"/>
                </a:solidFill>
                <a:latin typeface="Calibri"/>
                <a:cs typeface="Calibri"/>
              </a:rPr>
              <a:t>Don't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14" dirty="0">
                <a:solidFill>
                  <a:srgbClr val="EA8604"/>
                </a:solidFill>
                <a:latin typeface="Calibri"/>
                <a:cs typeface="Calibri"/>
              </a:rPr>
              <a:t>ask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50" dirty="0">
                <a:solidFill>
                  <a:srgbClr val="929292"/>
                </a:solidFill>
                <a:latin typeface="Calibri"/>
                <a:cs typeface="Calibri"/>
              </a:rPr>
              <a:t>for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929292"/>
                </a:solidFill>
                <a:latin typeface="Calibri"/>
                <a:cs typeface="Calibri"/>
              </a:rPr>
              <a:t>their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dirty="0">
                <a:solidFill>
                  <a:srgbClr val="929292"/>
                </a:solidFill>
                <a:latin typeface="Calibri"/>
                <a:cs typeface="Calibri"/>
              </a:rPr>
              <a:t>state.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945">
              <a:lnSpc>
                <a:spcPct val="100000"/>
              </a:lnSpc>
            </a:pPr>
            <a:r>
              <a:rPr spc="20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802" y="3887384"/>
            <a:ext cx="10985500" cy="181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355600">
              <a:lnSpc>
                <a:spcPct val="100299"/>
              </a:lnSpc>
            </a:pPr>
            <a:r>
              <a:rPr sz="6400" b="1" spc="204" dirty="0">
                <a:solidFill>
                  <a:srgbClr val="929292"/>
                </a:solidFill>
                <a:latin typeface="Calibri"/>
                <a:cs typeface="Calibri"/>
              </a:rPr>
              <a:t>Using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objects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0" dirty="0">
                <a:solidFill>
                  <a:srgbClr val="929292"/>
                </a:solidFill>
                <a:latin typeface="Calibri"/>
                <a:cs typeface="Calibri"/>
              </a:rPr>
              <a:t>of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EA8604"/>
                </a:solidFill>
                <a:latin typeface="Calibri"/>
                <a:cs typeface="Calibri"/>
              </a:rPr>
              <a:t>di</a:t>
            </a:r>
            <a:r>
              <a:rPr sz="6400" b="1" spc="-45" dirty="0">
                <a:solidFill>
                  <a:srgbClr val="EA8604"/>
                </a:solidFill>
                <a:latin typeface="Calibri"/>
                <a:cs typeface="Calibri"/>
              </a:rPr>
              <a:t>ff</a:t>
            </a:r>
            <a:r>
              <a:rPr sz="6400" b="1" spc="55" dirty="0">
                <a:solidFill>
                  <a:srgbClr val="EA8604"/>
                </a:solidFill>
                <a:latin typeface="Calibri"/>
                <a:cs typeface="Calibri"/>
              </a:rPr>
              <a:t>erent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14" dirty="0">
                <a:solidFill>
                  <a:srgbClr val="EA8604"/>
                </a:solidFill>
                <a:latin typeface="Calibri"/>
                <a:cs typeface="Calibri"/>
              </a:rPr>
              <a:t>types</a:t>
            </a:r>
            <a:r>
              <a:rPr sz="6400" b="1" spc="5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80" dirty="0">
                <a:solidFill>
                  <a:srgbClr val="929292"/>
                </a:solidFill>
                <a:latin typeface="Calibri"/>
                <a:cs typeface="Calibri"/>
              </a:rPr>
              <a:t>through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95" dirty="0">
                <a:solidFill>
                  <a:srgbClr val="EA8604"/>
                </a:solidFill>
                <a:latin typeface="Calibri"/>
                <a:cs typeface="Calibri"/>
              </a:rPr>
              <a:t>common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EA8604"/>
                </a:solidFill>
                <a:latin typeface="Calibri"/>
                <a:cs typeface="Calibri"/>
              </a:rPr>
              <a:t>interface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2135" y="4015890"/>
            <a:ext cx="4286800" cy="51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1491" y="3853413"/>
            <a:ext cx="4720927" cy="5767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8760">
              <a:lnSpc>
                <a:spcPct val="100000"/>
              </a:lnSpc>
            </a:pPr>
            <a:r>
              <a:rPr spc="254" dirty="0"/>
              <a:t>Duck</a:t>
            </a:r>
            <a:r>
              <a:rPr spc="-120" dirty="0"/>
              <a:t> </a:t>
            </a:r>
            <a:r>
              <a:rPr spc="275" dirty="0"/>
              <a:t>Typing</a:t>
            </a:r>
          </a:p>
        </p:txBody>
      </p:sp>
      <p:sp>
        <p:nvSpPr>
          <p:cNvPr id="5" name="object 5"/>
          <p:cNvSpPr/>
          <p:nvPr/>
        </p:nvSpPr>
        <p:spPr>
          <a:xfrm>
            <a:off x="5818759" y="5995624"/>
            <a:ext cx="6654608" cy="302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3488" y="5869056"/>
            <a:ext cx="1910329" cy="6636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80000">
            <a:off x="6514105" y="6444785"/>
            <a:ext cx="5326481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spc="-55" dirty="0">
                <a:latin typeface="Calibri"/>
                <a:cs typeface="Calibri"/>
              </a:rPr>
              <a:t>An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20" dirty="0">
                <a:latin typeface="Calibri"/>
                <a:cs typeface="Calibri"/>
              </a:rPr>
              <a:t>objects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7200" spc="-179" baseline="-1736" dirty="0">
                <a:latin typeface="Calibri"/>
                <a:cs typeface="Calibri"/>
              </a:rPr>
              <a:t>f</a:t>
            </a:r>
            <a:r>
              <a:rPr sz="7200" spc="-217" baseline="-1736" dirty="0">
                <a:latin typeface="Calibri"/>
                <a:cs typeface="Calibri"/>
              </a:rPr>
              <a:t>i</a:t>
            </a:r>
            <a:r>
              <a:rPr sz="7200" spc="270" baseline="-2314" dirty="0">
                <a:latin typeface="Calibri"/>
                <a:cs typeface="Calibri"/>
              </a:rPr>
              <a:t>tness</a:t>
            </a:r>
            <a:r>
              <a:rPr sz="7200" spc="-352" baseline="-2314" dirty="0">
                <a:latin typeface="Calibri"/>
                <a:cs typeface="Calibri"/>
              </a:rPr>
              <a:t> </a:t>
            </a:r>
            <a:r>
              <a:rPr sz="7200" spc="-30" baseline="-3472" dirty="0">
                <a:latin typeface="Calibri"/>
                <a:cs typeface="Calibri"/>
              </a:rPr>
              <a:t>for</a:t>
            </a:r>
            <a:endParaRPr sz="7200" baseline="-347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180000">
            <a:off x="6423545" y="7189443"/>
            <a:ext cx="5413568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spc="-172" baseline="2314" dirty="0">
                <a:latin typeface="Calibri"/>
                <a:cs typeface="Calibri"/>
              </a:rPr>
              <a:t>purpose</a:t>
            </a:r>
            <a:r>
              <a:rPr sz="7200" spc="-352" baseline="2314" dirty="0">
                <a:latin typeface="Calibri"/>
                <a:cs typeface="Calibri"/>
              </a:rPr>
              <a:t> </a:t>
            </a:r>
            <a:r>
              <a:rPr sz="4800" spc="100" dirty="0">
                <a:latin typeface="Calibri"/>
                <a:cs typeface="Calibri"/>
              </a:rPr>
              <a:t>is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140" dirty="0">
                <a:latin typeface="Calibri"/>
                <a:cs typeface="Calibri"/>
              </a:rPr>
              <a:t>determined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180000">
            <a:off x="6787716" y="7921852"/>
            <a:ext cx="459272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spc="375" baseline="1736" dirty="0">
                <a:latin typeface="Calibri"/>
                <a:cs typeface="Calibri"/>
              </a:rPr>
              <a:t>at</a:t>
            </a:r>
            <a:r>
              <a:rPr sz="7200" spc="-352" baseline="1736" dirty="0">
                <a:latin typeface="Calibri"/>
                <a:cs typeface="Calibri"/>
              </a:rPr>
              <a:t> </a:t>
            </a:r>
            <a:r>
              <a:rPr sz="7200" baseline="1157" dirty="0">
                <a:latin typeface="Calibri"/>
                <a:cs typeface="Calibri"/>
              </a:rPr>
              <a:t>the</a:t>
            </a:r>
            <a:r>
              <a:rPr sz="7200" spc="-352" baseline="1157" dirty="0">
                <a:latin typeface="Calibri"/>
                <a:cs typeface="Calibri"/>
              </a:rPr>
              <a:t> </a:t>
            </a:r>
            <a:r>
              <a:rPr sz="4800" spc="-90" dirty="0">
                <a:solidFill>
                  <a:srgbClr val="BF1316"/>
                </a:solidFill>
                <a:latin typeface="Calibri"/>
                <a:cs typeface="Calibri"/>
              </a:rPr>
              <a:t>time</a:t>
            </a:r>
            <a:r>
              <a:rPr sz="4800" spc="-235" dirty="0">
                <a:solidFill>
                  <a:srgbClr val="BF1316"/>
                </a:solidFill>
                <a:latin typeface="Calibri"/>
                <a:cs typeface="Calibri"/>
              </a:rPr>
              <a:t> </a:t>
            </a:r>
            <a:r>
              <a:rPr sz="7200" spc="-89" baseline="-1157" dirty="0">
                <a:solidFill>
                  <a:srgbClr val="BF1316"/>
                </a:solidFill>
                <a:latin typeface="Calibri"/>
                <a:cs typeface="Calibri"/>
              </a:rPr>
              <a:t>of</a:t>
            </a:r>
            <a:r>
              <a:rPr sz="7200" spc="-352" baseline="-1157" dirty="0">
                <a:solidFill>
                  <a:srgbClr val="BF1316"/>
                </a:solidFill>
                <a:latin typeface="Calibri"/>
                <a:cs typeface="Calibri"/>
              </a:rPr>
              <a:t> </a:t>
            </a:r>
            <a:r>
              <a:rPr sz="7200" spc="-37" baseline="-1736" dirty="0">
                <a:solidFill>
                  <a:srgbClr val="BF1316"/>
                </a:solidFill>
                <a:latin typeface="Calibri"/>
                <a:cs typeface="Calibri"/>
              </a:rPr>
              <a:t>use</a:t>
            </a:r>
            <a:r>
              <a:rPr sz="7200" spc="-352" baseline="-1736" dirty="0">
                <a:solidFill>
                  <a:srgbClr val="BF1316"/>
                </a:solidFill>
                <a:latin typeface="Calibri"/>
                <a:cs typeface="Calibri"/>
              </a:rPr>
              <a:t> </a:t>
            </a:r>
            <a:r>
              <a:rPr sz="7200" spc="-494" baseline="-2893" dirty="0">
                <a:latin typeface="Calibri"/>
                <a:cs typeface="Calibri"/>
              </a:rPr>
              <a:t>.</a:t>
            </a:r>
            <a:endParaRPr sz="7200" baseline="-289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631" y="1597913"/>
            <a:ext cx="1126934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454" marR="748665" indent="-199390" algn="just">
              <a:lnSpc>
                <a:spcPct val="100699"/>
              </a:lnSpc>
            </a:pPr>
            <a:r>
              <a:rPr sz="4800" b="1" dirty="0">
                <a:solidFill>
                  <a:srgbClr val="EA8604"/>
                </a:solidFill>
                <a:latin typeface="Calibri"/>
                <a:cs typeface="Calibri"/>
              </a:rPr>
              <a:t>“When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-30" dirty="0">
                <a:solidFill>
                  <a:srgbClr val="EA8604"/>
                </a:solidFill>
                <a:latin typeface="Calibri"/>
                <a:cs typeface="Calibri"/>
              </a:rPr>
              <a:t>I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65" dirty="0">
                <a:solidFill>
                  <a:srgbClr val="EA8604"/>
                </a:solidFill>
                <a:latin typeface="Calibri"/>
                <a:cs typeface="Calibri"/>
              </a:rPr>
              <a:t>see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45" dirty="0">
                <a:solidFill>
                  <a:srgbClr val="EA8604"/>
                </a:solidFill>
                <a:latin typeface="Calibri"/>
                <a:cs typeface="Calibri"/>
              </a:rPr>
              <a:t>a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20" dirty="0">
                <a:solidFill>
                  <a:srgbClr val="EA8604"/>
                </a:solidFill>
                <a:latin typeface="Calibri"/>
                <a:cs typeface="Calibri"/>
              </a:rPr>
              <a:t>bird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60" dirty="0">
                <a:solidFill>
                  <a:srgbClr val="EA8604"/>
                </a:solidFill>
                <a:latin typeface="Calibri"/>
                <a:cs typeface="Calibri"/>
              </a:rPr>
              <a:t>that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65" dirty="0">
                <a:solidFill>
                  <a:srgbClr val="EA8604"/>
                </a:solidFill>
                <a:latin typeface="Calibri"/>
                <a:cs typeface="Calibri"/>
              </a:rPr>
              <a:t>walks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70" dirty="0">
                <a:solidFill>
                  <a:srgbClr val="EA8604"/>
                </a:solidFill>
                <a:latin typeface="Calibri"/>
                <a:cs typeface="Calibri"/>
              </a:rPr>
              <a:t>like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45" dirty="0">
                <a:solidFill>
                  <a:srgbClr val="EA8604"/>
                </a:solidFill>
                <a:latin typeface="Calibri"/>
                <a:cs typeface="Calibri"/>
              </a:rPr>
              <a:t>a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40" dirty="0">
                <a:solidFill>
                  <a:srgbClr val="EA8604"/>
                </a:solidFill>
                <a:latin typeface="Calibri"/>
                <a:cs typeface="Calibri"/>
              </a:rPr>
              <a:t>duck</a:t>
            </a:r>
            <a:r>
              <a:rPr sz="4800" b="1" spc="6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25" dirty="0">
                <a:solidFill>
                  <a:srgbClr val="EA8604"/>
                </a:solidFill>
                <a:latin typeface="Calibri"/>
                <a:cs typeface="Calibri"/>
              </a:rPr>
              <a:t>and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75" dirty="0">
                <a:solidFill>
                  <a:srgbClr val="EA8604"/>
                </a:solidFill>
                <a:latin typeface="Calibri"/>
                <a:cs typeface="Calibri"/>
              </a:rPr>
              <a:t>swims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70" dirty="0">
                <a:solidFill>
                  <a:srgbClr val="EA8604"/>
                </a:solidFill>
                <a:latin typeface="Calibri"/>
                <a:cs typeface="Calibri"/>
              </a:rPr>
              <a:t>like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45" dirty="0">
                <a:solidFill>
                  <a:srgbClr val="EA8604"/>
                </a:solidFill>
                <a:latin typeface="Calibri"/>
                <a:cs typeface="Calibri"/>
              </a:rPr>
              <a:t>a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40" dirty="0">
                <a:solidFill>
                  <a:srgbClr val="EA8604"/>
                </a:solidFill>
                <a:latin typeface="Calibri"/>
                <a:cs typeface="Calibri"/>
              </a:rPr>
              <a:t>duck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25" dirty="0">
                <a:solidFill>
                  <a:srgbClr val="EA8604"/>
                </a:solidFill>
                <a:latin typeface="Calibri"/>
                <a:cs typeface="Calibri"/>
              </a:rPr>
              <a:t>and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10" dirty="0">
                <a:solidFill>
                  <a:srgbClr val="EA8604"/>
                </a:solidFill>
                <a:latin typeface="Calibri"/>
                <a:cs typeface="Calibri"/>
              </a:rPr>
              <a:t>quacks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70" dirty="0">
                <a:solidFill>
                  <a:srgbClr val="EA8604"/>
                </a:solidFill>
                <a:latin typeface="Calibri"/>
                <a:cs typeface="Calibri"/>
              </a:rPr>
              <a:t>like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45" dirty="0">
                <a:solidFill>
                  <a:srgbClr val="EA8604"/>
                </a:solidFill>
                <a:latin typeface="Calibri"/>
                <a:cs typeface="Calibri"/>
              </a:rPr>
              <a:t>a</a:t>
            </a:r>
            <a:r>
              <a:rPr sz="4800" b="1" spc="20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05" dirty="0">
                <a:solidFill>
                  <a:srgbClr val="EA8604"/>
                </a:solidFill>
                <a:latin typeface="Calibri"/>
                <a:cs typeface="Calibri"/>
              </a:rPr>
              <a:t>duck,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-30" dirty="0">
                <a:solidFill>
                  <a:srgbClr val="EA8604"/>
                </a:solidFill>
                <a:latin typeface="Calibri"/>
                <a:cs typeface="Calibri"/>
              </a:rPr>
              <a:t>I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65" dirty="0">
                <a:solidFill>
                  <a:srgbClr val="EA8604"/>
                </a:solidFill>
                <a:latin typeface="Calibri"/>
                <a:cs typeface="Calibri"/>
              </a:rPr>
              <a:t>call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60" dirty="0">
                <a:solidFill>
                  <a:srgbClr val="EA8604"/>
                </a:solidFill>
                <a:latin typeface="Calibri"/>
                <a:cs typeface="Calibri"/>
              </a:rPr>
              <a:t>that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120" dirty="0">
                <a:solidFill>
                  <a:srgbClr val="EA8604"/>
                </a:solidFill>
                <a:latin typeface="Calibri"/>
                <a:cs typeface="Calibri"/>
              </a:rPr>
              <a:t>bird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45" dirty="0">
                <a:solidFill>
                  <a:srgbClr val="EA8604"/>
                </a:solidFill>
                <a:latin typeface="Calibri"/>
                <a:cs typeface="Calibri"/>
              </a:rPr>
              <a:t>a</a:t>
            </a:r>
            <a:r>
              <a:rPr sz="4800" b="1" spc="-9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4800" b="1" spc="40" dirty="0">
                <a:solidFill>
                  <a:srgbClr val="EA8604"/>
                </a:solidFill>
                <a:latin typeface="Calibri"/>
                <a:cs typeface="Calibri"/>
              </a:rPr>
              <a:t>duck.”</a:t>
            </a: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5650">
              <a:latin typeface="Times New Roman"/>
              <a:cs typeface="Times New Roman"/>
            </a:endParaRPr>
          </a:p>
          <a:p>
            <a:pPr marL="5033010">
              <a:lnSpc>
                <a:spcPct val="100000"/>
              </a:lnSpc>
            </a:pPr>
            <a:r>
              <a:rPr sz="4800" b="1" spc="25" dirty="0">
                <a:solidFill>
                  <a:srgbClr val="929292"/>
                </a:solidFill>
                <a:latin typeface="Calibri"/>
                <a:cs typeface="Calibri"/>
              </a:rPr>
              <a:t>-</a:t>
            </a:r>
            <a:r>
              <a:rPr sz="4800" b="1" spc="-9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4800" b="1" spc="120" dirty="0">
                <a:solidFill>
                  <a:srgbClr val="929292"/>
                </a:solidFill>
                <a:latin typeface="Calibri"/>
                <a:cs typeface="Calibri"/>
              </a:rPr>
              <a:t>James</a:t>
            </a:r>
            <a:r>
              <a:rPr sz="4800" b="1" spc="-9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4800" b="1" spc="75" dirty="0">
                <a:solidFill>
                  <a:srgbClr val="929292"/>
                </a:solidFill>
                <a:latin typeface="Calibri"/>
                <a:cs typeface="Calibri"/>
              </a:rPr>
              <a:t>Whitcomb</a:t>
            </a:r>
            <a:r>
              <a:rPr sz="4800" b="1" spc="-9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4800" b="1" spc="55" dirty="0">
                <a:solidFill>
                  <a:srgbClr val="929292"/>
                </a:solidFill>
                <a:latin typeface="Calibri"/>
                <a:cs typeface="Calibri"/>
              </a:rPr>
              <a:t>Riley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>
              <a:lnSpc>
                <a:spcPct val="100000"/>
              </a:lnSpc>
            </a:pPr>
            <a:r>
              <a:rPr spc="15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7521" y="1829984"/>
            <a:ext cx="10817860" cy="374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299"/>
              </a:lnSpc>
            </a:pPr>
            <a:r>
              <a:rPr sz="6400" b="1" spc="155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929292"/>
                </a:solidFill>
                <a:latin typeface="Calibri"/>
                <a:cs typeface="Calibri"/>
              </a:rPr>
              <a:t>sub-class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929292"/>
                </a:solidFill>
                <a:latin typeface="Calibri"/>
                <a:cs typeface="Calibri"/>
              </a:rPr>
              <a:t>can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EA8604"/>
                </a:solidFill>
                <a:latin typeface="Calibri"/>
                <a:cs typeface="Calibri"/>
              </a:rPr>
              <a:t>derive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95" dirty="0">
                <a:solidFill>
                  <a:srgbClr val="929292"/>
                </a:solidFill>
                <a:latin typeface="Calibri"/>
                <a:cs typeface="Calibri"/>
              </a:rPr>
              <a:t>from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929292"/>
                </a:solidFill>
                <a:latin typeface="Calibri"/>
                <a:cs typeface="Calibri"/>
              </a:rPr>
              <a:t>base-class,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EA8604"/>
                </a:solidFill>
                <a:latin typeface="Calibri"/>
                <a:cs typeface="Calibri"/>
              </a:rPr>
              <a:t>inheriting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its</a:t>
            </a:r>
            <a:r>
              <a:rPr sz="6400" b="1" spc="4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4" dirty="0">
                <a:solidFill>
                  <a:srgbClr val="929292"/>
                </a:solidFill>
                <a:latin typeface="Calibri"/>
                <a:cs typeface="Calibri"/>
              </a:rPr>
              <a:t>behavior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5" dirty="0">
                <a:solidFill>
                  <a:srgbClr val="929292"/>
                </a:solidFill>
                <a:latin typeface="Calibri"/>
                <a:cs typeface="Calibri"/>
              </a:rPr>
              <a:t>and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225" dirty="0">
                <a:solidFill>
                  <a:srgbClr val="929292"/>
                </a:solidFill>
                <a:latin typeface="Calibri"/>
                <a:cs typeface="Calibri"/>
              </a:rPr>
              <a:t>making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4" dirty="0">
                <a:solidFill>
                  <a:srgbClr val="929292"/>
                </a:solidFill>
                <a:latin typeface="Calibri"/>
                <a:cs typeface="Calibri"/>
              </a:rPr>
              <a:t>behavior</a:t>
            </a:r>
            <a:r>
              <a:rPr sz="6400" b="1" spc="5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EA8604"/>
                </a:solidFill>
                <a:latin typeface="Calibri"/>
                <a:cs typeface="Calibri"/>
              </a:rPr>
              <a:t>speci</a:t>
            </a:r>
            <a:r>
              <a:rPr sz="6400" b="1" spc="-20" dirty="0">
                <a:solidFill>
                  <a:srgbClr val="EA8604"/>
                </a:solidFill>
                <a:latin typeface="Calibri"/>
                <a:cs typeface="Calibri"/>
              </a:rPr>
              <a:t>fi</a:t>
            </a:r>
            <a:r>
              <a:rPr sz="6400" b="1" spc="185" dirty="0">
                <a:solidFill>
                  <a:srgbClr val="EA8604"/>
                </a:solidFill>
                <a:latin typeface="Calibri"/>
                <a:cs typeface="Calibri"/>
              </a:rPr>
              <a:t>c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to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the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929292"/>
                </a:solidFill>
                <a:latin typeface="Calibri"/>
                <a:cs typeface="Calibri"/>
              </a:rPr>
              <a:t>sub-class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8759" y="5995624"/>
            <a:ext cx="6654608" cy="3021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3488" y="5869056"/>
            <a:ext cx="1910329" cy="66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180000">
            <a:off x="6350359" y="6452692"/>
            <a:ext cx="5653048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spc="-397" baseline="2314" dirty="0">
                <a:latin typeface="Calibri"/>
                <a:cs typeface="Calibri"/>
              </a:rPr>
              <a:t>In</a:t>
            </a:r>
            <a:r>
              <a:rPr sz="7200" spc="-352" baseline="2314" dirty="0">
                <a:latin typeface="Calibri"/>
                <a:cs typeface="Calibri"/>
              </a:rPr>
              <a:t> </a:t>
            </a:r>
            <a:r>
              <a:rPr sz="7200" spc="-37" baseline="1736" dirty="0">
                <a:latin typeface="Calibri"/>
                <a:cs typeface="Calibri"/>
              </a:rPr>
              <a:t>Python</a:t>
            </a:r>
            <a:r>
              <a:rPr sz="7200" spc="-352" baseline="1736" dirty="0">
                <a:latin typeface="Calibri"/>
                <a:cs typeface="Calibri"/>
              </a:rPr>
              <a:t> </a:t>
            </a:r>
            <a:r>
              <a:rPr sz="4800" spc="-105" dirty="0">
                <a:latin typeface="Calibri"/>
                <a:cs typeface="Calibri"/>
              </a:rPr>
              <a:t>inheritance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7200" spc="150" baseline="-2893" dirty="0">
                <a:latin typeface="Calibri"/>
                <a:cs typeface="Calibri"/>
              </a:rPr>
              <a:t>is</a:t>
            </a:r>
            <a:endParaRPr sz="7200" baseline="-289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180000">
            <a:off x="6310562" y="7195315"/>
            <a:ext cx="56389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spc="104" baseline="3472" dirty="0">
                <a:latin typeface="Calibri"/>
                <a:cs typeface="Calibri"/>
              </a:rPr>
              <a:t>most</a:t>
            </a:r>
            <a:r>
              <a:rPr sz="7200" spc="-352" baseline="3472" dirty="0">
                <a:latin typeface="Calibri"/>
                <a:cs typeface="Calibri"/>
              </a:rPr>
              <a:t> </a:t>
            </a:r>
            <a:r>
              <a:rPr sz="7200" spc="-120" baseline="2314" dirty="0">
                <a:latin typeface="Calibri"/>
                <a:cs typeface="Calibri"/>
              </a:rPr>
              <a:t>useful</a:t>
            </a:r>
            <a:r>
              <a:rPr sz="7200" spc="-352" baseline="2314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for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45" dirty="0">
                <a:latin typeface="Calibri"/>
                <a:cs typeface="Calibri"/>
              </a:rPr>
              <a:t>sharing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180000">
            <a:off x="7113948" y="7914864"/>
            <a:ext cx="3941152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spc="-160" dirty="0">
                <a:solidFill>
                  <a:srgbClr val="BF1316"/>
                </a:solidFill>
                <a:latin typeface="Calibri"/>
                <a:cs typeface="Calibri"/>
              </a:rPr>
              <a:t>implementatio</a:t>
            </a:r>
            <a:r>
              <a:rPr sz="4800" spc="-235" dirty="0">
                <a:solidFill>
                  <a:srgbClr val="BF1316"/>
                </a:solidFill>
                <a:latin typeface="Calibri"/>
                <a:cs typeface="Calibri"/>
              </a:rPr>
              <a:t>n</a:t>
            </a:r>
            <a:r>
              <a:rPr sz="7200" spc="-494" baseline="-3472" dirty="0">
                <a:latin typeface="Calibri"/>
                <a:cs typeface="Calibri"/>
              </a:rPr>
              <a:t>.</a:t>
            </a:r>
            <a:endParaRPr sz="7200" baseline="-3472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7200" y="3632200"/>
            <a:ext cx="7467600" cy="609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9800" y="1600200"/>
            <a:ext cx="6692900" cy="3877945"/>
          </a:xfrm>
          <a:custGeom>
            <a:avLst/>
            <a:gdLst/>
            <a:ahLst/>
            <a:cxnLst/>
            <a:rect l="l" t="t" r="r" b="b"/>
            <a:pathLst>
              <a:path w="6692900" h="3877945">
                <a:moveTo>
                  <a:pt x="254000" y="0"/>
                </a:moveTo>
                <a:lnTo>
                  <a:pt x="212799" y="3324"/>
                </a:lnTo>
                <a:lnTo>
                  <a:pt x="173716" y="12949"/>
                </a:lnTo>
                <a:lnTo>
                  <a:pt x="137272" y="28351"/>
                </a:lnTo>
                <a:lnTo>
                  <a:pt x="103990" y="49007"/>
                </a:lnTo>
                <a:lnTo>
                  <a:pt x="74394" y="74394"/>
                </a:lnTo>
                <a:lnTo>
                  <a:pt x="49007" y="103990"/>
                </a:lnTo>
                <a:lnTo>
                  <a:pt x="28351" y="137272"/>
                </a:lnTo>
                <a:lnTo>
                  <a:pt x="12949" y="173716"/>
                </a:lnTo>
                <a:lnTo>
                  <a:pt x="3324" y="212799"/>
                </a:lnTo>
                <a:lnTo>
                  <a:pt x="0" y="254000"/>
                </a:lnTo>
                <a:lnTo>
                  <a:pt x="0" y="2667000"/>
                </a:lnTo>
                <a:lnTo>
                  <a:pt x="3324" y="2708200"/>
                </a:lnTo>
                <a:lnTo>
                  <a:pt x="12949" y="2747283"/>
                </a:lnTo>
                <a:lnTo>
                  <a:pt x="28351" y="2783727"/>
                </a:lnTo>
                <a:lnTo>
                  <a:pt x="49007" y="2817009"/>
                </a:lnTo>
                <a:lnTo>
                  <a:pt x="74394" y="2846605"/>
                </a:lnTo>
                <a:lnTo>
                  <a:pt x="103990" y="2871992"/>
                </a:lnTo>
                <a:lnTo>
                  <a:pt x="137272" y="2892648"/>
                </a:lnTo>
                <a:lnTo>
                  <a:pt x="173716" y="2908050"/>
                </a:lnTo>
                <a:lnTo>
                  <a:pt x="212799" y="2917675"/>
                </a:lnTo>
                <a:lnTo>
                  <a:pt x="254000" y="2921000"/>
                </a:lnTo>
                <a:lnTo>
                  <a:pt x="5937250" y="2921000"/>
                </a:lnTo>
                <a:lnTo>
                  <a:pt x="6061471" y="3877866"/>
                </a:lnTo>
                <a:lnTo>
                  <a:pt x="6186091" y="2921000"/>
                </a:lnTo>
                <a:lnTo>
                  <a:pt x="6438900" y="2921000"/>
                </a:lnTo>
                <a:lnTo>
                  <a:pt x="6459731" y="2920157"/>
                </a:lnTo>
                <a:lnTo>
                  <a:pt x="6499939" y="2913618"/>
                </a:lnTo>
                <a:lnTo>
                  <a:pt x="6537768" y="2901039"/>
                </a:lnTo>
                <a:lnTo>
                  <a:pt x="6572696" y="2882944"/>
                </a:lnTo>
                <a:lnTo>
                  <a:pt x="6604200" y="2859857"/>
                </a:lnTo>
                <a:lnTo>
                  <a:pt x="6631757" y="2832300"/>
                </a:lnTo>
                <a:lnTo>
                  <a:pt x="6654844" y="2800796"/>
                </a:lnTo>
                <a:lnTo>
                  <a:pt x="6672939" y="2765868"/>
                </a:lnTo>
                <a:lnTo>
                  <a:pt x="6685518" y="2728039"/>
                </a:lnTo>
                <a:lnTo>
                  <a:pt x="6692057" y="2687831"/>
                </a:lnTo>
                <a:lnTo>
                  <a:pt x="6692900" y="2667000"/>
                </a:lnTo>
                <a:lnTo>
                  <a:pt x="6692900" y="254000"/>
                </a:lnTo>
                <a:lnTo>
                  <a:pt x="6689575" y="212799"/>
                </a:lnTo>
                <a:lnTo>
                  <a:pt x="6679950" y="173716"/>
                </a:lnTo>
                <a:lnTo>
                  <a:pt x="6664548" y="137272"/>
                </a:lnTo>
                <a:lnTo>
                  <a:pt x="6643892" y="103990"/>
                </a:lnTo>
                <a:lnTo>
                  <a:pt x="6618505" y="74394"/>
                </a:lnTo>
                <a:lnTo>
                  <a:pt x="6588909" y="49007"/>
                </a:lnTo>
                <a:lnTo>
                  <a:pt x="6555627" y="28351"/>
                </a:lnTo>
                <a:lnTo>
                  <a:pt x="6519183" y="12949"/>
                </a:lnTo>
                <a:lnTo>
                  <a:pt x="6480100" y="3324"/>
                </a:lnTo>
                <a:lnTo>
                  <a:pt x="6438900" y="0"/>
                </a:lnTo>
                <a:lnTo>
                  <a:pt x="2540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2802" y="2646828"/>
            <a:ext cx="56070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002F73"/>
                </a:solidFill>
                <a:latin typeface="Calibri"/>
                <a:cs typeface="Calibri"/>
              </a:rPr>
              <a:t>Loose</a:t>
            </a:r>
            <a:r>
              <a:rPr sz="4800" spc="-185" dirty="0">
                <a:solidFill>
                  <a:srgbClr val="002F73"/>
                </a:solidFill>
                <a:latin typeface="Calibri"/>
                <a:cs typeface="Calibri"/>
              </a:rPr>
              <a:t> </a:t>
            </a:r>
            <a:r>
              <a:rPr sz="4800" spc="-170" dirty="0">
                <a:solidFill>
                  <a:srgbClr val="002F73"/>
                </a:solidFill>
                <a:latin typeface="Calibri"/>
                <a:cs typeface="Calibri"/>
              </a:rPr>
              <a:t>coupling</a:t>
            </a:r>
            <a:r>
              <a:rPr sz="4800" spc="-185" dirty="0">
                <a:solidFill>
                  <a:srgbClr val="002F73"/>
                </a:solidFill>
                <a:latin typeface="Calibri"/>
                <a:cs typeface="Calibri"/>
              </a:rPr>
              <a:t> </a:t>
            </a:r>
            <a:r>
              <a:rPr sz="4800" spc="100" dirty="0">
                <a:solidFill>
                  <a:srgbClr val="002F73"/>
                </a:solidFill>
                <a:latin typeface="Calibri"/>
                <a:cs typeface="Calibri"/>
              </a:rPr>
              <a:t>is</a:t>
            </a:r>
            <a:r>
              <a:rPr sz="4800" spc="-185" dirty="0">
                <a:solidFill>
                  <a:srgbClr val="002F73"/>
                </a:solidFill>
                <a:latin typeface="Calibri"/>
                <a:cs typeface="Calibri"/>
              </a:rPr>
              <a:t> </a:t>
            </a:r>
            <a:r>
              <a:rPr sz="4800" spc="-60" dirty="0">
                <a:solidFill>
                  <a:srgbClr val="002F73"/>
                </a:solidFill>
                <a:latin typeface="Calibri"/>
                <a:cs typeface="Calibri"/>
              </a:rPr>
              <a:t>great!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" y="5741987"/>
            <a:ext cx="6762115" cy="3173730"/>
          </a:xfrm>
          <a:custGeom>
            <a:avLst/>
            <a:gdLst/>
            <a:ahLst/>
            <a:cxnLst/>
            <a:rect l="l" t="t" r="r" b="b"/>
            <a:pathLst>
              <a:path w="6762115" h="3173729">
                <a:moveTo>
                  <a:pt x="6761558" y="0"/>
                </a:moveTo>
                <a:lnTo>
                  <a:pt x="6435725" y="252412"/>
                </a:lnTo>
                <a:lnTo>
                  <a:pt x="254000" y="252412"/>
                </a:lnTo>
                <a:lnTo>
                  <a:pt x="233168" y="253254"/>
                </a:lnTo>
                <a:lnTo>
                  <a:pt x="192960" y="259794"/>
                </a:lnTo>
                <a:lnTo>
                  <a:pt x="155131" y="272373"/>
                </a:lnTo>
                <a:lnTo>
                  <a:pt x="120203" y="290467"/>
                </a:lnTo>
                <a:lnTo>
                  <a:pt x="88699" y="313554"/>
                </a:lnTo>
                <a:lnTo>
                  <a:pt x="61142" y="341111"/>
                </a:lnTo>
                <a:lnTo>
                  <a:pt x="38055" y="372616"/>
                </a:lnTo>
                <a:lnTo>
                  <a:pt x="19960" y="407544"/>
                </a:lnTo>
                <a:lnTo>
                  <a:pt x="7381" y="445373"/>
                </a:lnTo>
                <a:lnTo>
                  <a:pt x="842" y="485580"/>
                </a:lnTo>
                <a:lnTo>
                  <a:pt x="0" y="506412"/>
                </a:lnTo>
                <a:lnTo>
                  <a:pt x="0" y="2919412"/>
                </a:lnTo>
                <a:lnTo>
                  <a:pt x="3324" y="2960612"/>
                </a:lnTo>
                <a:lnTo>
                  <a:pt x="12949" y="2999696"/>
                </a:lnTo>
                <a:lnTo>
                  <a:pt x="28351" y="3036140"/>
                </a:lnTo>
                <a:lnTo>
                  <a:pt x="49007" y="3069421"/>
                </a:lnTo>
                <a:lnTo>
                  <a:pt x="74394" y="3099017"/>
                </a:lnTo>
                <a:lnTo>
                  <a:pt x="103990" y="3124405"/>
                </a:lnTo>
                <a:lnTo>
                  <a:pt x="137272" y="3145061"/>
                </a:lnTo>
                <a:lnTo>
                  <a:pt x="173716" y="3160463"/>
                </a:lnTo>
                <a:lnTo>
                  <a:pt x="212799" y="3170088"/>
                </a:lnTo>
                <a:lnTo>
                  <a:pt x="254000" y="3173412"/>
                </a:lnTo>
                <a:lnTo>
                  <a:pt x="6438900" y="3173412"/>
                </a:lnTo>
                <a:lnTo>
                  <a:pt x="6480100" y="3170088"/>
                </a:lnTo>
                <a:lnTo>
                  <a:pt x="6519183" y="3160463"/>
                </a:lnTo>
                <a:lnTo>
                  <a:pt x="6555627" y="3145061"/>
                </a:lnTo>
                <a:lnTo>
                  <a:pt x="6588909" y="3124405"/>
                </a:lnTo>
                <a:lnTo>
                  <a:pt x="6618505" y="3099017"/>
                </a:lnTo>
                <a:lnTo>
                  <a:pt x="6643892" y="3069421"/>
                </a:lnTo>
                <a:lnTo>
                  <a:pt x="6664548" y="3036140"/>
                </a:lnTo>
                <a:lnTo>
                  <a:pt x="6679950" y="2999696"/>
                </a:lnTo>
                <a:lnTo>
                  <a:pt x="6689575" y="2960612"/>
                </a:lnTo>
                <a:lnTo>
                  <a:pt x="6692900" y="2919412"/>
                </a:lnTo>
                <a:lnTo>
                  <a:pt x="6692900" y="506412"/>
                </a:lnTo>
                <a:lnTo>
                  <a:pt x="6689871" y="467374"/>
                </a:lnTo>
                <a:lnTo>
                  <a:pt x="6681132" y="430253"/>
                </a:lnTo>
                <a:lnTo>
                  <a:pt x="6672389" y="406739"/>
                </a:lnTo>
                <a:lnTo>
                  <a:pt x="676155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7037" y="7041029"/>
            <a:ext cx="557720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75" dirty="0">
                <a:solidFill>
                  <a:srgbClr val="002F73"/>
                </a:solidFill>
                <a:latin typeface="Calibri"/>
                <a:cs typeface="Calibri"/>
              </a:rPr>
              <a:t>wink-wink,</a:t>
            </a:r>
            <a:r>
              <a:rPr sz="4800" spc="-185" dirty="0">
                <a:solidFill>
                  <a:srgbClr val="002F73"/>
                </a:solidFill>
                <a:latin typeface="Calibri"/>
                <a:cs typeface="Calibri"/>
              </a:rPr>
              <a:t> </a:t>
            </a:r>
            <a:r>
              <a:rPr sz="4800" spc="-165" dirty="0">
                <a:solidFill>
                  <a:srgbClr val="002F73"/>
                </a:solidFill>
                <a:latin typeface="Calibri"/>
                <a:cs typeface="Calibri"/>
              </a:rPr>
              <a:t>nudge-nudge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711049"/>
            <a:ext cx="8589010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800" b="1" spc="40" dirty="0">
                <a:latin typeface="Calibri"/>
                <a:cs typeface="Calibri"/>
              </a:rPr>
              <a:t>All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types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in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Python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have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'class'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▪"/>
              <a:tabLst>
                <a:tab pos="355600" algn="l"/>
              </a:tabLst>
            </a:pPr>
            <a:r>
              <a:rPr sz="2800" b="1" spc="55" dirty="0">
                <a:latin typeface="Calibri"/>
                <a:cs typeface="Calibri"/>
              </a:rPr>
              <a:t>Classes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de</a:t>
            </a: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55" dirty="0">
                <a:latin typeface="Calibri"/>
                <a:cs typeface="Calibri"/>
              </a:rPr>
              <a:t>ne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structure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and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behavior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of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an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780225"/>
            <a:ext cx="1885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25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609" y="2752449"/>
            <a:ext cx="65290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55" dirty="0">
                <a:latin typeface="Calibri"/>
                <a:cs typeface="Calibri"/>
              </a:rPr>
              <a:t>Class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is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determined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when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object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is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created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362318"/>
            <a:ext cx="161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40" dirty="0">
                <a:latin typeface="Arial"/>
                <a:cs typeface="Arial"/>
              </a:rPr>
              <a:t>"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3263794"/>
            <a:ext cx="37769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Calibri"/>
                <a:cs typeface="Calibri"/>
              </a:rPr>
              <a:t>normally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</a:t>
            </a:r>
            <a:r>
              <a:rPr sz="2400" spc="45" dirty="0">
                <a:latin typeface="Calibri"/>
                <a:cs typeface="Calibri"/>
              </a:rPr>
              <a:t>xed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lifetime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3717649"/>
            <a:ext cx="11389995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800" b="1" spc="55" dirty="0">
                <a:latin typeface="Calibri"/>
                <a:cs typeface="Calibri"/>
              </a:rPr>
              <a:t>Classes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key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support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0" dirty="0">
                <a:latin typeface="Calibri"/>
                <a:cs typeface="Calibri"/>
              </a:rPr>
              <a:t>for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Object-Oriented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85" dirty="0">
                <a:latin typeface="Calibri"/>
                <a:cs typeface="Calibri"/>
              </a:rPr>
              <a:t>Programming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in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/>
              <a:buChar char="▪"/>
              <a:tabLst>
                <a:tab pos="355600" algn="l"/>
              </a:tabLst>
            </a:pPr>
            <a:r>
              <a:rPr sz="2800" b="1" spc="55" dirty="0">
                <a:latin typeface="Calibri"/>
                <a:cs typeface="Calibri"/>
              </a:rPr>
              <a:t>Classes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de</a:t>
            </a: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70" dirty="0">
                <a:latin typeface="Calibri"/>
                <a:cs typeface="Calibri"/>
              </a:rPr>
              <a:t>ned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using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90" dirty="0">
                <a:latin typeface="Courier New"/>
                <a:cs typeface="Courier New"/>
              </a:rPr>
              <a:t>class</a:t>
            </a:r>
            <a:r>
              <a:rPr sz="2800" b="1" spc="-1105" dirty="0">
                <a:latin typeface="Courier New"/>
                <a:cs typeface="Courier New"/>
              </a:rPr>
              <a:t> </a:t>
            </a:r>
            <a:r>
              <a:rPr sz="2800" b="1" spc="40" dirty="0">
                <a:latin typeface="Calibri"/>
                <a:cs typeface="Calibri"/>
              </a:rPr>
              <a:t>keyword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followed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by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CamelCase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▪"/>
              <a:tabLst>
                <a:tab pos="355600" algn="l"/>
              </a:tabLst>
            </a:pPr>
            <a:r>
              <a:rPr sz="2800" b="1" spc="55" dirty="0">
                <a:latin typeface="Calibri"/>
                <a:cs typeface="Calibri"/>
              </a:rPr>
              <a:t>Class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instances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created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by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calling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class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as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if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alibri"/>
                <a:cs typeface="Calibri"/>
              </a:rPr>
              <a:t>it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were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▪"/>
              <a:tabLst>
                <a:tab pos="355600" algn="l"/>
              </a:tabLst>
            </a:pPr>
            <a:r>
              <a:rPr sz="2800" b="1" spc="45" dirty="0">
                <a:latin typeface="Calibri"/>
                <a:cs typeface="Calibri"/>
              </a:rPr>
              <a:t>Instance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methods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functions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de</a:t>
            </a: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70" dirty="0">
                <a:latin typeface="Calibri"/>
                <a:cs typeface="Calibri"/>
              </a:rPr>
              <a:t>ned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inside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931274"/>
            <a:ext cx="161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40" dirty="0">
                <a:latin typeface="Arial"/>
                <a:cs typeface="Arial"/>
              </a:rPr>
              <a:t>"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050" y="5846406"/>
            <a:ext cx="846582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5" dirty="0">
                <a:latin typeface="Calibri"/>
                <a:cs typeface="Calibri"/>
              </a:rPr>
              <a:t>Should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accept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instance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MS Gothic"/>
                <a:cs typeface="MS Gothic"/>
              </a:rPr>
              <a:t>self</a:t>
            </a:r>
            <a:r>
              <a:rPr sz="2400" spc="-695" dirty="0">
                <a:latin typeface="MS Gothic"/>
                <a:cs typeface="MS Gothic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" y="6338198"/>
            <a:ext cx="729932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800" b="1" spc="25" dirty="0">
                <a:latin typeface="Calibri"/>
                <a:cs typeface="Calibri"/>
              </a:rPr>
              <a:t>Methods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called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using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90" dirty="0">
                <a:latin typeface="Courier New"/>
                <a:cs typeface="Courier New"/>
              </a:rPr>
              <a:t>instance.method()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6972674"/>
            <a:ext cx="161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40" dirty="0">
                <a:latin typeface="Arial"/>
                <a:cs typeface="Arial"/>
              </a:rPr>
              <a:t>"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050" y="6887806"/>
            <a:ext cx="6630034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latin typeface="Calibri"/>
                <a:cs typeface="Calibri"/>
              </a:rPr>
              <a:t>Syntactic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sugar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passing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MS Gothic"/>
                <a:cs typeface="MS Gothic"/>
              </a:rPr>
              <a:t>self</a:t>
            </a:r>
            <a:r>
              <a:rPr sz="2400" spc="-695" dirty="0">
                <a:latin typeface="MS Gothic"/>
                <a:cs typeface="MS Gothic"/>
              </a:rPr>
              <a:t> </a:t>
            </a:r>
            <a:r>
              <a:rPr sz="2400" spc="20" dirty="0">
                <a:latin typeface="Calibri"/>
                <a:cs typeface="Calibri"/>
              </a:rPr>
              <a:t>instance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00" y="7379598"/>
            <a:ext cx="929322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800" b="1" spc="70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optional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90" dirty="0">
                <a:latin typeface="Courier New"/>
                <a:cs typeface="Courier New"/>
              </a:rPr>
              <a:t>__init__()</a:t>
            </a:r>
            <a:r>
              <a:rPr sz="2800" b="1" spc="-1105" dirty="0">
                <a:latin typeface="Courier New"/>
                <a:cs typeface="Courier New"/>
              </a:rPr>
              <a:t> </a:t>
            </a:r>
            <a:r>
              <a:rPr sz="2800" b="1" spc="60" dirty="0">
                <a:latin typeface="Calibri"/>
                <a:cs typeface="Calibri"/>
              </a:rPr>
              <a:t>method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initialized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0" dirty="0">
                <a:latin typeface="Calibri"/>
                <a:cs typeface="Calibri"/>
              </a:rPr>
              <a:t>new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instances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8026774"/>
            <a:ext cx="161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40" dirty="0">
                <a:latin typeface="Arial"/>
                <a:cs typeface="Arial"/>
              </a:rPr>
              <a:t>"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050" y="7941906"/>
            <a:ext cx="550418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71645" algn="l"/>
                <a:tab pos="5186045" algn="l"/>
              </a:tabLst>
            </a:pPr>
            <a:r>
              <a:rPr sz="2400" spc="-3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present,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constructor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calls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u="heavy" spc="-40" dirty="0">
                <a:latin typeface="Calibri"/>
                <a:cs typeface="Calibri"/>
              </a:rPr>
              <a:t> </a:t>
            </a:r>
            <a:r>
              <a:rPr sz="2400" u="heavy" dirty="0">
                <a:latin typeface="Calibri"/>
                <a:cs typeface="Calibri"/>
              </a:rPr>
              <a:t>	</a:t>
            </a:r>
            <a:r>
              <a:rPr sz="2400" dirty="0">
                <a:latin typeface="MS Gothic"/>
                <a:cs typeface="MS Gothic"/>
              </a:rPr>
              <a:t>init</a:t>
            </a:r>
            <a:r>
              <a:rPr sz="2400" u="heavy" dirty="0">
                <a:latin typeface="MS Gothic"/>
                <a:cs typeface="MS Gothic"/>
              </a:rPr>
              <a:t> 	</a:t>
            </a:r>
            <a:r>
              <a:rPr sz="2400" dirty="0">
                <a:latin typeface="MS Gothic"/>
                <a:cs typeface="MS Gothic"/>
              </a:rPr>
              <a:t>()</a:t>
            </a:r>
            <a:endParaRPr sz="24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316865" algn="l"/>
                <a:tab pos="1231265" algn="l"/>
                <a:tab pos="1688464" algn="l"/>
              </a:tabLst>
            </a:pPr>
            <a:r>
              <a:rPr sz="1800" u="heavy" baseline="16203" dirty="0">
                <a:latin typeface="Times New Roman"/>
                <a:cs typeface="Times New Roman"/>
              </a:rPr>
              <a:t> 	</a:t>
            </a:r>
            <a:r>
              <a:rPr sz="2400" dirty="0">
                <a:latin typeface="MS Gothic"/>
                <a:cs typeface="MS Gothic"/>
              </a:rPr>
              <a:t>init</a:t>
            </a:r>
            <a:r>
              <a:rPr sz="2400" u="heavy" dirty="0">
                <a:latin typeface="MS Gothic"/>
                <a:cs typeface="MS Gothic"/>
              </a:rPr>
              <a:t> 	</a:t>
            </a:r>
            <a:r>
              <a:rPr sz="2400" dirty="0">
                <a:latin typeface="MS Gothic"/>
                <a:cs typeface="MS Gothic"/>
              </a:rPr>
              <a:t>()	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constructor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300" y="8509374"/>
            <a:ext cx="161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40" dirty="0">
                <a:latin typeface="Arial"/>
                <a:cs typeface="Arial"/>
              </a:rPr>
              <a:t>"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100" y="8886549"/>
            <a:ext cx="108140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800" b="1" spc="70" dirty="0">
                <a:latin typeface="Calibri"/>
                <a:cs typeface="Calibri"/>
              </a:rPr>
              <a:t>Arguments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passed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5" dirty="0">
                <a:latin typeface="Calibri"/>
                <a:cs typeface="Calibri"/>
              </a:rPr>
              <a:t>constructor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25" dirty="0">
                <a:latin typeface="Calibri"/>
                <a:cs typeface="Calibri"/>
              </a:rPr>
              <a:t>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40" dirty="0">
                <a:latin typeface="Calibri"/>
                <a:cs typeface="Calibri"/>
              </a:rPr>
              <a:t>forwarded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35" dirty="0">
                <a:latin typeface="Calibri"/>
                <a:cs typeface="Calibri"/>
              </a:rPr>
              <a:t>initializer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1942" y="596682"/>
            <a:ext cx="358009" cy="70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437" y="627736"/>
            <a:ext cx="902055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0630" y="700848"/>
            <a:ext cx="13060" cy="4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7801" y="702337"/>
            <a:ext cx="16085" cy="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2723" y="709235"/>
            <a:ext cx="198937" cy="590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7473" y="844529"/>
            <a:ext cx="399767" cy="462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7778" y="845315"/>
            <a:ext cx="349684" cy="455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9724" y="848172"/>
            <a:ext cx="377802" cy="683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3515" y="850772"/>
            <a:ext cx="368415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5939" y="1643579"/>
            <a:ext cx="274405" cy="53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11240" y="796102"/>
            <a:ext cx="47218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160" dirty="0">
                <a:latin typeface="Calibri"/>
                <a:cs typeface="Calibri"/>
              </a:rPr>
              <a:t>Classes</a:t>
            </a:r>
            <a:r>
              <a:rPr sz="4800" b="1" spc="-120" dirty="0">
                <a:latin typeface="Calibri"/>
                <a:cs typeface="Calibri"/>
              </a:rPr>
              <a:t> </a:t>
            </a:r>
            <a:r>
              <a:rPr sz="4800" b="1" spc="190" dirty="0">
                <a:latin typeface="Calibri"/>
                <a:cs typeface="Calibri"/>
              </a:rPr>
              <a:t>Summary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1942" y="596682"/>
            <a:ext cx="358009" cy="703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437" y="627736"/>
            <a:ext cx="902055" cy="904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0630" y="700848"/>
            <a:ext cx="13060" cy="4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7801" y="702337"/>
            <a:ext cx="16085" cy="3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2723" y="709235"/>
            <a:ext cx="198937" cy="590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7473" y="844529"/>
            <a:ext cx="399767" cy="462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7778" y="845315"/>
            <a:ext cx="349684" cy="455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9724" y="848172"/>
            <a:ext cx="377802" cy="6834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3515" y="850772"/>
            <a:ext cx="368415" cy="67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939" y="1643579"/>
            <a:ext cx="274405" cy="531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11240" y="808802"/>
            <a:ext cx="47218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160" dirty="0">
                <a:latin typeface="Calibri"/>
                <a:cs typeface="Calibri"/>
              </a:rPr>
              <a:t>Classes</a:t>
            </a:r>
            <a:r>
              <a:rPr sz="4800" b="1" spc="-120" dirty="0">
                <a:latin typeface="Calibri"/>
                <a:cs typeface="Calibri"/>
              </a:rPr>
              <a:t> </a:t>
            </a:r>
            <a:r>
              <a:rPr sz="4800" b="1" spc="190" dirty="0">
                <a:latin typeface="Calibri"/>
                <a:cs typeface="Calibri"/>
              </a:rPr>
              <a:t>Summary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00" y="1726578"/>
            <a:ext cx="9576435" cy="90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750" b="1" spc="60" dirty="0">
                <a:latin typeface="Calibri"/>
                <a:cs typeface="Calibri"/>
              </a:rPr>
              <a:t>Instance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attributes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are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created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simply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110" dirty="0">
                <a:latin typeface="Calibri"/>
                <a:cs typeface="Calibri"/>
              </a:rPr>
              <a:t>by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100" dirty="0">
                <a:latin typeface="Calibri"/>
                <a:cs typeface="Calibri"/>
              </a:rPr>
              <a:t>assigning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to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them</a:t>
            </a: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50" dirty="0">
                <a:latin typeface="Calibri"/>
                <a:cs typeface="Calibri"/>
              </a:rPr>
              <a:t>Implementation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details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are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denoted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110" dirty="0">
                <a:latin typeface="Calibri"/>
                <a:cs typeface="Calibri"/>
              </a:rPr>
              <a:t>by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a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95" dirty="0">
                <a:latin typeface="Calibri"/>
                <a:cs typeface="Calibri"/>
              </a:rPr>
              <a:t>leading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underscore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2842412"/>
            <a:ext cx="1600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45" dirty="0">
                <a:latin typeface="Arial"/>
                <a:cs typeface="Arial"/>
              </a:rPr>
              <a:t>"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050" y="2745508"/>
            <a:ext cx="848423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Calibri"/>
                <a:cs typeface="Calibri"/>
              </a:rPr>
              <a:t>There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are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70" dirty="0">
                <a:latin typeface="Calibri"/>
                <a:cs typeface="Calibri"/>
              </a:rPr>
              <a:t>no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45" dirty="0">
                <a:latin typeface="Calibri"/>
                <a:cs typeface="Calibri"/>
              </a:rPr>
              <a:t>public,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0" dirty="0">
                <a:latin typeface="Calibri"/>
                <a:cs typeface="Calibri"/>
              </a:rPr>
              <a:t>protected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or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25" dirty="0">
                <a:latin typeface="Calibri"/>
                <a:cs typeface="Calibri"/>
              </a:rPr>
              <a:t>private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0" dirty="0">
                <a:latin typeface="Calibri"/>
                <a:cs typeface="Calibri"/>
              </a:rPr>
              <a:t>access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70" dirty="0">
                <a:latin typeface="Calibri"/>
                <a:cs typeface="Calibri"/>
              </a:rPr>
              <a:t>modi</a:t>
            </a:r>
            <a:r>
              <a:rPr sz="2350" spc="-10" dirty="0">
                <a:latin typeface="Calibri"/>
                <a:cs typeface="Calibri"/>
              </a:rPr>
              <a:t>fiers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40" dirty="0">
                <a:latin typeface="Calibri"/>
                <a:cs typeface="Calibri"/>
              </a:rPr>
              <a:t>in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55" dirty="0">
                <a:latin typeface="Calibri"/>
                <a:cs typeface="Calibri"/>
              </a:rPr>
              <a:t>Python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100" y="3199778"/>
            <a:ext cx="8314055" cy="40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750" b="1" spc="85" dirty="0">
                <a:latin typeface="Calibri"/>
                <a:cs typeface="Calibri"/>
              </a:rPr>
              <a:t>Accessing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implementation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details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can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5" dirty="0">
                <a:latin typeface="Calibri"/>
                <a:cs typeface="Calibri"/>
              </a:rPr>
              <a:t>be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very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useful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3807612"/>
            <a:ext cx="1600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45" dirty="0">
                <a:latin typeface="Arial"/>
                <a:cs typeface="Arial"/>
              </a:rPr>
              <a:t>"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6050" y="3710708"/>
            <a:ext cx="59328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" dirty="0">
                <a:latin typeface="Calibri"/>
                <a:cs typeface="Calibri"/>
              </a:rPr>
              <a:t>Especially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70" dirty="0">
                <a:latin typeface="Calibri"/>
                <a:cs typeface="Calibri"/>
              </a:rPr>
              <a:t>during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55" dirty="0">
                <a:latin typeface="Calibri"/>
                <a:cs typeface="Calibri"/>
              </a:rPr>
              <a:t>development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55" dirty="0">
                <a:latin typeface="Calibri"/>
                <a:cs typeface="Calibri"/>
              </a:rPr>
              <a:t>and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110" dirty="0">
                <a:latin typeface="Calibri"/>
                <a:cs typeface="Calibri"/>
              </a:rPr>
              <a:t>debugging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100" y="4164977"/>
            <a:ext cx="8563610" cy="40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750" b="1" spc="65" dirty="0">
                <a:latin typeface="Calibri"/>
                <a:cs typeface="Calibri"/>
              </a:rPr>
              <a:t>Class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invariants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should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5" dirty="0">
                <a:latin typeface="Calibri"/>
                <a:cs typeface="Calibri"/>
              </a:rPr>
              <a:t>be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established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in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0" dirty="0">
                <a:latin typeface="Calibri"/>
                <a:cs typeface="Calibri"/>
              </a:rPr>
              <a:t>the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initializer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300" y="4772812"/>
            <a:ext cx="1600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45" dirty="0">
                <a:latin typeface="Arial"/>
                <a:cs typeface="Arial"/>
              </a:rPr>
              <a:t>"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6050" y="4675908"/>
            <a:ext cx="85972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30" dirty="0">
                <a:latin typeface="Calibri"/>
                <a:cs typeface="Calibri"/>
              </a:rPr>
              <a:t>If </a:t>
            </a:r>
            <a:r>
              <a:rPr sz="2350" spc="30" dirty="0">
                <a:latin typeface="Calibri"/>
                <a:cs typeface="Calibri"/>
              </a:rPr>
              <a:t>the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25" dirty="0">
                <a:latin typeface="Calibri"/>
                <a:cs typeface="Calibri"/>
              </a:rPr>
              <a:t>invariants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15" dirty="0">
                <a:latin typeface="Calibri"/>
                <a:cs typeface="Calibri"/>
              </a:rPr>
              <a:t>can't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60" dirty="0">
                <a:latin typeface="Calibri"/>
                <a:cs typeface="Calibri"/>
              </a:rPr>
              <a:t>be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5" dirty="0">
                <a:latin typeface="Calibri"/>
                <a:cs typeface="Calibri"/>
              </a:rPr>
              <a:t>established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raise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40" dirty="0">
                <a:latin typeface="Calibri"/>
                <a:cs typeface="Calibri"/>
              </a:rPr>
              <a:t>exceptions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0" dirty="0">
                <a:latin typeface="Calibri"/>
                <a:cs typeface="Calibri"/>
              </a:rPr>
              <a:t>to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60" dirty="0">
                <a:latin typeface="Calibri"/>
                <a:cs typeface="Calibri"/>
              </a:rPr>
              <a:t>signal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failure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100" y="5117477"/>
            <a:ext cx="10690225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750" b="1" spc="40" dirty="0">
                <a:latin typeface="Calibri"/>
                <a:cs typeface="Calibri"/>
              </a:rPr>
              <a:t>Methods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can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have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docstrings,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0" dirty="0">
                <a:latin typeface="Calibri"/>
                <a:cs typeface="Calibri"/>
              </a:rPr>
              <a:t>just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0" dirty="0">
                <a:latin typeface="Calibri"/>
                <a:cs typeface="Calibri"/>
              </a:rPr>
              <a:t>like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regular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functions</a:t>
            </a: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55" dirty="0">
                <a:latin typeface="Calibri"/>
                <a:cs typeface="Calibri"/>
              </a:rPr>
              <a:t>Classes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can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have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0" dirty="0">
                <a:latin typeface="Calibri"/>
                <a:cs typeface="Calibri"/>
              </a:rPr>
              <a:t>docstrings</a:t>
            </a: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80" dirty="0">
                <a:latin typeface="Calibri"/>
                <a:cs typeface="Calibri"/>
              </a:rPr>
              <a:t>Even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within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an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object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method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calls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must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5" dirty="0">
                <a:latin typeface="Calibri"/>
                <a:cs typeface="Calibri"/>
              </a:rPr>
              <a:t>be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0" dirty="0">
                <a:latin typeface="Calibri"/>
                <a:cs typeface="Calibri"/>
              </a:rPr>
              <a:t>preceded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35" dirty="0">
                <a:latin typeface="Calibri"/>
                <a:cs typeface="Calibri"/>
              </a:rPr>
              <a:t>with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-265" dirty="0">
                <a:latin typeface="Courier New"/>
                <a:cs typeface="Courier New"/>
              </a:rPr>
              <a:t>self</a:t>
            </a:r>
            <a:endParaRPr sz="275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100" dirty="0">
                <a:latin typeface="Calibri"/>
                <a:cs typeface="Calibri"/>
              </a:rPr>
              <a:t>You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can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have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as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many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classes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5" dirty="0">
                <a:latin typeface="Calibri"/>
                <a:cs typeface="Calibri"/>
              </a:rPr>
              <a:t>and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functions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in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a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module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as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5" dirty="0">
                <a:latin typeface="Calibri"/>
                <a:cs typeface="Calibri"/>
              </a:rPr>
              <a:t>you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0" dirty="0">
                <a:latin typeface="Calibri"/>
                <a:cs typeface="Calibri"/>
              </a:rPr>
              <a:t>wish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0300" y="7312811"/>
            <a:ext cx="1600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45" dirty="0">
                <a:latin typeface="Arial"/>
                <a:cs typeface="Arial"/>
              </a:rPr>
              <a:t>"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6050" y="7215908"/>
            <a:ext cx="93751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Calibri"/>
                <a:cs typeface="Calibri"/>
              </a:rPr>
              <a:t>Related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25" dirty="0">
                <a:latin typeface="Calibri"/>
                <a:cs typeface="Calibri"/>
              </a:rPr>
              <a:t>classes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55" dirty="0">
                <a:latin typeface="Calibri"/>
                <a:cs typeface="Calibri"/>
              </a:rPr>
              <a:t>and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75" dirty="0">
                <a:latin typeface="Calibri"/>
                <a:cs typeface="Calibri"/>
              </a:rPr>
              <a:t>global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5" dirty="0">
                <a:latin typeface="Calibri"/>
                <a:cs typeface="Calibri"/>
              </a:rPr>
              <a:t>functions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are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5" dirty="0">
                <a:latin typeface="Calibri"/>
                <a:cs typeface="Calibri"/>
              </a:rPr>
              <a:t>usually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80" dirty="0">
                <a:latin typeface="Calibri"/>
                <a:cs typeface="Calibri"/>
              </a:rPr>
              <a:t>grouped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40" dirty="0">
                <a:latin typeface="Calibri"/>
                <a:cs typeface="Calibri"/>
              </a:rPr>
              <a:t>together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25" dirty="0">
                <a:latin typeface="Calibri"/>
                <a:cs typeface="Calibri"/>
              </a:rPr>
              <a:t>this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35" dirty="0">
                <a:latin typeface="Calibri"/>
                <a:cs typeface="Calibri"/>
              </a:rPr>
              <a:t>way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100" y="7670178"/>
            <a:ext cx="11122025" cy="195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▪"/>
              <a:tabLst>
                <a:tab pos="355600" algn="l"/>
              </a:tabLst>
            </a:pPr>
            <a:r>
              <a:rPr sz="2750" b="1" spc="65" dirty="0">
                <a:latin typeface="Calibri"/>
                <a:cs typeface="Calibri"/>
              </a:rPr>
              <a:t>Polymorphism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in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0" dirty="0">
                <a:latin typeface="Calibri"/>
                <a:cs typeface="Calibri"/>
              </a:rPr>
              <a:t>Python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is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5" dirty="0">
                <a:latin typeface="Calibri"/>
                <a:cs typeface="Calibri"/>
              </a:rPr>
              <a:t>achieved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90" dirty="0">
                <a:latin typeface="Calibri"/>
                <a:cs typeface="Calibri"/>
              </a:rPr>
              <a:t>through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95" dirty="0">
                <a:latin typeface="Calibri"/>
                <a:cs typeface="Calibri"/>
              </a:rPr>
              <a:t>duck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105" dirty="0">
                <a:latin typeface="Calibri"/>
                <a:cs typeface="Calibri"/>
              </a:rPr>
              <a:t>typing</a:t>
            </a: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65" dirty="0">
                <a:latin typeface="Calibri"/>
                <a:cs typeface="Calibri"/>
              </a:rPr>
              <a:t>Polymorphism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in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0" dirty="0">
                <a:latin typeface="Calibri"/>
                <a:cs typeface="Calibri"/>
              </a:rPr>
              <a:t>Python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does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not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use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0" dirty="0">
                <a:latin typeface="Calibri"/>
                <a:cs typeface="Calibri"/>
              </a:rPr>
              <a:t>shared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base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classes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35" dirty="0">
                <a:latin typeface="Calibri"/>
                <a:cs typeface="Calibri"/>
              </a:rPr>
              <a:t>or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interfaces</a:t>
            </a: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65" dirty="0">
                <a:latin typeface="Calibri"/>
                <a:cs typeface="Calibri"/>
              </a:rPr>
              <a:t>Class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inheritance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is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primarily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useful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30" dirty="0">
                <a:latin typeface="Calibri"/>
                <a:cs typeface="Calibri"/>
              </a:rPr>
              <a:t>for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80" dirty="0">
                <a:latin typeface="Calibri"/>
                <a:cs typeface="Calibri"/>
              </a:rPr>
              <a:t>sharing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65" dirty="0">
                <a:latin typeface="Calibri"/>
                <a:cs typeface="Calibri"/>
              </a:rPr>
              <a:t>implementation</a:t>
            </a: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▪"/>
              <a:tabLst>
                <a:tab pos="355600" algn="l"/>
              </a:tabLst>
            </a:pPr>
            <a:r>
              <a:rPr sz="2750" b="1" spc="50" dirty="0">
                <a:latin typeface="Calibri"/>
                <a:cs typeface="Calibri"/>
              </a:rPr>
              <a:t>All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methods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are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0" dirty="0">
                <a:latin typeface="Calibri"/>
                <a:cs typeface="Calibri"/>
              </a:rPr>
              <a:t>inherited,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90" dirty="0">
                <a:latin typeface="Calibri"/>
                <a:cs typeface="Calibri"/>
              </a:rPr>
              <a:t>including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special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70" dirty="0">
                <a:latin typeface="Calibri"/>
                <a:cs typeface="Calibri"/>
              </a:rPr>
              <a:t>methods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0" dirty="0">
                <a:latin typeface="Calibri"/>
                <a:cs typeface="Calibri"/>
              </a:rPr>
              <a:t>like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50" dirty="0">
                <a:latin typeface="Calibri"/>
                <a:cs typeface="Calibri"/>
              </a:rPr>
              <a:t>the</a:t>
            </a:r>
            <a:r>
              <a:rPr sz="2750" b="1" spc="-50" dirty="0">
                <a:latin typeface="Calibri"/>
                <a:cs typeface="Calibri"/>
              </a:rPr>
              <a:t> </a:t>
            </a:r>
            <a:r>
              <a:rPr sz="2750" b="1" spc="45" dirty="0">
                <a:latin typeface="Calibri"/>
                <a:cs typeface="Calibri"/>
              </a:rPr>
              <a:t>initializer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Structure</a:t>
            </a:r>
            <a:r>
              <a:rPr spc="-120" dirty="0"/>
              <a:t> </a:t>
            </a:r>
            <a:r>
              <a:rPr spc="235" dirty="0"/>
              <a:t>and</a:t>
            </a:r>
            <a:r>
              <a:rPr spc="-120" dirty="0"/>
              <a:t> </a:t>
            </a:r>
            <a:r>
              <a:rPr spc="185" dirty="0"/>
              <a:t>Behavior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marR="5080" algn="ctr">
              <a:lnSpc>
                <a:spcPct val="100299"/>
              </a:lnSpc>
            </a:pPr>
            <a:r>
              <a:rPr sz="6400" spc="135" dirty="0">
                <a:solidFill>
                  <a:srgbClr val="929292"/>
                </a:solidFill>
                <a:latin typeface="Calibri"/>
                <a:cs typeface="Calibri"/>
              </a:rPr>
              <a:t>Classes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165" dirty="0">
                <a:solidFill>
                  <a:srgbClr val="929292"/>
                </a:solidFill>
                <a:latin typeface="Calibri"/>
                <a:cs typeface="Calibri"/>
              </a:rPr>
              <a:t>de</a:t>
            </a:r>
            <a:r>
              <a:rPr sz="6400" spc="-20" dirty="0">
                <a:solidFill>
                  <a:srgbClr val="929292"/>
                </a:solidFill>
                <a:latin typeface="Calibri"/>
                <a:cs typeface="Calibri"/>
              </a:rPr>
              <a:t>fi</a:t>
            </a:r>
            <a:r>
              <a:rPr sz="6400" spc="130" dirty="0">
                <a:solidFill>
                  <a:srgbClr val="929292"/>
                </a:solidFill>
                <a:latin typeface="Calibri"/>
                <a:cs typeface="Calibri"/>
              </a:rPr>
              <a:t>ne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85" dirty="0">
                <a:solidFill>
                  <a:srgbClr val="929292"/>
                </a:solidFill>
                <a:latin typeface="Calibri"/>
                <a:cs typeface="Calibri"/>
              </a:rPr>
              <a:t>the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80" dirty="0">
                <a:solidFill>
                  <a:srgbClr val="EA8604"/>
                </a:solidFill>
                <a:latin typeface="Calibri"/>
                <a:cs typeface="Calibri"/>
              </a:rPr>
              <a:t>structure</a:t>
            </a:r>
            <a:r>
              <a:rPr sz="6400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spc="165" dirty="0">
                <a:solidFill>
                  <a:srgbClr val="929292"/>
                </a:solidFill>
                <a:latin typeface="Calibri"/>
                <a:cs typeface="Calibri"/>
              </a:rPr>
              <a:t>and</a:t>
            </a:r>
            <a:r>
              <a:rPr sz="6400" spc="7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114" dirty="0">
                <a:solidFill>
                  <a:srgbClr val="EA8604"/>
                </a:solidFill>
                <a:latin typeface="Calibri"/>
                <a:cs typeface="Calibri"/>
              </a:rPr>
              <a:t>behavior</a:t>
            </a:r>
            <a:r>
              <a:rPr sz="6400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spc="80" dirty="0">
                <a:solidFill>
                  <a:srgbClr val="929292"/>
                </a:solidFill>
                <a:latin typeface="Calibri"/>
                <a:cs typeface="Calibri"/>
              </a:rPr>
              <a:t>of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75" dirty="0">
                <a:solidFill>
                  <a:srgbClr val="929292"/>
                </a:solidFill>
                <a:latin typeface="Calibri"/>
                <a:cs typeface="Calibri"/>
              </a:rPr>
              <a:t>objects.</a:t>
            </a:r>
            <a:endParaRPr sz="64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12"/>
              </a:spcBef>
            </a:pPr>
            <a:endParaRPr sz="7900">
              <a:latin typeface="Times New Roman"/>
              <a:cs typeface="Times New Roman"/>
            </a:endParaRPr>
          </a:p>
          <a:p>
            <a:pPr marL="1211580" marR="695960" algn="ctr">
              <a:lnSpc>
                <a:spcPct val="100299"/>
              </a:lnSpc>
            </a:pPr>
            <a:r>
              <a:rPr sz="6400" spc="180" dirty="0">
                <a:solidFill>
                  <a:srgbClr val="929292"/>
                </a:solidFill>
                <a:latin typeface="Calibri"/>
                <a:cs typeface="Calibri"/>
              </a:rPr>
              <a:t>An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100" dirty="0">
                <a:solidFill>
                  <a:srgbClr val="929292"/>
                </a:solidFill>
                <a:latin typeface="Calibri"/>
                <a:cs typeface="Calibri"/>
              </a:rPr>
              <a:t>object’s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100" dirty="0">
                <a:solidFill>
                  <a:srgbClr val="EA8604"/>
                </a:solidFill>
                <a:latin typeface="Calibri"/>
                <a:cs typeface="Calibri"/>
              </a:rPr>
              <a:t>class</a:t>
            </a:r>
            <a:r>
              <a:rPr sz="6400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spc="105" dirty="0">
                <a:solidFill>
                  <a:srgbClr val="929292"/>
                </a:solidFill>
                <a:latin typeface="Calibri"/>
                <a:cs typeface="Calibri"/>
              </a:rPr>
              <a:t>controls</a:t>
            </a:r>
            <a:r>
              <a:rPr sz="6400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60" dirty="0">
                <a:solidFill>
                  <a:srgbClr val="929292"/>
                </a:solidFill>
                <a:latin typeface="Calibri"/>
                <a:cs typeface="Calibri"/>
              </a:rPr>
              <a:t>its</a:t>
            </a:r>
            <a:r>
              <a:rPr sz="6400" spc="4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spc="90" dirty="0">
                <a:solidFill>
                  <a:srgbClr val="EA8604"/>
                </a:solidFill>
                <a:latin typeface="Calibri"/>
                <a:cs typeface="Calibri"/>
              </a:rPr>
              <a:t>initialization</a:t>
            </a:r>
            <a:r>
              <a:rPr sz="6400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069">
              <a:lnSpc>
                <a:spcPct val="100000"/>
              </a:lnSpc>
            </a:pPr>
            <a:r>
              <a:rPr spc="165" dirty="0"/>
              <a:t>Classes</a:t>
            </a:r>
            <a:r>
              <a:rPr spc="-120" dirty="0"/>
              <a:t> </a:t>
            </a:r>
            <a:r>
              <a:rPr spc="135" dirty="0"/>
              <a:t>are</a:t>
            </a:r>
            <a:r>
              <a:rPr spc="-120" dirty="0"/>
              <a:t> </a:t>
            </a:r>
            <a:r>
              <a:rPr spc="145" dirty="0"/>
              <a:t>a</a:t>
            </a:r>
            <a:r>
              <a:rPr spc="-120" dirty="0"/>
              <a:t> </a:t>
            </a:r>
            <a:r>
              <a:rPr spc="180" dirty="0"/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0702" y="2274484"/>
            <a:ext cx="8991600" cy="492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295" marR="574675" algn="ctr">
              <a:lnSpc>
                <a:spcPct val="100299"/>
              </a:lnSpc>
            </a:pP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Classes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929292"/>
                </a:solidFill>
                <a:latin typeface="Calibri"/>
                <a:cs typeface="Calibri"/>
              </a:rPr>
              <a:t>make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0" dirty="0">
                <a:solidFill>
                  <a:srgbClr val="EA8604"/>
                </a:solidFill>
                <a:latin typeface="Calibri"/>
                <a:cs typeface="Calibri"/>
              </a:rPr>
              <a:t>complex</a:t>
            </a:r>
            <a:r>
              <a:rPr sz="6400" b="1" spc="70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55" dirty="0">
                <a:solidFill>
                  <a:srgbClr val="929292"/>
                </a:solidFill>
                <a:latin typeface="Calibri"/>
                <a:cs typeface="Calibri"/>
              </a:rPr>
              <a:t>problems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EA8604"/>
                </a:solidFill>
                <a:latin typeface="Calibri"/>
                <a:cs typeface="Calibri"/>
              </a:rPr>
              <a:t>tractable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79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299"/>
              </a:lnSpc>
            </a:pP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Classes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929292"/>
                </a:solidFill>
                <a:latin typeface="Calibri"/>
                <a:cs typeface="Calibri"/>
              </a:rPr>
              <a:t>can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929292"/>
                </a:solidFill>
                <a:latin typeface="Calibri"/>
                <a:cs typeface="Calibri"/>
              </a:rPr>
              <a:t>make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4" dirty="0">
                <a:solidFill>
                  <a:srgbClr val="EA8604"/>
                </a:solidFill>
                <a:latin typeface="Calibri"/>
                <a:cs typeface="Calibri"/>
              </a:rPr>
              <a:t>simple</a:t>
            </a:r>
            <a:r>
              <a:rPr sz="6400" b="1" spc="5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05" dirty="0">
                <a:solidFill>
                  <a:srgbClr val="929292"/>
                </a:solidFill>
                <a:latin typeface="Calibri"/>
                <a:cs typeface="Calibri"/>
              </a:rPr>
              <a:t>solutions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929292"/>
                </a:solidFill>
                <a:latin typeface="Calibri"/>
                <a:cs typeface="Calibri"/>
              </a:rPr>
              <a:t>overly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0" dirty="0">
                <a:solidFill>
                  <a:srgbClr val="EA8604"/>
                </a:solidFill>
                <a:latin typeface="Calibri"/>
                <a:cs typeface="Calibri"/>
              </a:rPr>
              <a:t>complex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070" y="7442817"/>
            <a:ext cx="7867901" cy="1673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3381" y="7256202"/>
            <a:ext cx="1894699" cy="600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21540000">
            <a:off x="2939944" y="8041789"/>
            <a:ext cx="675157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5400" spc="-30" baseline="-6172" dirty="0">
                <a:latin typeface="Calibri"/>
                <a:cs typeface="Calibri"/>
              </a:rPr>
              <a:t>Python</a:t>
            </a:r>
            <a:r>
              <a:rPr sz="5400" spc="-270" baseline="-6172" dirty="0">
                <a:latin typeface="Calibri"/>
                <a:cs typeface="Calibri"/>
              </a:rPr>
              <a:t> </a:t>
            </a:r>
            <a:r>
              <a:rPr sz="5400" spc="135" baseline="-4629" dirty="0">
                <a:latin typeface="Calibri"/>
                <a:cs typeface="Calibri"/>
              </a:rPr>
              <a:t>lets</a:t>
            </a:r>
            <a:r>
              <a:rPr sz="5400" spc="-270" baseline="-4629" dirty="0">
                <a:latin typeface="Calibri"/>
                <a:cs typeface="Calibri"/>
              </a:rPr>
              <a:t> </a:t>
            </a:r>
            <a:r>
              <a:rPr sz="5400" spc="-195" baseline="-3086" dirty="0">
                <a:latin typeface="Calibri"/>
                <a:cs typeface="Calibri"/>
              </a:rPr>
              <a:t>you</a:t>
            </a:r>
            <a:r>
              <a:rPr sz="5400" spc="-270" baseline="-3086" dirty="0">
                <a:latin typeface="Calibri"/>
                <a:cs typeface="Calibri"/>
              </a:rPr>
              <a:t> </a:t>
            </a:r>
            <a:r>
              <a:rPr sz="5400" spc="-135" baseline="-2314" dirty="0">
                <a:latin typeface="Calibri"/>
                <a:cs typeface="Calibri"/>
              </a:rPr>
              <a:t>f</a:t>
            </a:r>
            <a:r>
              <a:rPr sz="5400" spc="-172" baseline="-2314" dirty="0">
                <a:latin typeface="Calibri"/>
                <a:cs typeface="Calibri"/>
              </a:rPr>
              <a:t>i</a:t>
            </a:r>
            <a:r>
              <a:rPr sz="5400" spc="-202" baseline="-1543" dirty="0">
                <a:latin typeface="Calibri"/>
                <a:cs typeface="Calibri"/>
              </a:rPr>
              <a:t>nd</a:t>
            </a:r>
            <a:r>
              <a:rPr sz="5400" spc="-270" baseline="-1543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180" dirty="0">
                <a:latin typeface="Calibri"/>
                <a:cs typeface="Calibri"/>
              </a:rPr>
              <a:t> </a:t>
            </a:r>
            <a:r>
              <a:rPr sz="3600" spc="10" dirty="0">
                <a:solidFill>
                  <a:srgbClr val="BF1316"/>
                </a:solidFill>
                <a:latin typeface="Calibri"/>
                <a:cs typeface="Calibri"/>
              </a:rPr>
              <a:t>right</a:t>
            </a:r>
            <a:r>
              <a:rPr sz="3600" spc="-180" dirty="0">
                <a:solidFill>
                  <a:srgbClr val="BF1316"/>
                </a:solidFill>
                <a:latin typeface="Calibri"/>
                <a:cs typeface="Calibri"/>
              </a:rPr>
              <a:t> </a:t>
            </a:r>
            <a:r>
              <a:rPr sz="5400" spc="-150" baseline="1543" dirty="0">
                <a:solidFill>
                  <a:srgbClr val="BF1316"/>
                </a:solidFill>
                <a:latin typeface="Calibri"/>
                <a:cs typeface="Calibri"/>
              </a:rPr>
              <a:t>balance</a:t>
            </a:r>
            <a:endParaRPr sz="5400" baseline="1543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9590" y="6631720"/>
            <a:ext cx="6589742" cy="2841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0053" y="6439503"/>
            <a:ext cx="1897514" cy="611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480000">
            <a:off x="4090819" y="7251541"/>
            <a:ext cx="473861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0" dirty="0">
                <a:latin typeface="Calibri"/>
                <a:cs typeface="Calibri"/>
              </a:rPr>
              <a:t>By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5" dirty="0">
                <a:latin typeface="Calibri"/>
                <a:cs typeface="Calibri"/>
              </a:rPr>
              <a:t>convention,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100" dirty="0">
                <a:latin typeface="Calibri"/>
                <a:cs typeface="Calibri"/>
              </a:rPr>
              <a:t>class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names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21480000">
            <a:off x="4596115" y="7734940"/>
            <a:ext cx="3781516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59"/>
              </a:lnSpc>
            </a:pPr>
            <a:r>
              <a:rPr sz="6400" dirty="0">
                <a:latin typeface="MS Gothic"/>
                <a:cs typeface="MS Gothic"/>
              </a:rPr>
              <a:t>CamelCase</a:t>
            </a:r>
            <a:endParaRPr sz="6400">
              <a:latin typeface="MS Gothic"/>
              <a:cs typeface="MS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9106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839" dirty="0"/>
              <a:t>class</a:t>
            </a:r>
          </a:p>
          <a:p>
            <a:pPr marR="3175" algn="ctr">
              <a:lnSpc>
                <a:spcPct val="100000"/>
              </a:lnSpc>
              <a:spcBef>
                <a:spcPts val="600"/>
              </a:spcBef>
            </a:pPr>
            <a:r>
              <a:rPr sz="3600" b="0" spc="50" dirty="0">
                <a:latin typeface="Calibri"/>
                <a:cs typeface="Calibri"/>
              </a:rPr>
              <a:t>used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30" dirty="0">
                <a:latin typeface="Calibri"/>
                <a:cs typeface="Calibri"/>
              </a:rPr>
              <a:t>to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70" dirty="0">
                <a:latin typeface="Calibri"/>
                <a:cs typeface="Calibri"/>
              </a:rPr>
              <a:t>de</a:t>
            </a:r>
            <a:r>
              <a:rPr sz="3600" b="0" spc="-30" dirty="0">
                <a:latin typeface="Calibri"/>
                <a:cs typeface="Calibri"/>
              </a:rPr>
              <a:t>fi</a:t>
            </a:r>
            <a:r>
              <a:rPr sz="3600" b="0" spc="55" dirty="0">
                <a:latin typeface="Calibri"/>
                <a:cs typeface="Calibri"/>
              </a:rPr>
              <a:t>ne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60" dirty="0">
                <a:latin typeface="Calibri"/>
                <a:cs typeface="Calibri"/>
              </a:rPr>
              <a:t>new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10" dirty="0">
                <a:latin typeface="Calibri"/>
                <a:cs typeface="Calibri"/>
              </a:rPr>
              <a:t>classes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3905">
              <a:lnSpc>
                <a:spcPct val="100000"/>
              </a:lnSpc>
            </a:pPr>
            <a:r>
              <a:rPr spc="13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1944284"/>
            <a:ext cx="10995025" cy="680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7080">
              <a:lnSpc>
                <a:spcPct val="100299"/>
              </a:lnSpc>
              <a:tabLst>
                <a:tab pos="3695700" algn="l"/>
              </a:tabLst>
            </a:pPr>
            <a:r>
              <a:rPr sz="6400" b="1" spc="70" dirty="0">
                <a:solidFill>
                  <a:srgbClr val="EA8604"/>
                </a:solidFill>
                <a:latin typeface="Calibri"/>
                <a:cs typeface="Calibri"/>
              </a:rPr>
              <a:t>Method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dirty="0">
                <a:solidFill>
                  <a:srgbClr val="929292"/>
                </a:solidFill>
                <a:latin typeface="Calibri"/>
                <a:cs typeface="Calibri"/>
              </a:rPr>
              <a:t>–	</a:t>
            </a:r>
            <a:r>
              <a:rPr sz="6400" b="1" spc="155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function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5" dirty="0">
                <a:solidFill>
                  <a:srgbClr val="929292"/>
                </a:solidFill>
                <a:latin typeface="Calibri"/>
                <a:cs typeface="Calibri"/>
              </a:rPr>
              <a:t>de</a:t>
            </a:r>
            <a:r>
              <a:rPr sz="6400" b="1" spc="-20" dirty="0">
                <a:solidFill>
                  <a:srgbClr val="929292"/>
                </a:solidFill>
                <a:latin typeface="Calibri"/>
                <a:cs typeface="Calibri"/>
              </a:rPr>
              <a:t>fi</a:t>
            </a:r>
            <a:r>
              <a:rPr sz="6400" b="1" spc="140" dirty="0">
                <a:solidFill>
                  <a:srgbClr val="929292"/>
                </a:solidFill>
                <a:latin typeface="Calibri"/>
                <a:cs typeface="Calibri"/>
              </a:rPr>
              <a:t>ned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within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00" dirty="0">
                <a:solidFill>
                  <a:srgbClr val="929292"/>
                </a:solidFill>
                <a:latin typeface="Calibri"/>
                <a:cs typeface="Calibri"/>
              </a:rPr>
              <a:t>class</a:t>
            </a:r>
            <a:endParaRPr sz="6400">
              <a:latin typeface="Calibri"/>
              <a:cs typeface="Calibri"/>
            </a:endParaRPr>
          </a:p>
          <a:p>
            <a:pPr marL="13970" marR="5080" indent="3175">
              <a:lnSpc>
                <a:spcPct val="100299"/>
              </a:lnSpc>
              <a:spcBef>
                <a:spcPts val="3595"/>
              </a:spcBef>
            </a:pPr>
            <a:r>
              <a:rPr sz="6400" b="1" spc="110" dirty="0">
                <a:solidFill>
                  <a:srgbClr val="EA8604"/>
                </a:solidFill>
                <a:latin typeface="Calibri"/>
                <a:cs typeface="Calibri"/>
              </a:rPr>
              <a:t>Instance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EA8604"/>
                </a:solidFill>
                <a:latin typeface="Calibri"/>
                <a:cs typeface="Calibri"/>
              </a:rPr>
              <a:t>methods</a:t>
            </a:r>
            <a:r>
              <a:rPr sz="6400" b="1" spc="-125" dirty="0">
                <a:solidFill>
                  <a:srgbClr val="EA8604"/>
                </a:solidFill>
                <a:latin typeface="Calibri"/>
                <a:cs typeface="Calibri"/>
              </a:rPr>
              <a:t> </a:t>
            </a:r>
            <a:r>
              <a:rPr sz="6400" b="1" dirty="0">
                <a:solidFill>
                  <a:srgbClr val="929292"/>
                </a:solidFill>
                <a:latin typeface="Calibri"/>
                <a:cs typeface="Calibri"/>
              </a:rPr>
              <a:t>–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functions</a:t>
            </a:r>
            <a:r>
              <a:rPr sz="6400" b="1" spc="7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5" dirty="0">
                <a:solidFill>
                  <a:srgbClr val="929292"/>
                </a:solidFill>
                <a:latin typeface="Calibri"/>
                <a:cs typeface="Calibri"/>
              </a:rPr>
              <a:t>which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50" dirty="0">
                <a:solidFill>
                  <a:srgbClr val="929292"/>
                </a:solidFill>
                <a:latin typeface="Calibri"/>
                <a:cs typeface="Calibri"/>
              </a:rPr>
              <a:t>can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5" dirty="0">
                <a:solidFill>
                  <a:srgbClr val="929292"/>
                </a:solidFill>
                <a:latin typeface="Calibri"/>
                <a:cs typeface="Calibri"/>
              </a:rPr>
              <a:t>be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929292"/>
                </a:solidFill>
                <a:latin typeface="Calibri"/>
                <a:cs typeface="Calibri"/>
              </a:rPr>
              <a:t>called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70" dirty="0">
                <a:solidFill>
                  <a:srgbClr val="929292"/>
                </a:solidFill>
                <a:latin typeface="Calibri"/>
                <a:cs typeface="Calibri"/>
              </a:rPr>
              <a:t>on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5" dirty="0">
                <a:solidFill>
                  <a:srgbClr val="929292"/>
                </a:solidFill>
                <a:latin typeface="Calibri"/>
                <a:cs typeface="Calibri"/>
              </a:rPr>
              <a:t>objects</a:t>
            </a:r>
            <a:endParaRPr sz="6400">
              <a:latin typeface="Calibri"/>
              <a:cs typeface="Calibri"/>
            </a:endParaRPr>
          </a:p>
          <a:p>
            <a:pPr marL="13970" marR="5080">
              <a:lnSpc>
                <a:spcPct val="100299"/>
              </a:lnSpc>
              <a:spcBef>
                <a:spcPts val="4895"/>
              </a:spcBef>
            </a:pPr>
            <a:r>
              <a:rPr sz="6400" b="1" dirty="0">
                <a:solidFill>
                  <a:srgbClr val="EA8604"/>
                </a:solidFill>
                <a:latin typeface="Courier New"/>
                <a:cs typeface="Courier New"/>
              </a:rPr>
              <a:t>self</a:t>
            </a:r>
            <a:r>
              <a:rPr sz="6400" b="1" spc="-2520" dirty="0">
                <a:solidFill>
                  <a:srgbClr val="EA8604"/>
                </a:solidFill>
                <a:latin typeface="Courier New"/>
                <a:cs typeface="Courier New"/>
              </a:rPr>
              <a:t> </a:t>
            </a:r>
            <a:r>
              <a:rPr sz="6400" b="1" dirty="0">
                <a:solidFill>
                  <a:srgbClr val="929292"/>
                </a:solidFill>
                <a:latin typeface="Calibri"/>
                <a:cs typeface="Calibri"/>
              </a:rPr>
              <a:t>–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the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-20" dirty="0">
                <a:solidFill>
                  <a:srgbClr val="929292"/>
                </a:solidFill>
                <a:latin typeface="Calibri"/>
                <a:cs typeface="Calibri"/>
              </a:rPr>
              <a:t>fi</a:t>
            </a:r>
            <a:r>
              <a:rPr sz="6400" b="1" spc="45" dirty="0">
                <a:solidFill>
                  <a:srgbClr val="929292"/>
                </a:solidFill>
                <a:latin typeface="Calibri"/>
                <a:cs typeface="Calibri"/>
              </a:rPr>
              <a:t>rst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60" dirty="0">
                <a:solidFill>
                  <a:srgbClr val="929292"/>
                </a:solidFill>
                <a:latin typeface="Calibri"/>
                <a:cs typeface="Calibri"/>
              </a:rPr>
              <a:t>argument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to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all</a:t>
            </a:r>
            <a:r>
              <a:rPr sz="6400" b="1" spc="40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929292"/>
                </a:solidFill>
                <a:latin typeface="Calibri"/>
                <a:cs typeface="Calibri"/>
              </a:rPr>
              <a:t>instance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929292"/>
                </a:solidFill>
                <a:latin typeface="Calibri"/>
                <a:cs typeface="Calibri"/>
              </a:rPr>
              <a:t>methods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406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839" dirty="0"/>
              <a:t>__init__()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3600" b="0" spc="30" dirty="0">
                <a:latin typeface="Calibri"/>
                <a:cs typeface="Calibri"/>
              </a:rPr>
              <a:t>instance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55" dirty="0">
                <a:latin typeface="Calibri"/>
                <a:cs typeface="Calibri"/>
              </a:rPr>
              <a:t>method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-30" dirty="0">
                <a:latin typeface="Calibri"/>
                <a:cs typeface="Calibri"/>
              </a:rPr>
              <a:t>for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60" dirty="0">
                <a:latin typeface="Calibri"/>
                <a:cs typeface="Calibri"/>
              </a:rPr>
              <a:t>initializing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60" dirty="0">
                <a:latin typeface="Calibri"/>
                <a:cs typeface="Calibri"/>
              </a:rPr>
              <a:t>new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spc="45" dirty="0">
                <a:latin typeface="Calibri"/>
                <a:cs typeface="Calibri"/>
              </a:rPr>
              <a:t>objects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4630">
              <a:lnSpc>
                <a:spcPct val="100000"/>
              </a:lnSpc>
            </a:pPr>
            <a:r>
              <a:rPr spc="16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7127" y="2508757"/>
            <a:ext cx="197612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55"/>
              </a:lnSpc>
            </a:pPr>
            <a:r>
              <a:rPr sz="6400" b="1" dirty="0">
                <a:solidFill>
                  <a:srgbClr val="929292"/>
                </a:solidFill>
                <a:latin typeface="Courier New"/>
                <a:cs typeface="Courier New"/>
              </a:rPr>
              <a:t>init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3207" y="2508757"/>
            <a:ext cx="2762250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b="1" dirty="0">
                <a:solidFill>
                  <a:srgbClr val="929292"/>
                </a:solidFill>
                <a:latin typeface="Courier New"/>
                <a:cs typeface="Courier New"/>
              </a:rPr>
              <a:t>()</a:t>
            </a:r>
            <a:r>
              <a:rPr sz="6400" b="1" spc="-2520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6400" b="1" spc="80" dirty="0">
                <a:solidFill>
                  <a:srgbClr val="929292"/>
                </a:solidFill>
                <a:latin typeface="Calibri"/>
                <a:cs typeface="Calibri"/>
              </a:rPr>
              <a:t>is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30" dirty="0">
                <a:solidFill>
                  <a:srgbClr val="929292"/>
                </a:solidFill>
                <a:latin typeface="Calibri"/>
                <a:cs typeface="Calibri"/>
              </a:rPr>
              <a:t>an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0603" y="3519084"/>
            <a:ext cx="7266305" cy="412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1660" marR="574040" algn="ctr">
              <a:lnSpc>
                <a:spcPct val="106100"/>
              </a:lnSpc>
            </a:pPr>
            <a:r>
              <a:rPr sz="6400" b="1" spc="90" dirty="0">
                <a:solidFill>
                  <a:srgbClr val="EA8604"/>
                </a:solidFill>
                <a:latin typeface="Calibri"/>
                <a:cs typeface="Calibri"/>
              </a:rPr>
              <a:t>initializer</a:t>
            </a:r>
            <a:r>
              <a:rPr sz="6400" b="1" spc="-150" dirty="0">
                <a:solidFill>
                  <a:srgbClr val="929292"/>
                </a:solidFill>
                <a:latin typeface="Calibri"/>
                <a:cs typeface="Calibri"/>
              </a:rPr>
              <a:t>,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20" dirty="0">
                <a:solidFill>
                  <a:srgbClr val="929292"/>
                </a:solidFill>
                <a:latin typeface="Calibri"/>
                <a:cs typeface="Calibri"/>
              </a:rPr>
              <a:t>not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60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6400" b="1" spc="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10" dirty="0">
                <a:solidFill>
                  <a:srgbClr val="EA8604"/>
                </a:solidFill>
                <a:latin typeface="Calibri"/>
                <a:cs typeface="Calibri"/>
              </a:rPr>
              <a:t>constructor</a:t>
            </a:r>
            <a:r>
              <a:rPr sz="6400" b="1" spc="-204" dirty="0">
                <a:solidFill>
                  <a:srgbClr val="929292"/>
                </a:solidFill>
                <a:latin typeface="Calibri"/>
                <a:cs typeface="Calibri"/>
              </a:rPr>
              <a:t>.</a:t>
            </a:r>
            <a:r>
              <a:rPr sz="6400" b="1" spc="-17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dirty="0">
                <a:solidFill>
                  <a:srgbClr val="EA8604"/>
                </a:solidFill>
                <a:latin typeface="Courier New"/>
                <a:cs typeface="Courier New"/>
              </a:rPr>
              <a:t>self</a:t>
            </a:r>
            <a:r>
              <a:rPr sz="6400" b="1" spc="-2520" dirty="0">
                <a:solidFill>
                  <a:srgbClr val="EA8604"/>
                </a:solidFill>
                <a:latin typeface="Courier New"/>
                <a:cs typeface="Courier New"/>
              </a:rPr>
              <a:t> </a:t>
            </a:r>
            <a:r>
              <a:rPr sz="6400" b="1" spc="80" dirty="0">
                <a:solidFill>
                  <a:srgbClr val="929292"/>
                </a:solidFill>
                <a:latin typeface="Calibri"/>
                <a:cs typeface="Calibri"/>
              </a:rPr>
              <a:t>is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75" dirty="0">
                <a:solidFill>
                  <a:srgbClr val="929292"/>
                </a:solidFill>
                <a:latin typeface="Calibri"/>
                <a:cs typeface="Calibri"/>
              </a:rPr>
              <a:t>similar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to</a:t>
            </a:r>
            <a:endParaRPr sz="6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6400" b="1" dirty="0">
                <a:solidFill>
                  <a:srgbClr val="EA8604"/>
                </a:solidFill>
                <a:latin typeface="Courier New"/>
                <a:cs typeface="Courier New"/>
              </a:rPr>
              <a:t>this</a:t>
            </a:r>
            <a:r>
              <a:rPr sz="6400" b="1" spc="-2520" dirty="0">
                <a:solidFill>
                  <a:srgbClr val="EA8604"/>
                </a:solidFill>
                <a:latin typeface="Courier New"/>
                <a:cs typeface="Courier New"/>
              </a:rPr>
              <a:t> </a:t>
            </a:r>
            <a:r>
              <a:rPr sz="6400" b="1" spc="125" dirty="0">
                <a:solidFill>
                  <a:srgbClr val="929292"/>
                </a:solidFill>
                <a:latin typeface="Calibri"/>
                <a:cs typeface="Calibri"/>
              </a:rPr>
              <a:t>in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520" dirty="0">
                <a:solidFill>
                  <a:srgbClr val="929292"/>
                </a:solidFill>
                <a:latin typeface="Calibri"/>
                <a:cs typeface="Calibri"/>
              </a:rPr>
              <a:t>C++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85" dirty="0">
                <a:solidFill>
                  <a:srgbClr val="929292"/>
                </a:solidFill>
                <a:latin typeface="Calibri"/>
                <a:cs typeface="Calibri"/>
              </a:rPr>
              <a:t>or</a:t>
            </a:r>
            <a:r>
              <a:rPr sz="6400" b="1" spc="-125" dirty="0">
                <a:solidFill>
                  <a:srgbClr val="929292"/>
                </a:solidFill>
                <a:latin typeface="Calibri"/>
                <a:cs typeface="Calibri"/>
              </a:rPr>
              <a:t> </a:t>
            </a:r>
            <a:r>
              <a:rPr sz="6400" b="1" spc="105" dirty="0">
                <a:solidFill>
                  <a:srgbClr val="929292"/>
                </a:solidFill>
                <a:latin typeface="Calibri"/>
                <a:cs typeface="Calibri"/>
              </a:rPr>
              <a:t>Java.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4468" y="3259328"/>
            <a:ext cx="975360" cy="0"/>
          </a:xfrm>
          <a:custGeom>
            <a:avLst/>
            <a:gdLst/>
            <a:ahLst/>
            <a:cxnLst/>
            <a:rect l="l" t="t" r="r" b="b"/>
            <a:pathLst>
              <a:path w="975360">
                <a:moveTo>
                  <a:pt x="0" y="0"/>
                </a:moveTo>
                <a:lnTo>
                  <a:pt x="975360" y="0"/>
                </a:lnTo>
              </a:path>
            </a:pathLst>
          </a:custGeom>
          <a:ln w="8209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0548" y="3259328"/>
            <a:ext cx="975360" cy="0"/>
          </a:xfrm>
          <a:custGeom>
            <a:avLst/>
            <a:gdLst/>
            <a:ahLst/>
            <a:cxnLst/>
            <a:rect l="l" t="t" r="r" b="b"/>
            <a:pathLst>
              <a:path w="975359">
                <a:moveTo>
                  <a:pt x="0" y="0"/>
                </a:moveTo>
                <a:lnTo>
                  <a:pt x="975360" y="0"/>
                </a:lnTo>
              </a:path>
            </a:pathLst>
          </a:custGeom>
          <a:ln w="8209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0" y="3302000"/>
            <a:ext cx="703580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1201" y="1274704"/>
            <a:ext cx="5686425" cy="708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600" b="1" spc="229" dirty="0">
                <a:solidFill>
                  <a:srgbClr val="EA8604"/>
                </a:solidFill>
                <a:latin typeface="Calibri"/>
                <a:cs typeface="Calibri"/>
              </a:rPr>
              <a:t>Public!</a:t>
            </a:r>
            <a:endParaRPr sz="9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9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600" b="1" spc="195" dirty="0">
                <a:solidFill>
                  <a:srgbClr val="EA8604"/>
                </a:solidFill>
                <a:latin typeface="Calibri"/>
                <a:cs typeface="Calibri"/>
              </a:rPr>
              <a:t>Private!</a:t>
            </a:r>
            <a:endParaRPr sz="9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9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600" b="1" spc="210" dirty="0">
                <a:solidFill>
                  <a:srgbClr val="EA8604"/>
                </a:solidFill>
                <a:latin typeface="Calibri"/>
                <a:cs typeface="Calibri"/>
              </a:rPr>
              <a:t>Protected!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78400"/>
            <a:ext cx="7327900" cy="477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455051"/>
            <a:ext cx="1101344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-160" dirty="0">
                <a:latin typeface="Calibri"/>
                <a:cs typeface="Calibri"/>
              </a:rPr>
              <a:t>We’re</a:t>
            </a:r>
            <a:r>
              <a:rPr sz="6400" spc="-90" dirty="0">
                <a:latin typeface="Calibri"/>
                <a:cs typeface="Calibri"/>
              </a:rPr>
              <a:t> </a:t>
            </a:r>
            <a:r>
              <a:rPr sz="6400" spc="20" dirty="0">
                <a:latin typeface="Calibri"/>
                <a:cs typeface="Calibri"/>
              </a:rPr>
              <a:t>all</a:t>
            </a:r>
            <a:r>
              <a:rPr sz="6400" spc="-90" dirty="0">
                <a:latin typeface="Calibri"/>
                <a:cs typeface="Calibri"/>
              </a:rPr>
              <a:t> </a:t>
            </a:r>
            <a:r>
              <a:rPr sz="6400" spc="140" dirty="0">
                <a:latin typeface="Calibri"/>
                <a:cs typeface="Calibri"/>
              </a:rPr>
              <a:t>consenting</a:t>
            </a:r>
            <a:r>
              <a:rPr sz="6400" spc="-90" dirty="0">
                <a:latin typeface="Calibri"/>
                <a:cs typeface="Calibri"/>
              </a:rPr>
              <a:t> </a:t>
            </a:r>
            <a:r>
              <a:rPr sz="6400" spc="75" dirty="0">
                <a:latin typeface="Calibri"/>
                <a:cs typeface="Calibri"/>
              </a:rPr>
              <a:t>adults</a:t>
            </a:r>
            <a:r>
              <a:rPr sz="6400" spc="-90" dirty="0">
                <a:latin typeface="Calibri"/>
                <a:cs typeface="Calibri"/>
              </a:rPr>
              <a:t> </a:t>
            </a:r>
            <a:r>
              <a:rPr sz="6400" spc="-55" dirty="0">
                <a:latin typeface="Calibri"/>
                <a:cs typeface="Calibri"/>
              </a:rPr>
              <a:t>here.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Thursday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Septembe</a:t>
            </a:r>
            <a:r>
              <a:rPr dirty="0"/>
              <a:t>r</a:t>
            </a:r>
            <a:r>
              <a:rPr spc="1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647</Words>
  <Application>Microsoft Office PowerPoint</Application>
  <PresentationFormat>Custom</PresentationFormat>
  <Paragraphs>121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Structure and Behavior</vt:lpstr>
      <vt:lpstr>Classes are a Tool</vt:lpstr>
      <vt:lpstr>PowerPoint Presentation</vt:lpstr>
      <vt:lpstr>Methods</vt:lpstr>
      <vt:lpstr>PowerPoint Presentation</vt:lpstr>
      <vt:lpstr>Initialization</vt:lpstr>
      <vt:lpstr>PowerPoint Presentation</vt:lpstr>
      <vt:lpstr>PowerPoint Presentation</vt:lpstr>
      <vt:lpstr>PowerPoint Presentation</vt:lpstr>
      <vt:lpstr>Law of Demeter</vt:lpstr>
      <vt:lpstr>Tell! Don’t ask.</vt:lpstr>
      <vt:lpstr>Polymorphism</vt:lpstr>
      <vt:lpstr>Duck Typing</vt:lpstr>
      <vt:lpstr>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Hariom . Singh</cp:lastModifiedBy>
  <cp:revision>1</cp:revision>
  <dcterms:created xsi:type="dcterms:W3CDTF">2018-01-16T20:22:40Z</dcterms:created>
  <dcterms:modified xsi:type="dcterms:W3CDTF">2018-01-16T14:56:49Z</dcterms:modified>
</cp:coreProperties>
</file>