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5" r:id="rId16"/>
    <p:sldId id="286" r:id="rId17"/>
    <p:sldId id="287" r:id="rId18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948D-5FAC-4DD0-B2EF-08CEB2DC388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50888"/>
            <a:ext cx="4876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752975"/>
            <a:ext cx="10404475" cy="4503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7CAB-7A06-4ABD-95CD-1BE16E22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59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7" y="2643371"/>
            <a:ext cx="7830004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7397" y="2643371"/>
            <a:ext cx="7830004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752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701" rIns="0" bIns="0" rtlCol="0">
            <a:spAutoFit/>
          </a:bodyPr>
          <a:lstStyle/>
          <a:p>
            <a:pPr marL="940435">
              <a:lnSpc>
                <a:spcPct val="100000"/>
              </a:lnSpc>
            </a:pPr>
            <a:r>
              <a:rPr spc="110" dirty="0"/>
              <a:t>class</a:t>
            </a:r>
            <a:r>
              <a:rPr spc="-140" dirty="0"/>
              <a:t> </a:t>
            </a:r>
            <a:r>
              <a:rPr spc="25" dirty="0">
                <a:solidFill>
                  <a:srgbClr val="000000"/>
                </a:solidFill>
              </a:rPr>
              <a:t>a</a:t>
            </a:r>
            <a:r>
              <a:rPr spc="85" dirty="0">
                <a:solidFill>
                  <a:srgbClr val="000000"/>
                </a:solidFill>
              </a:rPr>
              <a:t>ttribu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95" dirty="0">
                <a:solidFill>
                  <a:srgbClr val="000000"/>
                </a:solidFill>
              </a:rPr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1308" y="4651115"/>
            <a:ext cx="7420609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480"/>
              </a:lnSpc>
            </a:pPr>
            <a:r>
              <a:rPr sz="4800" b="1" spc="90" dirty="0">
                <a:latin typeface="Calibri"/>
                <a:cs typeface="Calibri"/>
              </a:rPr>
              <a:t>v</a:t>
            </a:r>
            <a:r>
              <a:rPr sz="4800" b="1" spc="60" dirty="0">
                <a:latin typeface="Calibri"/>
                <a:cs typeface="Calibri"/>
              </a:rPr>
              <a:t>ersus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8360"/>
              </a:lnSpc>
            </a:pPr>
            <a:r>
              <a:rPr sz="7200" b="1" spc="120" dirty="0">
                <a:solidFill>
                  <a:srgbClr val="E04B00"/>
                </a:solidFill>
                <a:latin typeface="Calibri"/>
                <a:cs typeface="Calibri"/>
              </a:rPr>
              <a:t>instan</a:t>
            </a:r>
            <a:r>
              <a:rPr sz="7200" b="1" spc="5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70" dirty="0">
                <a:solidFill>
                  <a:srgbClr val="E04B00"/>
                </a:solidFill>
                <a:latin typeface="Calibri"/>
                <a:cs typeface="Calibri"/>
              </a:rPr>
              <a:t>e</a:t>
            </a:r>
            <a:r>
              <a:rPr sz="7200" b="1" spc="-140" dirty="0">
                <a:solidFill>
                  <a:srgbClr val="E04B00"/>
                </a:solidFill>
                <a:latin typeface="Calibri"/>
                <a:cs typeface="Calibri"/>
              </a:rPr>
              <a:t> </a:t>
            </a:r>
            <a:r>
              <a:rPr sz="7200" b="1" spc="25" dirty="0">
                <a:latin typeface="Calibri"/>
                <a:cs typeface="Calibri"/>
              </a:rPr>
              <a:t>a</a:t>
            </a:r>
            <a:r>
              <a:rPr sz="7200" b="1" spc="85" dirty="0">
                <a:latin typeface="Calibri"/>
                <a:cs typeface="Calibri"/>
              </a:rPr>
              <a:t>ttribu</a:t>
            </a:r>
            <a:r>
              <a:rPr sz="7200" b="1" spc="30" dirty="0">
                <a:latin typeface="Calibri"/>
                <a:cs typeface="Calibri"/>
              </a:rPr>
              <a:t>t</a:t>
            </a:r>
            <a:r>
              <a:rPr sz="7200" b="1" spc="95" dirty="0">
                <a:latin typeface="Calibri"/>
                <a:cs typeface="Calibri"/>
              </a:rPr>
              <a:t>es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0" rIns="0" bIns="0" rtlCol="0">
            <a:spAutoFit/>
          </a:bodyPr>
          <a:lstStyle/>
          <a:p>
            <a:pPr marL="1122680">
              <a:lnSpc>
                <a:spcPct val="100000"/>
              </a:lnSpc>
            </a:pPr>
            <a:r>
              <a:rPr spc="110" dirty="0">
                <a:solidFill>
                  <a:srgbClr val="000000"/>
                </a:solidFill>
              </a:rPr>
              <a:t>class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1547" y="4574914"/>
            <a:ext cx="4519930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5480"/>
              </a:lnSpc>
            </a:pPr>
            <a:r>
              <a:rPr sz="4800" b="1" spc="45" dirty="0">
                <a:latin typeface="Calibri"/>
                <a:cs typeface="Calibri"/>
              </a:rPr>
              <a:t>with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8360"/>
              </a:lnSpc>
            </a:pPr>
            <a:r>
              <a:rPr sz="7200" b="1" spc="120" dirty="0">
                <a:solidFill>
                  <a:srgbClr val="E04B00"/>
                </a:solidFill>
                <a:latin typeface="Calibri"/>
                <a:cs typeface="Calibri"/>
              </a:rPr>
              <a:t>inheritan</a:t>
            </a:r>
            <a:r>
              <a:rPr sz="7200" b="1" spc="5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70" dirty="0">
                <a:solidFill>
                  <a:srgbClr val="E04B00"/>
                </a:solidFill>
                <a:latin typeface="Calibri"/>
                <a:cs typeface="Calibri"/>
              </a:rPr>
              <a:t>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2200" y="4368800"/>
            <a:ext cx="57531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1535" y="2402071"/>
            <a:ext cx="5619750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200" b="1" spc="165" dirty="0">
                <a:solidFill>
                  <a:srgbClr val="E04B00"/>
                </a:solidFill>
                <a:latin typeface="Calibri"/>
                <a:cs typeface="Calibri"/>
              </a:rPr>
              <a:t>encapsul</a:t>
            </a:r>
            <a:r>
              <a:rPr sz="7200" b="1" spc="130" dirty="0">
                <a:solidFill>
                  <a:srgbClr val="E04B00"/>
                </a:solidFill>
                <a:latin typeface="Calibri"/>
                <a:cs typeface="Calibri"/>
              </a:rPr>
              <a:t>a</a:t>
            </a:r>
            <a:r>
              <a:rPr sz="7200" b="1" spc="120" dirty="0">
                <a:solidFill>
                  <a:srgbClr val="E04B00"/>
                </a:solidFill>
                <a:latin typeface="Calibri"/>
                <a:cs typeface="Calibri"/>
              </a:rPr>
              <a:t>tion</a:t>
            </a:r>
            <a:endParaRPr sz="7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4800" b="1" spc="165" dirty="0">
                <a:latin typeface="Calibri"/>
                <a:cs typeface="Calibri"/>
              </a:rPr>
              <a:t>using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65" dirty="0">
                <a:latin typeface="Calibri"/>
                <a:cs typeface="Calibri"/>
              </a:rPr>
              <a:t>the</a:t>
            </a:r>
            <a:endParaRPr sz="4800">
              <a:latin typeface="Calibri"/>
              <a:cs typeface="Calibri"/>
            </a:endParaRPr>
          </a:p>
          <a:p>
            <a:pPr marR="91440" algn="ctr">
              <a:lnSpc>
                <a:spcPct val="100000"/>
              </a:lnSpc>
              <a:spcBef>
                <a:spcPts val="1000"/>
              </a:spcBef>
            </a:pPr>
            <a:r>
              <a:rPr sz="9600" dirty="0">
                <a:latin typeface="MS Gothic"/>
                <a:cs typeface="MS Gothic"/>
              </a:rPr>
              <a:t>@property</a:t>
            </a:r>
            <a:endParaRPr sz="9600">
              <a:latin typeface="MS Gothic"/>
              <a:cs typeface="MS Gothic"/>
            </a:endParaRPr>
          </a:p>
          <a:p>
            <a:pPr marL="8255" algn="ctr">
              <a:lnSpc>
                <a:spcPct val="100000"/>
              </a:lnSpc>
              <a:spcBef>
                <a:spcPts val="3479"/>
              </a:spcBef>
            </a:pPr>
            <a:r>
              <a:rPr sz="7200" b="1" spc="220" dirty="0">
                <a:latin typeface="Calibri"/>
                <a:cs typeface="Calibri"/>
              </a:rPr>
              <a:t>de</a:t>
            </a:r>
            <a:r>
              <a:rPr sz="7200" b="1" spc="114" dirty="0">
                <a:latin typeface="Calibri"/>
                <a:cs typeface="Calibri"/>
              </a:rPr>
              <a:t>co</a:t>
            </a:r>
            <a:r>
              <a:rPr sz="7200" b="1" spc="10" dirty="0">
                <a:latin typeface="Calibri"/>
                <a:cs typeface="Calibri"/>
              </a:rPr>
              <a:t>r</a:t>
            </a:r>
            <a:r>
              <a:rPr sz="7200" b="1" spc="25" dirty="0">
                <a:latin typeface="Calibri"/>
                <a:cs typeface="Calibri"/>
              </a:rPr>
              <a:t>a</a:t>
            </a:r>
            <a:r>
              <a:rPr sz="7200" b="1" spc="-20" dirty="0">
                <a:latin typeface="Calibri"/>
                <a:cs typeface="Calibri"/>
              </a:rPr>
              <a:t>t</a:t>
            </a:r>
            <a:r>
              <a:rPr sz="7200" b="1" spc="95" dirty="0">
                <a:latin typeface="Calibri"/>
                <a:cs typeface="Calibri"/>
              </a:rPr>
              <a:t>or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600"/>
            <a:ext cx="5575300" cy="187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0" y="3746077"/>
            <a:ext cx="75247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905" dirty="0">
                <a:solidFill>
                  <a:srgbClr val="7A7A7A"/>
                </a:solidFill>
                <a:latin typeface="Calibri"/>
                <a:cs typeface="Calibri"/>
              </a:rPr>
              <a:t>≠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2324100"/>
            <a:ext cx="2286000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3500" y="18542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3500" y="18542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1000" y="1980988"/>
            <a:ext cx="2038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75" dirty="0">
                <a:latin typeface="Calibri"/>
                <a:cs typeface="Calibri"/>
              </a:rPr>
              <a:t>f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27305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1726784" y="1269596"/>
                </a:lnTo>
                <a:lnTo>
                  <a:pt x="1763208" y="1250631"/>
                </a:lnTo>
                <a:lnTo>
                  <a:pt x="1778000" y="12119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B24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27305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1211901"/>
                </a:lnTo>
                <a:lnTo>
                  <a:pt x="1776209" y="1226271"/>
                </a:lnTo>
                <a:lnTo>
                  <a:pt x="17528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24500" y="3187594"/>
            <a:ext cx="12623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348" y="579976"/>
            <a:ext cx="346773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50" dirty="0">
                <a:latin typeface="Calibri"/>
                <a:cs typeface="Calibri"/>
              </a:rPr>
              <a:t>De</a:t>
            </a:r>
            <a:r>
              <a:rPr sz="3800" b="1" spc="65" dirty="0">
                <a:latin typeface="Calibri"/>
                <a:cs typeface="Calibri"/>
              </a:rPr>
              <a:t>c</a:t>
            </a:r>
            <a:r>
              <a:rPr sz="3800" b="1" spc="140" dirty="0">
                <a:latin typeface="Calibri"/>
                <a:cs typeface="Calibri"/>
              </a:rPr>
              <a:t>o</a:t>
            </a:r>
            <a:r>
              <a:rPr sz="3800" b="1" spc="45" dirty="0">
                <a:latin typeface="Calibri"/>
                <a:cs typeface="Calibri"/>
              </a:rPr>
              <a:t>r</a:t>
            </a:r>
            <a:r>
              <a:rPr sz="3800" b="1" spc="75" dirty="0">
                <a:latin typeface="Calibri"/>
                <a:cs typeface="Calibri"/>
              </a:rPr>
              <a:t>a</a:t>
            </a:r>
            <a:r>
              <a:rPr sz="3800" b="1" spc="45" dirty="0">
                <a:latin typeface="Calibri"/>
                <a:cs typeface="Calibri"/>
              </a:rPr>
              <a:t>t</a:t>
            </a:r>
            <a:r>
              <a:rPr sz="3800" b="1" spc="114" dirty="0">
                <a:latin typeface="Calibri"/>
                <a:cs typeface="Calibri"/>
              </a:rPr>
              <a:t>or</a:t>
            </a:r>
            <a:r>
              <a:rPr sz="3800" b="1" spc="-95" dirty="0">
                <a:latin typeface="Calibri"/>
                <a:cs typeface="Calibri"/>
              </a:rPr>
              <a:t> </a:t>
            </a:r>
            <a:r>
              <a:rPr sz="3800" b="1" spc="55" dirty="0">
                <a:latin typeface="Calibri"/>
                <a:cs typeface="Calibri"/>
              </a:rPr>
              <a:t>r</a:t>
            </a:r>
            <a:r>
              <a:rPr sz="3800" b="1" spc="110" dirty="0">
                <a:latin typeface="Calibri"/>
                <a:cs typeface="Calibri"/>
              </a:rPr>
              <a:t>e</a:t>
            </a:r>
            <a:r>
              <a:rPr sz="3800" b="1" spc="105" dirty="0">
                <a:latin typeface="Calibri"/>
                <a:cs typeface="Calibri"/>
              </a:rPr>
              <a:t>c</a:t>
            </a:r>
            <a:r>
              <a:rPr sz="3800" b="1" spc="175" dirty="0">
                <a:latin typeface="Calibri"/>
                <a:cs typeface="Calibri"/>
              </a:rPr>
              <a:t>ap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0100" y="33782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1726784" y="1269596"/>
                </a:lnTo>
                <a:lnTo>
                  <a:pt x="1763208" y="1250631"/>
                </a:lnTo>
                <a:lnTo>
                  <a:pt x="1778000" y="12119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0100" y="33782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1211901"/>
                </a:lnTo>
                <a:lnTo>
                  <a:pt x="1776209" y="1226271"/>
                </a:lnTo>
                <a:lnTo>
                  <a:pt x="17528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6650" y="3644794"/>
            <a:ext cx="110109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marR="5080" indent="-133350">
              <a:lnSpc>
                <a:spcPct val="100699"/>
              </a:lnSpc>
            </a:pP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obje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1000" y="3378200"/>
            <a:ext cx="2349500" cy="1270000"/>
          </a:xfrm>
          <a:custGeom>
            <a:avLst/>
            <a:gdLst/>
            <a:ahLst/>
            <a:cxnLst/>
            <a:rect l="l" t="t" r="r" b="b"/>
            <a:pathLst>
              <a:path w="2349500" h="1270000">
                <a:moveTo>
                  <a:pt x="22914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2298284" y="1269596"/>
                </a:lnTo>
                <a:lnTo>
                  <a:pt x="2334708" y="1250631"/>
                </a:lnTo>
                <a:lnTo>
                  <a:pt x="2349500" y="1211901"/>
                </a:lnTo>
                <a:lnTo>
                  <a:pt x="2349096" y="51215"/>
                </a:lnTo>
                <a:lnTo>
                  <a:pt x="2330131" y="14791"/>
                </a:lnTo>
                <a:lnTo>
                  <a:pt x="2291401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1000" y="3378200"/>
            <a:ext cx="2349500" cy="1270000"/>
          </a:xfrm>
          <a:custGeom>
            <a:avLst/>
            <a:gdLst/>
            <a:ahLst/>
            <a:cxnLst/>
            <a:rect l="l" t="t" r="r" b="b"/>
            <a:pathLst>
              <a:path w="23495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2291401" y="0"/>
                </a:lnTo>
                <a:lnTo>
                  <a:pt x="2305771" y="1790"/>
                </a:lnTo>
                <a:lnTo>
                  <a:pt x="2339238" y="25118"/>
                </a:lnTo>
                <a:lnTo>
                  <a:pt x="2349500" y="1211901"/>
                </a:lnTo>
                <a:lnTo>
                  <a:pt x="2347709" y="1226271"/>
                </a:lnTo>
                <a:lnTo>
                  <a:pt x="23243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9650" y="3466994"/>
            <a:ext cx="110109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100699"/>
              </a:lnSpc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apper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fun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obje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87806" y="2271934"/>
            <a:ext cx="0" cy="982980"/>
          </a:xfrm>
          <a:custGeom>
            <a:avLst/>
            <a:gdLst/>
            <a:ahLst/>
            <a:cxnLst/>
            <a:rect l="l" t="t" r="r" b="b"/>
            <a:pathLst>
              <a:path h="982979">
                <a:moveTo>
                  <a:pt x="0" y="0"/>
                </a:moveTo>
                <a:lnTo>
                  <a:pt x="0" y="982694"/>
                </a:lnTo>
              </a:path>
            </a:pathLst>
          </a:custGeom>
          <a:ln w="3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05565" y="3193360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617"/>
                </a:moveTo>
                <a:lnTo>
                  <a:pt x="84434" y="167947"/>
                </a:lnTo>
                <a:lnTo>
                  <a:pt x="146722" y="42218"/>
                </a:lnTo>
                <a:lnTo>
                  <a:pt x="83972" y="42218"/>
                </a:lnTo>
                <a:lnTo>
                  <a:pt x="0" y="617"/>
                </a:lnTo>
                <a:close/>
              </a:path>
              <a:path w="167640" h="168275">
                <a:moveTo>
                  <a:pt x="167638" y="0"/>
                </a:moveTo>
                <a:lnTo>
                  <a:pt x="83972" y="42218"/>
                </a:lnTo>
                <a:lnTo>
                  <a:pt x="146722" y="42218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614" y="2286000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5448240" y="0"/>
                </a:moveTo>
                <a:lnTo>
                  <a:pt x="0" y="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07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0700" y="4076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6065" y="3677791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89">
                <a:moveTo>
                  <a:pt x="0" y="0"/>
                </a:moveTo>
                <a:lnTo>
                  <a:pt x="1393195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9560" y="3593971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0" y="167640"/>
                </a:moveTo>
                <a:lnTo>
                  <a:pt x="139700" y="8382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8500" y="3657600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0" y="0"/>
                </a:moveTo>
                <a:lnTo>
                  <a:pt x="945271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4070" y="3573779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0" y="167640"/>
                </a:moveTo>
                <a:lnTo>
                  <a:pt x="139700" y="8382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62400" y="3770779"/>
            <a:ext cx="11677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«de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ra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20" dirty="0">
                <a:latin typeface="Calibri"/>
                <a:cs typeface="Calibri"/>
              </a:rPr>
              <a:t>ed-</a:t>
            </a:r>
            <a:r>
              <a:rPr sz="1400" spc="15" dirty="0">
                <a:latin typeface="Calibri"/>
                <a:cs typeface="Calibri"/>
              </a:rPr>
              <a:t>b</a:t>
            </a:r>
            <a:r>
              <a:rPr sz="1400" spc="-55" dirty="0">
                <a:latin typeface="Calibri"/>
                <a:cs typeface="Calibri"/>
              </a:rPr>
              <a:t>y»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2800" y="3770779"/>
            <a:ext cx="702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«cr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50" dirty="0">
                <a:latin typeface="Calibri"/>
                <a:cs typeface="Calibri"/>
              </a:rPr>
              <a:t>es»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0743" y="4300546"/>
            <a:ext cx="4199255" cy="635"/>
          </a:xfrm>
          <a:custGeom>
            <a:avLst/>
            <a:gdLst/>
            <a:ahLst/>
            <a:cxnLst/>
            <a:rect l="l" t="t" r="r" b="b"/>
            <a:pathLst>
              <a:path w="4199255" h="635">
                <a:moveTo>
                  <a:pt x="0" y="72"/>
                </a:moveTo>
                <a:lnTo>
                  <a:pt x="19050" y="72"/>
                </a:lnTo>
                <a:lnTo>
                  <a:pt x="41990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4063" y="42167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8" y="0"/>
                </a:moveTo>
                <a:lnTo>
                  <a:pt x="0" y="83822"/>
                </a:lnTo>
                <a:lnTo>
                  <a:pt x="167641" y="167639"/>
                </a:lnTo>
                <a:lnTo>
                  <a:pt x="125729" y="83819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16400" y="6177219"/>
            <a:ext cx="551180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5380" indent="38100">
              <a:lnSpc>
                <a:spcPts val="5200"/>
              </a:lnSpc>
              <a:tabLst>
                <a:tab pos="1231265" algn="l"/>
              </a:tabLst>
            </a:pPr>
            <a:r>
              <a:rPr sz="4800" dirty="0">
                <a:solidFill>
                  <a:srgbClr val="B24385"/>
                </a:solidFill>
                <a:latin typeface="MS Gothic"/>
                <a:cs typeface="MS Gothic"/>
              </a:rPr>
              <a:t>@decorator </a:t>
            </a:r>
            <a:r>
              <a:rPr sz="4800" dirty="0">
                <a:solidFill>
                  <a:srgbClr val="008F00"/>
                </a:solidFill>
                <a:latin typeface="MS Gothic"/>
                <a:cs typeface="MS Gothic"/>
              </a:rPr>
              <a:t>def	</a:t>
            </a:r>
            <a:r>
              <a:rPr sz="4800" dirty="0">
                <a:solidFill>
                  <a:srgbClr val="0433FF"/>
                </a:solidFill>
                <a:latin typeface="MS Gothic"/>
                <a:cs typeface="MS Gothic"/>
              </a:rPr>
              <a:t>f</a:t>
            </a:r>
            <a:r>
              <a:rPr sz="4800" dirty="0">
                <a:latin typeface="MS Gothic"/>
                <a:cs typeface="MS Gothic"/>
              </a:rPr>
              <a:t>():</a:t>
            </a:r>
            <a:endParaRPr sz="4800">
              <a:latin typeface="MS Gothic"/>
              <a:cs typeface="MS Gothic"/>
            </a:endParaRPr>
          </a:p>
          <a:p>
            <a:pPr marL="1231900">
              <a:lnSpc>
                <a:spcPts val="4700"/>
              </a:lnSpc>
            </a:pPr>
            <a:r>
              <a:rPr sz="4800" dirty="0">
                <a:latin typeface="MS Gothic"/>
                <a:cs typeface="MS Gothic"/>
              </a:rPr>
              <a:t>do_something()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81500" y="3301894"/>
            <a:ext cx="2501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90" dirty="0">
                <a:solidFill>
                  <a:srgbClr val="B24385"/>
                </a:solidFill>
                <a:latin typeface="Calibri"/>
                <a:cs typeface="Calibri"/>
              </a:rPr>
              <a:t>@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9300" y="4354979"/>
            <a:ext cx="6203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«w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aps»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3500" y="18542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0" y="425450"/>
                </a:ln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3500" y="18542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0" y="425450"/>
                </a:moveTo>
                <a:lnTo>
                  <a:pt x="425450" y="850900"/>
                </a:lnTo>
                <a:lnTo>
                  <a:pt x="850900" y="425450"/>
                </a:lnTo>
                <a:lnTo>
                  <a:pt x="425450" y="0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0200" y="1879388"/>
            <a:ext cx="37274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00" dirty="0">
                <a:latin typeface="Calibri"/>
                <a:cs typeface="Calibri"/>
              </a:rPr>
              <a:t>p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27305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1726784" y="1269596"/>
                </a:lnTo>
                <a:lnTo>
                  <a:pt x="1763208" y="1250631"/>
                </a:lnTo>
                <a:lnTo>
                  <a:pt x="1778000" y="12119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B24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27305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1211901"/>
                </a:lnTo>
                <a:lnTo>
                  <a:pt x="1776209" y="1226271"/>
                </a:lnTo>
                <a:lnTo>
                  <a:pt x="17528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0" y="3187594"/>
            <a:ext cx="1143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406" y="579707"/>
            <a:ext cx="5287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135" dirty="0">
                <a:latin typeface="Calibri"/>
                <a:cs typeface="Calibri"/>
              </a:rPr>
              <a:t>The</a:t>
            </a:r>
            <a:r>
              <a:rPr sz="3800" b="1" spc="-95" dirty="0">
                <a:latin typeface="Calibri"/>
                <a:cs typeface="Calibri"/>
              </a:rPr>
              <a:t> </a:t>
            </a:r>
            <a:r>
              <a:rPr sz="3800" dirty="0">
                <a:latin typeface="MS Gothic"/>
                <a:cs typeface="MS Gothic"/>
              </a:rPr>
              <a:t>@property</a:t>
            </a:r>
            <a:r>
              <a:rPr sz="3800" spc="-1135" dirty="0">
                <a:latin typeface="MS Gothic"/>
                <a:cs typeface="MS Gothic"/>
              </a:rPr>
              <a:t> </a:t>
            </a:r>
            <a:r>
              <a:rPr sz="3800" b="1" spc="155" dirty="0">
                <a:latin typeface="Calibri"/>
                <a:cs typeface="Calibri"/>
              </a:rPr>
              <a:t>de</a:t>
            </a:r>
            <a:r>
              <a:rPr sz="3800" b="1" spc="80" dirty="0">
                <a:latin typeface="Calibri"/>
                <a:cs typeface="Calibri"/>
              </a:rPr>
              <a:t>c</a:t>
            </a:r>
            <a:r>
              <a:rPr sz="3800" b="1" spc="140" dirty="0">
                <a:latin typeface="Calibri"/>
                <a:cs typeface="Calibri"/>
              </a:rPr>
              <a:t>o</a:t>
            </a:r>
            <a:r>
              <a:rPr sz="3800" b="1" spc="45" dirty="0">
                <a:latin typeface="Calibri"/>
                <a:cs typeface="Calibri"/>
              </a:rPr>
              <a:t>r</a:t>
            </a:r>
            <a:r>
              <a:rPr sz="3800" b="1" spc="75" dirty="0">
                <a:latin typeface="Calibri"/>
                <a:cs typeface="Calibri"/>
              </a:rPr>
              <a:t>a</a:t>
            </a:r>
            <a:r>
              <a:rPr sz="3800" b="1" spc="45" dirty="0">
                <a:latin typeface="Calibri"/>
                <a:cs typeface="Calibri"/>
              </a:rPr>
              <a:t>t</a:t>
            </a:r>
            <a:r>
              <a:rPr sz="3800" b="1" spc="114" dirty="0">
                <a:latin typeface="Calibri"/>
                <a:cs typeface="Calibri"/>
              </a:rPr>
              <a:t>or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0100" y="33782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1726784" y="1269596"/>
                </a:lnTo>
                <a:lnTo>
                  <a:pt x="1763208" y="1250631"/>
                </a:lnTo>
                <a:lnTo>
                  <a:pt x="1778000" y="12119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0100" y="33782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1211901"/>
                </a:lnTo>
                <a:lnTo>
                  <a:pt x="1776209" y="1226271"/>
                </a:lnTo>
                <a:lnTo>
                  <a:pt x="17528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6215" y="3632094"/>
            <a:ext cx="104203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014">
              <a:lnSpc>
                <a:spcPct val="100699"/>
              </a:lnSpc>
            </a:pP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1000" y="3390900"/>
            <a:ext cx="2349500" cy="3009900"/>
          </a:xfrm>
          <a:custGeom>
            <a:avLst/>
            <a:gdLst/>
            <a:ahLst/>
            <a:cxnLst/>
            <a:rect l="l" t="t" r="r" b="b"/>
            <a:pathLst>
              <a:path w="2349500" h="3009900">
                <a:moveTo>
                  <a:pt x="22914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2951803"/>
                </a:lnTo>
                <a:lnTo>
                  <a:pt x="19368" y="2995110"/>
                </a:lnTo>
                <a:lnTo>
                  <a:pt x="58098" y="3009902"/>
                </a:lnTo>
                <a:lnTo>
                  <a:pt x="2298284" y="3009499"/>
                </a:lnTo>
                <a:lnTo>
                  <a:pt x="2334708" y="2990533"/>
                </a:lnTo>
                <a:lnTo>
                  <a:pt x="2349500" y="2951803"/>
                </a:lnTo>
                <a:lnTo>
                  <a:pt x="2349096" y="51215"/>
                </a:lnTo>
                <a:lnTo>
                  <a:pt x="2330131" y="14791"/>
                </a:lnTo>
                <a:lnTo>
                  <a:pt x="2291401" y="0"/>
                </a:lnTo>
                <a:close/>
              </a:path>
            </a:pathLst>
          </a:custGeom>
          <a:solidFill>
            <a:srgbClr val="21B8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1000" y="3390900"/>
            <a:ext cx="2349500" cy="3009900"/>
          </a:xfrm>
          <a:custGeom>
            <a:avLst/>
            <a:gdLst/>
            <a:ahLst/>
            <a:cxnLst/>
            <a:rect l="l" t="t" r="r" b="b"/>
            <a:pathLst>
              <a:path w="2349500" h="3009900">
                <a:moveTo>
                  <a:pt x="0" y="2951803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2291401" y="0"/>
                </a:lnTo>
                <a:lnTo>
                  <a:pt x="2305771" y="1790"/>
                </a:lnTo>
                <a:lnTo>
                  <a:pt x="2339238" y="25118"/>
                </a:lnTo>
                <a:lnTo>
                  <a:pt x="2349500" y="2951803"/>
                </a:lnTo>
                <a:lnTo>
                  <a:pt x="2347709" y="2966173"/>
                </a:lnTo>
                <a:lnTo>
                  <a:pt x="2324381" y="2999640"/>
                </a:lnTo>
                <a:lnTo>
                  <a:pt x="58098" y="3009902"/>
                </a:lnTo>
                <a:lnTo>
                  <a:pt x="43728" y="3008111"/>
                </a:lnTo>
                <a:lnTo>
                  <a:pt x="10261" y="2984784"/>
                </a:lnTo>
                <a:lnTo>
                  <a:pt x="0" y="29518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08466" y="3463692"/>
            <a:ext cx="114363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marR="5080" indent="-154940">
              <a:lnSpc>
                <a:spcPct val="100699"/>
              </a:lnSpc>
            </a:pP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obje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87806" y="2271934"/>
            <a:ext cx="0" cy="982980"/>
          </a:xfrm>
          <a:custGeom>
            <a:avLst/>
            <a:gdLst/>
            <a:ahLst/>
            <a:cxnLst/>
            <a:rect l="l" t="t" r="r" b="b"/>
            <a:pathLst>
              <a:path h="982979">
                <a:moveTo>
                  <a:pt x="0" y="0"/>
                </a:moveTo>
                <a:lnTo>
                  <a:pt x="0" y="982694"/>
                </a:lnTo>
              </a:path>
            </a:pathLst>
          </a:custGeom>
          <a:ln w="3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05565" y="3193360"/>
            <a:ext cx="167640" cy="168275"/>
          </a:xfrm>
          <a:custGeom>
            <a:avLst/>
            <a:gdLst/>
            <a:ahLst/>
            <a:cxnLst/>
            <a:rect l="l" t="t" r="r" b="b"/>
            <a:pathLst>
              <a:path w="167640" h="168275">
                <a:moveTo>
                  <a:pt x="0" y="617"/>
                </a:moveTo>
                <a:lnTo>
                  <a:pt x="84434" y="167947"/>
                </a:lnTo>
                <a:lnTo>
                  <a:pt x="146722" y="42218"/>
                </a:lnTo>
                <a:lnTo>
                  <a:pt x="83972" y="42218"/>
                </a:lnTo>
                <a:lnTo>
                  <a:pt x="0" y="617"/>
                </a:lnTo>
                <a:close/>
              </a:path>
              <a:path w="167640" h="168275">
                <a:moveTo>
                  <a:pt x="167638" y="0"/>
                </a:moveTo>
                <a:lnTo>
                  <a:pt x="83972" y="42218"/>
                </a:lnTo>
                <a:lnTo>
                  <a:pt x="146722" y="42218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614" y="2286000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5448240" y="0"/>
                </a:moveTo>
                <a:lnTo>
                  <a:pt x="0" y="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27050" y="5811392"/>
            <a:ext cx="1553845" cy="0"/>
          </a:xfrm>
          <a:custGeom>
            <a:avLst/>
            <a:gdLst/>
            <a:ahLst/>
            <a:cxnLst/>
            <a:rect l="l" t="t" r="r" b="b"/>
            <a:pathLst>
              <a:path w="1553845">
                <a:moveTo>
                  <a:pt x="0" y="0"/>
                </a:moveTo>
                <a:lnTo>
                  <a:pt x="1553818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1168" y="5727571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0" y="167640"/>
                </a:moveTo>
                <a:lnTo>
                  <a:pt x="139700" y="8382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8500" y="3657600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0" y="0"/>
                </a:moveTo>
                <a:lnTo>
                  <a:pt x="945271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4070" y="3573779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0" y="167640"/>
                </a:moveTo>
                <a:lnTo>
                  <a:pt x="139700" y="8382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07200" y="5878979"/>
            <a:ext cx="11677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«de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ra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20" dirty="0">
                <a:latin typeface="Calibri"/>
                <a:cs typeface="Calibri"/>
              </a:rPr>
              <a:t>ed-</a:t>
            </a:r>
            <a:r>
              <a:rPr sz="1400" spc="15" dirty="0">
                <a:latin typeface="Calibri"/>
                <a:cs typeface="Calibri"/>
              </a:rPr>
              <a:t>b</a:t>
            </a:r>
            <a:r>
              <a:rPr sz="1400" spc="-55" dirty="0">
                <a:latin typeface="Calibri"/>
                <a:cs typeface="Calibri"/>
              </a:rPr>
              <a:t>y»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2800" y="3770779"/>
            <a:ext cx="702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«cr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50" dirty="0">
                <a:latin typeface="Calibri"/>
                <a:cs typeface="Calibri"/>
              </a:rPr>
              <a:t>es»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0743" y="4300546"/>
            <a:ext cx="4199255" cy="635"/>
          </a:xfrm>
          <a:custGeom>
            <a:avLst/>
            <a:gdLst/>
            <a:ahLst/>
            <a:cxnLst/>
            <a:rect l="l" t="t" r="r" b="b"/>
            <a:pathLst>
              <a:path w="4199255" h="635">
                <a:moveTo>
                  <a:pt x="0" y="72"/>
                </a:moveTo>
                <a:lnTo>
                  <a:pt x="19050" y="72"/>
                </a:lnTo>
                <a:lnTo>
                  <a:pt x="41990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4063" y="42167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8" y="0"/>
                </a:moveTo>
                <a:lnTo>
                  <a:pt x="0" y="83822"/>
                </a:lnTo>
                <a:lnTo>
                  <a:pt x="167641" y="167639"/>
                </a:lnTo>
                <a:lnTo>
                  <a:pt x="125729" y="83819"/>
                </a:lnTo>
                <a:lnTo>
                  <a:pt x="167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3100" y="5473700"/>
            <a:ext cx="1778000" cy="647700"/>
          </a:xfrm>
          <a:custGeom>
            <a:avLst/>
            <a:gdLst/>
            <a:ahLst/>
            <a:cxnLst/>
            <a:rect l="l" t="t" r="r" b="b"/>
            <a:pathLst>
              <a:path w="1778000" h="6477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589601"/>
                </a:lnTo>
                <a:lnTo>
                  <a:pt x="19368" y="632908"/>
                </a:lnTo>
                <a:lnTo>
                  <a:pt x="58098" y="647700"/>
                </a:lnTo>
                <a:lnTo>
                  <a:pt x="1726784" y="647296"/>
                </a:lnTo>
                <a:lnTo>
                  <a:pt x="1763208" y="628331"/>
                </a:lnTo>
                <a:lnTo>
                  <a:pt x="1778000" y="5896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B24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93100" y="5473700"/>
            <a:ext cx="1778000" cy="647700"/>
          </a:xfrm>
          <a:custGeom>
            <a:avLst/>
            <a:gdLst/>
            <a:ahLst/>
            <a:cxnLst/>
            <a:rect l="l" t="t" r="r" b="b"/>
            <a:pathLst>
              <a:path w="1778000" h="647700">
                <a:moveTo>
                  <a:pt x="0" y="5896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589601"/>
                </a:lnTo>
                <a:lnTo>
                  <a:pt x="1776209" y="603971"/>
                </a:lnTo>
                <a:lnTo>
                  <a:pt x="1752881" y="637438"/>
                </a:lnTo>
                <a:lnTo>
                  <a:pt x="58098" y="647700"/>
                </a:lnTo>
                <a:lnTo>
                  <a:pt x="43728" y="645909"/>
                </a:lnTo>
                <a:lnTo>
                  <a:pt x="10261" y="622581"/>
                </a:lnTo>
                <a:lnTo>
                  <a:pt x="0" y="589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99169" y="5623454"/>
            <a:ext cx="7512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0300" y="4724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17199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1211901"/>
                </a:lnTo>
                <a:lnTo>
                  <a:pt x="19368" y="1255208"/>
                </a:lnTo>
                <a:lnTo>
                  <a:pt x="58098" y="1270000"/>
                </a:lnTo>
                <a:lnTo>
                  <a:pt x="1726784" y="1269596"/>
                </a:lnTo>
                <a:lnTo>
                  <a:pt x="1763208" y="1250631"/>
                </a:lnTo>
                <a:lnTo>
                  <a:pt x="1778000" y="1211901"/>
                </a:lnTo>
                <a:lnTo>
                  <a:pt x="1777596" y="51215"/>
                </a:lnTo>
                <a:lnTo>
                  <a:pt x="1758631" y="14791"/>
                </a:lnTo>
                <a:lnTo>
                  <a:pt x="1719901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0300" y="4724400"/>
            <a:ext cx="1778000" cy="1270000"/>
          </a:xfrm>
          <a:custGeom>
            <a:avLst/>
            <a:gdLst/>
            <a:ahLst/>
            <a:cxnLst/>
            <a:rect l="l" t="t" r="r" b="b"/>
            <a:pathLst>
              <a:path w="1778000" h="1270000">
                <a:moveTo>
                  <a:pt x="0" y="12119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1719901" y="0"/>
                </a:lnTo>
                <a:lnTo>
                  <a:pt x="1734271" y="1790"/>
                </a:lnTo>
                <a:lnTo>
                  <a:pt x="1767738" y="25118"/>
                </a:lnTo>
                <a:lnTo>
                  <a:pt x="1778000" y="1211901"/>
                </a:lnTo>
                <a:lnTo>
                  <a:pt x="1776209" y="1226271"/>
                </a:lnTo>
                <a:lnTo>
                  <a:pt x="1752881" y="1259738"/>
                </a:lnTo>
                <a:lnTo>
                  <a:pt x="58098" y="1270000"/>
                </a:lnTo>
                <a:lnTo>
                  <a:pt x="43728" y="1268209"/>
                </a:lnTo>
                <a:lnTo>
                  <a:pt x="10261" y="1244881"/>
                </a:lnTo>
                <a:lnTo>
                  <a:pt x="0" y="12119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6415" y="4965594"/>
            <a:ext cx="104203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53400" y="4038600"/>
            <a:ext cx="546100" cy="533400"/>
          </a:xfrm>
          <a:custGeom>
            <a:avLst/>
            <a:gdLst/>
            <a:ahLst/>
            <a:cxnLst/>
            <a:rect l="l" t="t" r="r" b="b"/>
            <a:pathLst>
              <a:path w="546100" h="533400">
                <a:moveTo>
                  <a:pt x="273050" y="0"/>
                </a:moveTo>
                <a:lnTo>
                  <a:pt x="0" y="266700"/>
                </a:lnTo>
                <a:lnTo>
                  <a:pt x="273050" y="533400"/>
                </a:lnTo>
                <a:lnTo>
                  <a:pt x="546100" y="266700"/>
                </a:lnTo>
                <a:lnTo>
                  <a:pt x="2730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3400" y="4038600"/>
            <a:ext cx="546100" cy="533400"/>
          </a:xfrm>
          <a:custGeom>
            <a:avLst/>
            <a:gdLst/>
            <a:ahLst/>
            <a:cxnLst/>
            <a:rect l="l" t="t" r="r" b="b"/>
            <a:pathLst>
              <a:path w="546100" h="533400">
                <a:moveTo>
                  <a:pt x="0" y="266700"/>
                </a:moveTo>
                <a:lnTo>
                  <a:pt x="273050" y="533400"/>
                </a:lnTo>
                <a:lnTo>
                  <a:pt x="546100" y="266700"/>
                </a:lnTo>
                <a:lnTo>
                  <a:pt x="273050" y="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242300" y="4183997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MS Gothic"/>
                <a:cs typeface="MS Gothic"/>
              </a:rPr>
              <a:t>fget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3400" y="4724400"/>
            <a:ext cx="546100" cy="533400"/>
          </a:xfrm>
          <a:custGeom>
            <a:avLst/>
            <a:gdLst/>
            <a:ahLst/>
            <a:cxnLst/>
            <a:rect l="l" t="t" r="r" b="b"/>
            <a:pathLst>
              <a:path w="546100" h="533400">
                <a:moveTo>
                  <a:pt x="273050" y="0"/>
                </a:moveTo>
                <a:lnTo>
                  <a:pt x="0" y="266700"/>
                </a:lnTo>
                <a:lnTo>
                  <a:pt x="273050" y="533400"/>
                </a:lnTo>
                <a:lnTo>
                  <a:pt x="546100" y="266700"/>
                </a:lnTo>
                <a:lnTo>
                  <a:pt x="273050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3400" y="4724400"/>
            <a:ext cx="546100" cy="533400"/>
          </a:xfrm>
          <a:custGeom>
            <a:avLst/>
            <a:gdLst/>
            <a:ahLst/>
            <a:cxnLst/>
            <a:rect l="l" t="t" r="r" b="b"/>
            <a:pathLst>
              <a:path w="546100" h="533400">
                <a:moveTo>
                  <a:pt x="0" y="266700"/>
                </a:moveTo>
                <a:lnTo>
                  <a:pt x="273050" y="533400"/>
                </a:lnTo>
                <a:lnTo>
                  <a:pt x="546100" y="266700"/>
                </a:lnTo>
                <a:lnTo>
                  <a:pt x="273050" y="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242300" y="4869797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MS Gothic"/>
                <a:cs typeface="MS Gothic"/>
              </a:rPr>
              <a:t>fset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29238" y="4991100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9050" y="0"/>
                </a:lnTo>
                <a:lnTo>
                  <a:pt x="13245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22558" y="4907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lnTo>
                  <a:pt x="125730" y="8382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8100" y="3657600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7509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5909" y="3573779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0" y="167640"/>
                </a:moveTo>
                <a:lnTo>
                  <a:pt x="139700" y="8382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24300" y="3745379"/>
            <a:ext cx="11677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«de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ra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20" dirty="0">
                <a:latin typeface="Calibri"/>
                <a:cs typeface="Calibri"/>
              </a:rPr>
              <a:t>ed-</a:t>
            </a:r>
            <a:r>
              <a:rPr sz="1400" spc="15" dirty="0">
                <a:latin typeface="Calibri"/>
                <a:cs typeface="Calibri"/>
              </a:rPr>
              <a:t>b</a:t>
            </a:r>
            <a:r>
              <a:rPr sz="1400" spc="-55" dirty="0">
                <a:latin typeface="Calibri"/>
                <a:cs typeface="Calibri"/>
              </a:rPr>
              <a:t>y»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20100" y="279400"/>
            <a:ext cx="4368800" cy="241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6381" y="451412"/>
            <a:ext cx="4056565" cy="1986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42178" y="334872"/>
            <a:ext cx="1940972" cy="826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 rot="480000">
            <a:off x="8965808" y="1033249"/>
            <a:ext cx="32294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Property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4500" spc="-44" baseline="-2777" dirty="0">
                <a:latin typeface="Calibri"/>
                <a:cs typeface="Calibri"/>
              </a:rPr>
              <a:t>can</a:t>
            </a:r>
            <a:r>
              <a:rPr sz="4500" spc="-240" baseline="-2777" dirty="0">
                <a:latin typeface="Calibri"/>
                <a:cs typeface="Calibri"/>
              </a:rPr>
              <a:t> </a:t>
            </a:r>
            <a:r>
              <a:rPr sz="4500" spc="-254" baseline="-3703" dirty="0">
                <a:latin typeface="Calibri"/>
                <a:cs typeface="Calibri"/>
              </a:rPr>
              <a:t>be</a:t>
            </a:r>
            <a:r>
              <a:rPr sz="4500" spc="-240" baseline="-3703" dirty="0">
                <a:latin typeface="Calibri"/>
                <a:cs typeface="Calibri"/>
              </a:rPr>
              <a:t> </a:t>
            </a:r>
            <a:r>
              <a:rPr sz="4500" spc="-44" baseline="-4629" dirty="0">
                <a:latin typeface="Calibri"/>
                <a:cs typeface="Calibri"/>
              </a:rPr>
              <a:t>used</a:t>
            </a:r>
            <a:endParaRPr sz="4500" baseline="-4629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 rot="480000">
            <a:off x="9298099" y="1560634"/>
            <a:ext cx="240163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209" baseline="2777" dirty="0">
                <a:latin typeface="Calibri"/>
                <a:cs typeface="Calibri"/>
              </a:rPr>
              <a:t>like</a:t>
            </a:r>
            <a:r>
              <a:rPr sz="4500" spc="-240" baseline="2777" dirty="0">
                <a:latin typeface="Calibri"/>
                <a:cs typeface="Calibri"/>
              </a:rPr>
              <a:t> </a:t>
            </a:r>
            <a:r>
              <a:rPr sz="4500" spc="-142" baseline="1851" dirty="0">
                <a:latin typeface="Calibri"/>
                <a:cs typeface="Calibri"/>
              </a:rPr>
              <a:t>an</a:t>
            </a:r>
            <a:r>
              <a:rPr sz="4500" spc="-240" baseline="1851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spc="130" dirty="0">
                <a:latin typeface="Calibri"/>
                <a:cs typeface="Calibri"/>
              </a:rPr>
              <a:t>t</a:t>
            </a:r>
            <a:r>
              <a:rPr sz="3000" spc="85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ribute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326257" y="1895344"/>
            <a:ext cx="1951094" cy="1538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49300" y="5933409"/>
            <a:ext cx="246380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class	</a:t>
            </a:r>
            <a:r>
              <a:rPr sz="2400" dirty="0">
                <a:solidFill>
                  <a:srgbClr val="0433FF"/>
                </a:solidFill>
                <a:latin typeface="MS Gothic"/>
                <a:cs typeface="MS Gothic"/>
              </a:rPr>
              <a:t>Example</a:t>
            </a:r>
            <a:r>
              <a:rPr sz="2400" dirty="0">
                <a:latin typeface="MS Gothic"/>
                <a:cs typeface="MS Gothic"/>
              </a:rPr>
              <a:t>:</a:t>
            </a:r>
            <a:endParaRPr sz="2400">
              <a:latin typeface="MS Gothic"/>
              <a:cs typeface="MS Gothic"/>
            </a:endParaRPr>
          </a:p>
          <a:p>
            <a:pPr marL="622300" marR="5080">
              <a:lnSpc>
                <a:spcPct val="100699"/>
              </a:lnSpc>
              <a:spcBef>
                <a:spcPts val="1000"/>
              </a:spcBef>
              <a:tabLst>
                <a:tab pos="1231265" algn="l"/>
              </a:tabLst>
            </a:pPr>
            <a:r>
              <a:rPr sz="2400" dirty="0">
                <a:solidFill>
                  <a:srgbClr val="B24385"/>
                </a:solidFill>
                <a:latin typeface="MS Gothic"/>
                <a:cs typeface="MS Gothic"/>
              </a:rPr>
              <a:t>@property </a:t>
            </a: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def	</a:t>
            </a:r>
            <a:r>
              <a:rPr sz="2400" dirty="0">
                <a:solidFill>
                  <a:srgbClr val="0433FF"/>
                </a:solidFill>
                <a:latin typeface="MS Gothic"/>
                <a:cs typeface="MS Gothic"/>
              </a:rPr>
              <a:t>p</a:t>
            </a:r>
            <a:r>
              <a:rPr sz="2400" dirty="0">
                <a:latin typeface="MS Gothic"/>
                <a:cs typeface="MS Gothic"/>
              </a:rPr>
              <a:t>(</a:t>
            </a: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self</a:t>
            </a:r>
            <a:r>
              <a:rPr sz="2400" dirty="0">
                <a:latin typeface="MS Gothic"/>
                <a:cs typeface="MS Gothic"/>
              </a:rPr>
              <a:t>):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51700" y="5448194"/>
            <a:ext cx="2501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90" dirty="0">
                <a:solidFill>
                  <a:srgbClr val="B24385"/>
                </a:solidFill>
                <a:latin typeface="Calibri"/>
                <a:cs typeface="Calibri"/>
              </a:rPr>
              <a:t>@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1500" y="3301894"/>
            <a:ext cx="2501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90" dirty="0">
                <a:solidFill>
                  <a:srgbClr val="B24385"/>
                </a:solidFill>
                <a:latin typeface="Calibri"/>
                <a:cs typeface="Calibri"/>
              </a:rPr>
              <a:t>@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58900" y="7711409"/>
            <a:ext cx="292100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400" dirty="0">
                <a:solidFill>
                  <a:srgbClr val="B24385"/>
                </a:solidFill>
                <a:latin typeface="MS Gothic"/>
                <a:cs typeface="MS Gothic"/>
              </a:rPr>
              <a:t>@p.setter</a:t>
            </a:r>
            <a:endParaRPr sz="2400">
              <a:latin typeface="MS Gothic"/>
              <a:cs typeface="MS Gothic"/>
            </a:endParaRPr>
          </a:p>
          <a:p>
            <a:pPr marL="622300" marR="5080" indent="-609600">
              <a:lnSpc>
                <a:spcPts val="2400"/>
              </a:lnSpc>
              <a:spcBef>
                <a:spcPts val="390"/>
              </a:spcBef>
              <a:tabLst>
                <a:tab pos="621665" algn="l"/>
                <a:tab pos="1840864" algn="l"/>
                <a:tab pos="2145665" algn="l"/>
              </a:tabLst>
            </a:pP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def	</a:t>
            </a:r>
            <a:r>
              <a:rPr sz="2400" dirty="0">
                <a:solidFill>
                  <a:srgbClr val="0433FF"/>
                </a:solidFill>
                <a:latin typeface="MS Gothic"/>
                <a:cs typeface="MS Gothic"/>
              </a:rPr>
              <a:t>p</a:t>
            </a:r>
            <a:r>
              <a:rPr sz="2400" dirty="0">
                <a:latin typeface="MS Gothic"/>
                <a:cs typeface="MS Gothic"/>
              </a:rPr>
              <a:t>(</a:t>
            </a: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self</a:t>
            </a:r>
            <a:r>
              <a:rPr sz="2400" dirty="0">
                <a:latin typeface="MS Gothic"/>
                <a:cs typeface="MS Gothic"/>
              </a:rPr>
              <a:t>,	value): </a:t>
            </a: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self</a:t>
            </a:r>
            <a:r>
              <a:rPr sz="2400" dirty="0">
                <a:solidFill>
                  <a:srgbClr val="797979"/>
                </a:solidFill>
                <a:latin typeface="MS Gothic"/>
                <a:cs typeface="MS Gothic"/>
              </a:rPr>
              <a:t>.</a:t>
            </a:r>
            <a:r>
              <a:rPr sz="2400" dirty="0">
                <a:latin typeface="MS Gothic"/>
                <a:cs typeface="MS Gothic"/>
              </a:rPr>
              <a:t>_p	</a:t>
            </a:r>
            <a:r>
              <a:rPr sz="2400" dirty="0">
                <a:solidFill>
                  <a:srgbClr val="797979"/>
                </a:solidFill>
                <a:latin typeface="MS Gothic"/>
                <a:cs typeface="MS Gothic"/>
              </a:rPr>
              <a:t>=	</a:t>
            </a:r>
            <a:r>
              <a:rPr sz="2400" dirty="0">
                <a:latin typeface="MS Gothic"/>
                <a:cs typeface="MS Gothic"/>
              </a:rPr>
              <a:t>value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68500" y="7101809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2400" dirty="0">
                <a:solidFill>
                  <a:srgbClr val="008F00"/>
                </a:solidFill>
                <a:latin typeface="MS Gothic"/>
                <a:cs typeface="MS Gothic"/>
              </a:rPr>
              <a:t>return	self</a:t>
            </a:r>
            <a:r>
              <a:rPr sz="2400" dirty="0">
                <a:solidFill>
                  <a:srgbClr val="797979"/>
                </a:solidFill>
                <a:latin typeface="MS Gothic"/>
                <a:cs typeface="MS Gothic"/>
              </a:rPr>
              <a:t>.</a:t>
            </a:r>
            <a:r>
              <a:rPr sz="2400" dirty="0">
                <a:latin typeface="MS Gothic"/>
                <a:cs typeface="MS Gothic"/>
              </a:rPr>
              <a:t>_p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339419" y="5194300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18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39419" y="5110479"/>
            <a:ext cx="139700" cy="167640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139700" y="0"/>
                </a:moveTo>
                <a:lnTo>
                  <a:pt x="0" y="83820"/>
                </a:lnTo>
                <a:lnTo>
                  <a:pt x="139700" y="1676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71100" y="5803900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642" y="1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74405" y="5197704"/>
            <a:ext cx="0" cy="607695"/>
          </a:xfrm>
          <a:custGeom>
            <a:avLst/>
            <a:gdLst/>
            <a:ahLst/>
            <a:cxnLst/>
            <a:rect l="l" t="t" r="r" b="b"/>
            <a:pathLst>
              <a:path h="607695">
                <a:moveTo>
                  <a:pt x="0" y="6072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985500" y="5383679"/>
            <a:ext cx="8147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«modi</a:t>
            </a:r>
            <a:r>
              <a:rPr sz="1400" spc="-15" dirty="0">
                <a:latin typeface="Calibri"/>
                <a:cs typeface="Calibri"/>
              </a:rPr>
              <a:t>fi</a:t>
            </a:r>
            <a:r>
              <a:rPr sz="1400" spc="-50" dirty="0">
                <a:latin typeface="Calibri"/>
                <a:cs typeface="Calibri"/>
              </a:rPr>
              <a:t>es»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29300" y="4354979"/>
            <a:ext cx="6203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«w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aps»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2000" y="5015379"/>
            <a:ext cx="6203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Calibri"/>
                <a:cs typeface="Calibri"/>
              </a:rPr>
              <a:t>«w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aps»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2200" y="4368800"/>
            <a:ext cx="57531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5700" y="2402071"/>
            <a:ext cx="5511800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7200" b="1" dirty="0">
                <a:solidFill>
                  <a:srgbClr val="E04B00"/>
                </a:solidFill>
                <a:latin typeface="Calibri"/>
                <a:cs typeface="Calibri"/>
              </a:rPr>
              <a:t>I</a:t>
            </a:r>
            <a:r>
              <a:rPr sz="7200" b="1" spc="125" dirty="0">
                <a:solidFill>
                  <a:srgbClr val="E04B00"/>
                </a:solidFill>
                <a:latin typeface="Calibri"/>
                <a:cs typeface="Calibri"/>
              </a:rPr>
              <a:t>nheritan</a:t>
            </a:r>
            <a:r>
              <a:rPr sz="7200" b="1" spc="5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70" dirty="0">
                <a:solidFill>
                  <a:srgbClr val="E04B00"/>
                </a:solidFill>
                <a:latin typeface="Calibri"/>
                <a:cs typeface="Calibri"/>
              </a:rPr>
              <a:t>e</a:t>
            </a:r>
            <a:endParaRPr sz="7200">
              <a:latin typeface="Calibri"/>
              <a:cs typeface="Calibri"/>
            </a:endParaRPr>
          </a:p>
          <a:p>
            <a:pPr marL="99060" algn="ctr">
              <a:lnSpc>
                <a:spcPct val="100000"/>
              </a:lnSpc>
              <a:spcBef>
                <a:spcPts val="560"/>
              </a:spcBef>
            </a:pPr>
            <a:r>
              <a:rPr sz="4800" b="1" spc="55" dirty="0">
                <a:latin typeface="Calibri"/>
                <a:cs typeface="Calibri"/>
              </a:rPr>
              <a:t>i</a:t>
            </a:r>
            <a:r>
              <a:rPr sz="4800" b="1" spc="100" dirty="0">
                <a:latin typeface="Calibri"/>
                <a:cs typeface="Calibri"/>
              </a:rPr>
              <a:t>n</a:t>
            </a:r>
            <a:r>
              <a:rPr sz="4800" b="1" spc="-15" dirty="0">
                <a:latin typeface="Calibri"/>
                <a:cs typeface="Calibri"/>
              </a:rPr>
              <a:t>t</a:t>
            </a:r>
            <a:r>
              <a:rPr sz="4800" b="1" spc="20" dirty="0">
                <a:latin typeface="Calibri"/>
                <a:cs typeface="Calibri"/>
              </a:rPr>
              <a:t>e</a:t>
            </a:r>
            <a:r>
              <a:rPr sz="4800" b="1" spc="-30" dirty="0">
                <a:latin typeface="Calibri"/>
                <a:cs typeface="Calibri"/>
              </a:rPr>
              <a:t>r</a:t>
            </a:r>
            <a:r>
              <a:rPr sz="4800" b="1" spc="90" dirty="0">
                <a:latin typeface="Calibri"/>
                <a:cs typeface="Calibri"/>
              </a:rPr>
              <a:t>a</a:t>
            </a:r>
            <a:r>
              <a:rPr sz="4800" b="1" spc="150" dirty="0">
                <a:latin typeface="Calibri"/>
                <a:cs typeface="Calibri"/>
              </a:rPr>
              <a:t>c</a:t>
            </a:r>
            <a:r>
              <a:rPr sz="4800" b="1" spc="80" dirty="0">
                <a:latin typeface="Calibri"/>
                <a:cs typeface="Calibri"/>
              </a:rPr>
              <a:t>tion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45" dirty="0">
                <a:latin typeface="Calibri"/>
                <a:cs typeface="Calibri"/>
              </a:rPr>
              <a:t>with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65" dirty="0">
                <a:latin typeface="Calibri"/>
                <a:cs typeface="Calibri"/>
              </a:rPr>
              <a:t>the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9600" dirty="0">
                <a:latin typeface="MS Gothic"/>
                <a:cs typeface="MS Gothic"/>
              </a:rPr>
              <a:t>@property</a:t>
            </a:r>
            <a:endParaRPr sz="9600">
              <a:latin typeface="MS Gothic"/>
              <a:cs typeface="MS Gothic"/>
            </a:endParaRPr>
          </a:p>
          <a:p>
            <a:pPr marL="107950" algn="ctr">
              <a:lnSpc>
                <a:spcPct val="100000"/>
              </a:lnSpc>
              <a:spcBef>
                <a:spcPts val="3479"/>
              </a:spcBef>
            </a:pPr>
            <a:r>
              <a:rPr sz="7200" b="1" spc="220" dirty="0">
                <a:latin typeface="Calibri"/>
                <a:cs typeface="Calibri"/>
              </a:rPr>
              <a:t>de</a:t>
            </a:r>
            <a:r>
              <a:rPr sz="7200" b="1" spc="114" dirty="0">
                <a:latin typeface="Calibri"/>
                <a:cs typeface="Calibri"/>
              </a:rPr>
              <a:t>co</a:t>
            </a:r>
            <a:r>
              <a:rPr sz="7200" b="1" spc="10" dirty="0">
                <a:latin typeface="Calibri"/>
                <a:cs typeface="Calibri"/>
              </a:rPr>
              <a:t>r</a:t>
            </a:r>
            <a:r>
              <a:rPr sz="7200" b="1" spc="25" dirty="0">
                <a:latin typeface="Calibri"/>
                <a:cs typeface="Calibri"/>
              </a:rPr>
              <a:t>a</a:t>
            </a:r>
            <a:r>
              <a:rPr sz="7200" b="1" spc="-20" dirty="0">
                <a:latin typeface="Calibri"/>
                <a:cs typeface="Calibri"/>
              </a:rPr>
              <a:t>t</a:t>
            </a:r>
            <a:r>
              <a:rPr sz="7200" b="1" spc="95" dirty="0">
                <a:latin typeface="Calibri"/>
                <a:cs typeface="Calibri"/>
              </a:rPr>
              <a:t>or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4642" y="545882"/>
            <a:ext cx="358007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137" y="5769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3328" y="650048"/>
            <a:ext cx="13061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501" y="6515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5423" y="6584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0172" y="7937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0478" y="794515"/>
            <a:ext cx="349683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2424" y="7973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6215" y="799973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638" y="15927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4435" y="404715"/>
            <a:ext cx="553085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6490">
              <a:lnSpc>
                <a:spcPct val="100699"/>
              </a:lnSpc>
            </a:pPr>
            <a:r>
              <a:rPr sz="4800" b="1" spc="210" dirty="0">
                <a:latin typeface="Calibri"/>
                <a:cs typeface="Calibri"/>
              </a:rPr>
              <a:t>Summa</a:t>
            </a:r>
            <a:r>
              <a:rPr sz="4800" b="1" spc="200" dirty="0">
                <a:latin typeface="Calibri"/>
                <a:cs typeface="Calibri"/>
              </a:rPr>
              <a:t>r</a:t>
            </a:r>
            <a:r>
              <a:rPr sz="4800" b="1" spc="245" dirty="0">
                <a:latin typeface="Calibri"/>
                <a:cs typeface="Calibri"/>
              </a:rPr>
              <a:t>y</a:t>
            </a:r>
            <a:r>
              <a:rPr sz="4800" b="1" spc="-80" dirty="0">
                <a:latin typeface="Calibri"/>
                <a:cs typeface="Calibri"/>
              </a:rPr>
              <a:t>:</a:t>
            </a:r>
            <a:r>
              <a:rPr sz="4800" b="1" spc="-65" dirty="0">
                <a:latin typeface="Calibri"/>
                <a:cs typeface="Calibri"/>
              </a:rPr>
              <a:t> </a:t>
            </a:r>
            <a:r>
              <a:rPr sz="4800" b="1" spc="180" dirty="0">
                <a:latin typeface="Calibri"/>
                <a:cs typeface="Calibri"/>
              </a:rPr>
              <a:t>P</a:t>
            </a:r>
            <a:r>
              <a:rPr sz="4800" b="1" spc="75" dirty="0">
                <a:latin typeface="Calibri"/>
                <a:cs typeface="Calibri"/>
              </a:rPr>
              <a:t>r</a:t>
            </a:r>
            <a:r>
              <a:rPr sz="4800" b="1" spc="229" dirty="0">
                <a:latin typeface="Calibri"/>
                <a:cs typeface="Calibri"/>
              </a:rPr>
              <a:t>o</a:t>
            </a:r>
            <a:r>
              <a:rPr sz="4800" b="1" spc="240" dirty="0">
                <a:latin typeface="Calibri"/>
                <a:cs typeface="Calibri"/>
              </a:rPr>
              <a:t>p</a:t>
            </a:r>
            <a:r>
              <a:rPr sz="4800" b="1" spc="120" dirty="0">
                <a:latin typeface="Calibri"/>
                <a:cs typeface="Calibri"/>
              </a:rPr>
              <a:t>e</a:t>
            </a:r>
            <a:r>
              <a:rPr sz="4800" b="1" spc="185" dirty="0">
                <a:latin typeface="Calibri"/>
                <a:cs typeface="Calibri"/>
              </a:rPr>
              <a:t>r</a:t>
            </a:r>
            <a:r>
              <a:rPr sz="4800" b="1" spc="125" dirty="0">
                <a:latin typeface="Calibri"/>
                <a:cs typeface="Calibri"/>
              </a:rPr>
              <a:t>ties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225" dirty="0">
                <a:latin typeface="Calibri"/>
                <a:cs typeface="Calibri"/>
              </a:rPr>
              <a:t>and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285" dirty="0">
                <a:latin typeface="Calibri"/>
                <a:cs typeface="Calibri"/>
              </a:rPr>
              <a:t>C</a:t>
            </a:r>
            <a:r>
              <a:rPr sz="4800" b="1" spc="145" dirty="0">
                <a:latin typeface="Calibri"/>
                <a:cs typeface="Calibri"/>
              </a:rPr>
              <a:t>lass</a:t>
            </a:r>
            <a:endParaRPr sz="4800">
              <a:latin typeface="Calibri"/>
              <a:cs typeface="Calibri"/>
            </a:endParaRPr>
          </a:p>
          <a:p>
            <a:pPr marL="1564005">
              <a:lnSpc>
                <a:spcPct val="100000"/>
              </a:lnSpc>
              <a:spcBef>
                <a:spcPts val="40"/>
              </a:spcBef>
            </a:pPr>
            <a:r>
              <a:rPr sz="4800" b="1" spc="-160" dirty="0">
                <a:latin typeface="Calibri"/>
                <a:cs typeface="Calibri"/>
              </a:rPr>
              <a:t>M</a:t>
            </a:r>
            <a:r>
              <a:rPr sz="4800" b="1" spc="130" dirty="0">
                <a:latin typeface="Calibri"/>
                <a:cs typeface="Calibri"/>
              </a:rPr>
              <a:t>eth</a:t>
            </a:r>
            <a:r>
              <a:rPr sz="4800" b="1" spc="165" dirty="0">
                <a:latin typeface="Calibri"/>
                <a:cs typeface="Calibri"/>
              </a:rPr>
              <a:t>o</a:t>
            </a:r>
            <a:r>
              <a:rPr sz="4800" b="1" spc="220" dirty="0">
                <a:latin typeface="Calibri"/>
                <a:cs typeface="Calibri"/>
              </a:rPr>
              <a:t>ds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700" y="2774456"/>
            <a:ext cx="11600815" cy="515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spc="105" dirty="0">
                <a:latin typeface="Calibri"/>
                <a:cs typeface="Calibri"/>
              </a:rPr>
              <a:t>S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45" dirty="0">
                <a:latin typeface="Calibri"/>
                <a:cs typeface="Calibri"/>
              </a:rPr>
              <a:t>wn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the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5" dirty="0">
                <a:latin typeface="Calibri"/>
                <a:cs typeface="Calibri"/>
              </a:rPr>
              <a:t>di</a:t>
            </a:r>
            <a:r>
              <a:rPr sz="2450" b="1" spc="-20" dirty="0">
                <a:latin typeface="Calibri"/>
                <a:cs typeface="Calibri"/>
              </a:rPr>
              <a:t>ff</a:t>
            </a:r>
            <a:r>
              <a:rPr sz="2450" b="1" spc="20" dirty="0">
                <a:latin typeface="Calibri"/>
                <a:cs typeface="Calibri"/>
              </a:rPr>
              <a:t>e</a:t>
            </a:r>
            <a:r>
              <a:rPr sz="2450" b="1" spc="-10" dirty="0">
                <a:latin typeface="Calibri"/>
                <a:cs typeface="Calibri"/>
              </a:rPr>
              <a:t>r</a:t>
            </a:r>
            <a:r>
              <a:rPr sz="2450" b="1" spc="75" dirty="0">
                <a:latin typeface="Calibri"/>
                <a:cs typeface="Calibri"/>
              </a:rPr>
              <a:t>en</a:t>
            </a:r>
            <a:r>
              <a:rPr sz="2450" b="1" spc="35" dirty="0">
                <a:latin typeface="Calibri"/>
                <a:cs typeface="Calibri"/>
              </a:rPr>
              <a:t>c</a:t>
            </a:r>
            <a:r>
              <a:rPr sz="2450" b="1" spc="40" dirty="0">
                <a:latin typeface="Calibri"/>
                <a:cs typeface="Calibri"/>
              </a:rPr>
              <a:t>es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0" dirty="0">
                <a:latin typeface="Calibri"/>
                <a:cs typeface="Calibri"/>
              </a:rPr>
              <a:t>be</a:t>
            </a:r>
            <a:r>
              <a:rPr sz="2450" b="1" spc="50" dirty="0">
                <a:latin typeface="Calibri"/>
                <a:cs typeface="Calibri"/>
              </a:rPr>
              <a:t>t</a:t>
            </a:r>
            <a:r>
              <a:rPr sz="2450" b="1" spc="-20" dirty="0">
                <a:latin typeface="Calibri"/>
                <a:cs typeface="Calibri"/>
              </a:rPr>
              <a:t>w</a:t>
            </a:r>
            <a:r>
              <a:rPr sz="2450" b="1" spc="50" dirty="0">
                <a:latin typeface="Calibri"/>
                <a:cs typeface="Calibri"/>
              </a:rPr>
              <a:t>een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es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and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spc="45" dirty="0">
                <a:latin typeface="Calibri"/>
                <a:cs typeface="Calibri"/>
              </a:rPr>
              <a:t>e</a:t>
            </a:r>
            <a:r>
              <a:rPr sz="2450" b="1" spc="5" dirty="0">
                <a:latin typeface="Calibri"/>
                <a:cs typeface="Calibri"/>
              </a:rPr>
              <a:t>s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60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dirty="0">
                <a:latin typeface="Calibri"/>
                <a:cs typeface="Calibri"/>
              </a:rPr>
              <a:t>I</a:t>
            </a:r>
            <a:r>
              <a:rPr sz="2450" b="1" spc="30" dirty="0">
                <a:latin typeface="Calibri"/>
                <a:cs typeface="Calibri"/>
              </a:rPr>
              <a:t>llust</a:t>
            </a:r>
            <a:r>
              <a:rPr sz="2450" b="1" spc="5" dirty="0">
                <a:latin typeface="Calibri"/>
                <a:cs typeface="Calibri"/>
              </a:rPr>
              <a:t>r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75" dirty="0">
                <a:latin typeface="Calibri"/>
                <a:cs typeface="Calibri"/>
              </a:rPr>
              <a:t>ed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15" dirty="0">
                <a:latin typeface="Calibri"/>
                <a:cs typeface="Calibri"/>
              </a:rPr>
              <a:t>w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es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-10" dirty="0">
                <a:latin typeface="Calibri"/>
                <a:cs typeface="Calibri"/>
              </a:rPr>
              <a:t>r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sha</a:t>
            </a:r>
            <a:r>
              <a:rPr sz="2450" b="1" spc="5" dirty="0">
                <a:latin typeface="Calibri"/>
                <a:cs typeface="Calibri"/>
              </a:rPr>
              <a:t>r</a:t>
            </a:r>
            <a:r>
              <a:rPr sz="2450" b="1" spc="75" dirty="0">
                <a:latin typeface="Calibri"/>
                <a:cs typeface="Calibri"/>
              </a:rPr>
              <a:t>ed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85" dirty="0">
                <a:latin typeface="Calibri"/>
                <a:cs typeface="Calibri"/>
              </a:rPr>
              <a:t>amongst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0" dirty="0">
                <a:latin typeface="Calibri"/>
                <a:cs typeface="Calibri"/>
              </a:rPr>
              <a:t>all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45" dirty="0">
                <a:latin typeface="Calibri"/>
                <a:cs typeface="Calibri"/>
              </a:rPr>
              <a:t>e</a:t>
            </a:r>
            <a:r>
              <a:rPr sz="2450" b="1" spc="5" dirty="0">
                <a:latin typeface="Calibri"/>
                <a:cs typeface="Calibri"/>
              </a:rPr>
              <a:t>s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60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spc="65" dirty="0">
                <a:latin typeface="Calibri"/>
                <a:cs typeface="Calibri"/>
              </a:rPr>
              <a:t>Demonst</a:t>
            </a:r>
            <a:r>
              <a:rPr sz="2450" b="1" spc="15" dirty="0">
                <a:latin typeface="Calibri"/>
                <a:cs typeface="Calibri"/>
              </a:rPr>
              <a:t>r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75" dirty="0">
                <a:latin typeface="Calibri"/>
                <a:cs typeface="Calibri"/>
              </a:rPr>
              <a:t>ed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15" dirty="0">
                <a:latin typeface="Calibri"/>
                <a:cs typeface="Calibri"/>
              </a:rPr>
              <a:t>w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65" dirty="0">
                <a:latin typeface="Calibri"/>
                <a:cs typeface="Calibri"/>
              </a:rPr>
              <a:t>o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0" dirty="0">
                <a:latin typeface="Calibri"/>
                <a:cs typeface="Calibri"/>
              </a:rPr>
              <a:t>a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55" dirty="0">
                <a:latin typeface="Calibri"/>
                <a:cs typeface="Calibri"/>
              </a:rPr>
              <a:t>c</a:t>
            </a:r>
            <a:r>
              <a:rPr sz="2450" b="1" spc="40" dirty="0">
                <a:latin typeface="Calibri"/>
                <a:cs typeface="Calibri"/>
              </a:rPr>
              <a:t>ess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es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95" dirty="0">
                <a:latin typeface="Calibri"/>
                <a:cs typeface="Calibri"/>
              </a:rPr>
              <a:t>b</a:t>
            </a:r>
            <a:r>
              <a:rPr sz="2450" b="1" spc="65" dirty="0">
                <a:latin typeface="Calibri"/>
                <a:cs typeface="Calibri"/>
              </a:rPr>
              <a:t>y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0" dirty="0">
                <a:latin typeface="Calibri"/>
                <a:cs typeface="Calibri"/>
              </a:rPr>
              <a:t>fully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0" dirty="0">
                <a:latin typeface="Calibri"/>
                <a:cs typeface="Calibri"/>
              </a:rPr>
              <a:t>qualifying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0" dirty="0">
                <a:latin typeface="Calibri"/>
                <a:cs typeface="Calibri"/>
              </a:rPr>
              <a:t>with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the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0" dirty="0">
                <a:latin typeface="Calibri"/>
                <a:cs typeface="Calibri"/>
              </a:rPr>
              <a:t>nam</a:t>
            </a:r>
            <a:r>
              <a:rPr sz="2450" b="1" spc="10" dirty="0">
                <a:latin typeface="Calibri"/>
                <a:cs typeface="Calibri"/>
              </a:rPr>
              <a:t>e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60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spc="105" dirty="0">
                <a:latin typeface="Calibri"/>
                <a:cs typeface="Calibri"/>
              </a:rPr>
              <a:t>S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45" dirty="0">
                <a:latin typeface="Calibri"/>
                <a:cs typeface="Calibri"/>
              </a:rPr>
              <a:t>wn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0" dirty="0">
                <a:latin typeface="Calibri"/>
                <a:cs typeface="Calibri"/>
              </a:rPr>
              <a:t>th</a:t>
            </a:r>
            <a:r>
              <a:rPr sz="2450" b="1" spc="30" dirty="0">
                <a:latin typeface="Calibri"/>
                <a:cs typeface="Calibri"/>
              </a:rPr>
              <a:t>a</a:t>
            </a:r>
            <a:r>
              <a:rPr sz="2450" b="1" spc="5" dirty="0">
                <a:latin typeface="Calibri"/>
                <a:cs typeface="Calibri"/>
              </a:rPr>
              <a:t>t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5" dirty="0">
                <a:latin typeface="Calibri"/>
                <a:cs typeface="Calibri"/>
              </a:rPr>
              <a:t>t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80" dirty="0">
                <a:latin typeface="Calibri"/>
                <a:cs typeface="Calibri"/>
              </a:rPr>
              <a:t>empting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65" dirty="0">
                <a:latin typeface="Calibri"/>
                <a:cs typeface="Calibri"/>
              </a:rPr>
              <a:t>o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assi</a:t>
            </a:r>
            <a:r>
              <a:rPr sz="2450" b="1" spc="80" dirty="0">
                <a:latin typeface="Calibri"/>
                <a:cs typeface="Calibri"/>
              </a:rPr>
              <a:t>g</a:t>
            </a:r>
            <a:r>
              <a:rPr sz="2450" b="1" spc="90" dirty="0">
                <a:latin typeface="Calibri"/>
                <a:cs typeface="Calibri"/>
              </a:rPr>
              <a:t>n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65" dirty="0">
                <a:latin typeface="Calibri"/>
                <a:cs typeface="Calibri"/>
              </a:rPr>
              <a:t>o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5" dirty="0">
                <a:latin typeface="Calibri"/>
                <a:cs typeface="Calibri"/>
              </a:rPr>
              <a:t>a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0" dirty="0">
                <a:latin typeface="Calibri"/>
                <a:cs typeface="Calibri"/>
              </a:rPr>
              <a:t>th</a:t>
            </a:r>
            <a:r>
              <a:rPr sz="2450" b="1" dirty="0">
                <a:latin typeface="Calibri"/>
                <a:cs typeface="Calibri"/>
              </a:rPr>
              <a:t>r</a:t>
            </a:r>
            <a:r>
              <a:rPr sz="2450" b="1" spc="114" dirty="0">
                <a:latin typeface="Calibri"/>
                <a:cs typeface="Calibri"/>
              </a:rPr>
              <a:t>ough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the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-25" dirty="0">
                <a:latin typeface="Calibri"/>
                <a:cs typeface="Calibri"/>
              </a:rPr>
              <a:t>r</a:t>
            </a:r>
            <a:r>
              <a:rPr sz="2450" b="1" spc="20" dirty="0">
                <a:latin typeface="Calibri"/>
                <a:cs typeface="Calibri"/>
              </a:rPr>
              <a:t>e</a:t>
            </a:r>
            <a:r>
              <a:rPr sz="2450" b="1" spc="-15" dirty="0">
                <a:latin typeface="Calibri"/>
                <a:cs typeface="Calibri"/>
              </a:rPr>
              <a:t>f</a:t>
            </a:r>
            <a:r>
              <a:rPr sz="2450" b="1" spc="20" dirty="0">
                <a:latin typeface="Calibri"/>
                <a:cs typeface="Calibri"/>
              </a:rPr>
              <a:t>e</a:t>
            </a:r>
            <a:r>
              <a:rPr sz="2450" b="1" spc="-10" dirty="0">
                <a:latin typeface="Calibri"/>
                <a:cs typeface="Calibri"/>
              </a:rPr>
              <a:t>r</a:t>
            </a:r>
            <a:r>
              <a:rPr sz="2450" b="1" spc="75" dirty="0">
                <a:latin typeface="Calibri"/>
                <a:cs typeface="Calibri"/>
              </a:rPr>
              <a:t>en</a:t>
            </a:r>
            <a:r>
              <a:rPr sz="2450" b="1" spc="35" dirty="0">
                <a:latin typeface="Calibri"/>
                <a:cs typeface="Calibri"/>
              </a:rPr>
              <a:t>ce</a:t>
            </a:r>
            <a:endParaRPr sz="245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260"/>
              </a:spcBef>
            </a:pPr>
            <a:r>
              <a:rPr sz="2450" dirty="0">
                <a:latin typeface="MS Gothic"/>
                <a:cs typeface="MS Gothic"/>
              </a:rPr>
              <a:t>self</a:t>
            </a:r>
            <a:r>
              <a:rPr sz="2450" spc="-715" dirty="0">
                <a:latin typeface="MS Gothic"/>
                <a:cs typeface="MS Gothic"/>
              </a:rPr>
              <a:t> </a:t>
            </a:r>
            <a:r>
              <a:rPr sz="2450" b="1" spc="60" dirty="0">
                <a:latin typeface="Calibri"/>
                <a:cs typeface="Calibri"/>
              </a:rPr>
              <a:t>a</a:t>
            </a:r>
            <a:r>
              <a:rPr sz="2450" b="1" spc="8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tually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0" dirty="0">
                <a:latin typeface="Calibri"/>
                <a:cs typeface="Calibri"/>
              </a:rPr>
              <a:t>c</a:t>
            </a:r>
            <a:r>
              <a:rPr sz="2450" b="1" spc="5" dirty="0">
                <a:latin typeface="Calibri"/>
                <a:cs typeface="Calibri"/>
              </a:rPr>
              <a:t>r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es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5" dirty="0">
                <a:latin typeface="Calibri"/>
                <a:cs typeface="Calibri"/>
              </a:rPr>
              <a:t>a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5" dirty="0">
                <a:latin typeface="Calibri"/>
                <a:cs typeface="Calibri"/>
              </a:rPr>
              <a:t>n</a:t>
            </a:r>
            <a:r>
              <a:rPr sz="2450" b="1" spc="50" dirty="0">
                <a:latin typeface="Calibri"/>
                <a:cs typeface="Calibri"/>
              </a:rPr>
              <a:t>e</a:t>
            </a:r>
            <a:r>
              <a:rPr sz="2450" b="1" spc="15" dirty="0">
                <a:latin typeface="Calibri"/>
                <a:cs typeface="Calibri"/>
              </a:rPr>
              <a:t>w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35" dirty="0">
                <a:latin typeface="Calibri"/>
                <a:cs typeface="Calibri"/>
              </a:rPr>
              <a:t>ttribu</a:t>
            </a:r>
            <a:r>
              <a:rPr sz="2450" b="1" spc="15" dirty="0">
                <a:latin typeface="Calibri"/>
                <a:cs typeface="Calibri"/>
              </a:rPr>
              <a:t>t</a:t>
            </a:r>
            <a:r>
              <a:rPr sz="2450" b="1" dirty="0">
                <a:latin typeface="Calibri"/>
                <a:cs typeface="Calibri"/>
              </a:rPr>
              <a:t>e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marR="433070" indent="-177800">
              <a:lnSpc>
                <a:spcPts val="2840"/>
              </a:lnSpc>
              <a:spcBef>
                <a:spcPts val="995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3675" b="1" spc="7" baseline="1133" dirty="0">
                <a:latin typeface="Calibri"/>
                <a:cs typeface="Calibri"/>
              </a:rPr>
              <a:t>U</a:t>
            </a:r>
            <a:r>
              <a:rPr sz="3675" b="1" spc="82" baseline="1133" dirty="0">
                <a:latin typeface="Calibri"/>
                <a:cs typeface="Calibri"/>
              </a:rPr>
              <a:t>sed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aseline="1133" dirty="0">
                <a:latin typeface="MS Gothic"/>
                <a:cs typeface="MS Gothic"/>
              </a:rPr>
              <a:t>@staticmethod</a:t>
            </a:r>
            <a:r>
              <a:rPr sz="3675" spc="-1072" baseline="1133" dirty="0">
                <a:latin typeface="MS Gothic"/>
                <a:cs typeface="MS Gothic"/>
              </a:rPr>
              <a:t> 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97" baseline="1133" dirty="0">
                <a:latin typeface="Calibri"/>
                <a:cs typeface="Calibri"/>
              </a:rPr>
              <a:t>o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de</a:t>
            </a:r>
            <a:r>
              <a:rPr sz="3675" b="1" spc="52" baseline="1133" dirty="0">
                <a:latin typeface="Calibri"/>
                <a:cs typeface="Calibri"/>
              </a:rPr>
              <a:t>co</a:t>
            </a:r>
            <a:r>
              <a:rPr sz="3675" b="1" baseline="1133" dirty="0">
                <a:latin typeface="Calibri"/>
                <a:cs typeface="Calibri"/>
              </a:rPr>
              <a:t>r</a:t>
            </a:r>
            <a:r>
              <a:rPr sz="3675" b="1" spc="30" baseline="1133" dirty="0">
                <a:latin typeface="Calibri"/>
                <a:cs typeface="Calibri"/>
              </a:rPr>
              <a:t>a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52" baseline="1133" dirty="0">
                <a:latin typeface="Calibri"/>
                <a:cs typeface="Calibri"/>
              </a:rPr>
              <a:t>e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methods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0" baseline="1133" dirty="0">
                <a:latin typeface="Calibri"/>
                <a:cs typeface="Calibri"/>
              </a:rPr>
              <a:t>within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52" baseline="1133" dirty="0">
                <a:latin typeface="Calibri"/>
                <a:cs typeface="Calibri"/>
              </a:rPr>
              <a:t>a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7" baseline="1133" dirty="0">
                <a:latin typeface="Calibri"/>
                <a:cs typeface="Calibri"/>
              </a:rPr>
              <a:t>class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which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depend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on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0" baseline="1133" dirty="0">
                <a:latin typeface="Calibri"/>
                <a:cs typeface="Calibri"/>
              </a:rPr>
              <a:t>neither</a:t>
            </a:r>
            <a:r>
              <a:rPr sz="3675" b="1" spc="30" baseline="1133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nor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5" dirty="0">
                <a:latin typeface="Calibri"/>
                <a:cs typeface="Calibri"/>
              </a:rPr>
              <a:t>obje</a:t>
            </a:r>
            <a:r>
              <a:rPr sz="2450" b="1" spc="95" dirty="0">
                <a:latin typeface="Calibri"/>
                <a:cs typeface="Calibri"/>
              </a:rPr>
              <a:t>c</a:t>
            </a:r>
            <a:r>
              <a:rPr sz="2450" b="1" spc="25" dirty="0">
                <a:latin typeface="Calibri"/>
                <a:cs typeface="Calibri"/>
              </a:rPr>
              <a:t>t</a:t>
            </a:r>
            <a:r>
              <a:rPr sz="2450" b="1" spc="-5" dirty="0">
                <a:latin typeface="Calibri"/>
                <a:cs typeface="Calibri"/>
              </a:rPr>
              <a:t>s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835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3675" b="1" spc="7" baseline="1133" dirty="0">
                <a:latin typeface="Calibri"/>
                <a:cs typeface="Calibri"/>
              </a:rPr>
              <a:t>U</a:t>
            </a:r>
            <a:r>
              <a:rPr sz="3675" b="1" spc="82" baseline="1133" dirty="0">
                <a:latin typeface="Calibri"/>
                <a:cs typeface="Calibri"/>
              </a:rPr>
              <a:t>sed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aseline="1133" dirty="0">
                <a:latin typeface="MS Gothic"/>
                <a:cs typeface="MS Gothic"/>
              </a:rPr>
              <a:t>@classmethod</a:t>
            </a:r>
            <a:r>
              <a:rPr sz="3675" spc="-1072" baseline="1133" dirty="0">
                <a:latin typeface="MS Gothic"/>
                <a:cs typeface="MS Gothic"/>
              </a:rPr>
              <a:t> 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97" baseline="1133" dirty="0">
                <a:latin typeface="Calibri"/>
                <a:cs typeface="Calibri"/>
              </a:rPr>
              <a:t>o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de</a:t>
            </a:r>
            <a:r>
              <a:rPr sz="3675" b="1" spc="52" baseline="1133" dirty="0">
                <a:latin typeface="Calibri"/>
                <a:cs typeface="Calibri"/>
              </a:rPr>
              <a:t>co</a:t>
            </a:r>
            <a:r>
              <a:rPr sz="3675" b="1" baseline="1133" dirty="0">
                <a:latin typeface="Calibri"/>
                <a:cs typeface="Calibri"/>
              </a:rPr>
              <a:t>r</a:t>
            </a:r>
            <a:r>
              <a:rPr sz="3675" b="1" spc="30" baseline="1133" dirty="0">
                <a:latin typeface="Calibri"/>
                <a:cs typeface="Calibri"/>
              </a:rPr>
              <a:t>a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52" baseline="1133" dirty="0">
                <a:latin typeface="Calibri"/>
                <a:cs typeface="Calibri"/>
              </a:rPr>
              <a:t>e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methods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which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ope</a:t>
            </a:r>
            <a:r>
              <a:rPr sz="3675" b="1" spc="22" baseline="1133" dirty="0">
                <a:latin typeface="Calibri"/>
                <a:cs typeface="Calibri"/>
              </a:rPr>
              <a:t>r</a:t>
            </a:r>
            <a:r>
              <a:rPr sz="3675" b="1" spc="30" baseline="1133" dirty="0">
                <a:latin typeface="Calibri"/>
                <a:cs typeface="Calibri"/>
              </a:rPr>
              <a:t>a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52" baseline="1133" dirty="0">
                <a:latin typeface="Calibri"/>
                <a:cs typeface="Calibri"/>
              </a:rPr>
              <a:t>e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on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7" baseline="1133" dirty="0">
                <a:latin typeface="Calibri"/>
                <a:cs typeface="Calibri"/>
              </a:rPr>
              <a:t>the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7" baseline="1133" dirty="0">
                <a:latin typeface="Calibri"/>
                <a:cs typeface="Calibri"/>
              </a:rPr>
              <a:t>class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97" baseline="1133" dirty="0">
                <a:latin typeface="Calibri"/>
                <a:cs typeface="Calibri"/>
              </a:rPr>
              <a:t>obje</a:t>
            </a:r>
            <a:r>
              <a:rPr sz="3675" b="1" spc="142" baseline="1133" dirty="0">
                <a:latin typeface="Calibri"/>
                <a:cs typeface="Calibri"/>
              </a:rPr>
              <a:t>c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-120" baseline="1133" dirty="0">
                <a:latin typeface="Calibri"/>
                <a:cs typeface="Calibri"/>
              </a:rPr>
              <a:t>.</a:t>
            </a:r>
            <a:endParaRPr sz="3675" baseline="1133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00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dirty="0">
                <a:latin typeface="Calibri"/>
                <a:cs typeface="Calibri"/>
              </a:rPr>
              <a:t>I</a:t>
            </a:r>
            <a:r>
              <a:rPr sz="2450" b="1" spc="65" dirty="0">
                <a:latin typeface="Calibri"/>
                <a:cs typeface="Calibri"/>
              </a:rPr>
              <a:t>mpleme</a:t>
            </a:r>
            <a:r>
              <a:rPr sz="2450" b="1" spc="50" dirty="0">
                <a:latin typeface="Calibri"/>
                <a:cs typeface="Calibri"/>
              </a:rPr>
              <a:t>n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75" dirty="0">
                <a:latin typeface="Calibri"/>
                <a:cs typeface="Calibri"/>
              </a:rPr>
              <a:t>ed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0" dirty="0">
                <a:latin typeface="Calibri"/>
                <a:cs typeface="Calibri"/>
              </a:rPr>
              <a:t>named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5" dirty="0">
                <a:latin typeface="Calibri"/>
                <a:cs typeface="Calibri"/>
              </a:rPr>
              <a:t>constru</a:t>
            </a:r>
            <a:r>
              <a:rPr sz="2450" b="1" spc="85" dirty="0">
                <a:latin typeface="Calibri"/>
                <a:cs typeface="Calibri"/>
              </a:rPr>
              <a:t>c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40" dirty="0">
                <a:latin typeface="Calibri"/>
                <a:cs typeface="Calibri"/>
              </a:rPr>
              <a:t>ors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95" dirty="0">
                <a:latin typeface="Calibri"/>
                <a:cs typeface="Calibri"/>
              </a:rPr>
              <a:t>using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5" dirty="0">
                <a:latin typeface="Calibri"/>
                <a:cs typeface="Calibri"/>
              </a:rPr>
              <a:t>method</a:t>
            </a:r>
            <a:r>
              <a:rPr sz="2450" b="1" spc="15" dirty="0">
                <a:latin typeface="Calibri"/>
                <a:cs typeface="Calibri"/>
              </a:rPr>
              <a:t>s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560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2450" b="1" spc="105" dirty="0">
                <a:latin typeface="Calibri"/>
                <a:cs typeface="Calibri"/>
              </a:rPr>
              <a:t>S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45" dirty="0">
                <a:latin typeface="Calibri"/>
                <a:cs typeface="Calibri"/>
              </a:rPr>
              <a:t>wn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h</a:t>
            </a:r>
            <a:r>
              <a:rPr sz="2450" b="1" spc="55" dirty="0">
                <a:latin typeface="Calibri"/>
                <a:cs typeface="Calibri"/>
              </a:rPr>
              <a:t>o</a:t>
            </a:r>
            <a:r>
              <a:rPr sz="2450" b="1" spc="15" dirty="0">
                <a:latin typeface="Calibri"/>
                <a:cs typeface="Calibri"/>
              </a:rPr>
              <a:t>w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50" dirty="0">
                <a:latin typeface="Calibri"/>
                <a:cs typeface="Calibri"/>
              </a:rPr>
              <a:t>inheritan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spc="35" dirty="0">
                <a:latin typeface="Calibri"/>
                <a:cs typeface="Calibri"/>
              </a:rPr>
              <a:t>e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5" dirty="0">
                <a:latin typeface="Calibri"/>
                <a:cs typeface="Calibri"/>
              </a:rPr>
              <a:t>i</a:t>
            </a:r>
            <a:r>
              <a:rPr sz="2450" b="1" spc="60" dirty="0">
                <a:latin typeface="Calibri"/>
                <a:cs typeface="Calibri"/>
              </a:rPr>
              <a:t>n</a:t>
            </a:r>
            <a:r>
              <a:rPr sz="2450" b="1" spc="-10" dirty="0">
                <a:latin typeface="Calibri"/>
                <a:cs typeface="Calibri"/>
              </a:rPr>
              <a:t>t</a:t>
            </a:r>
            <a:r>
              <a:rPr sz="2450" b="1" spc="20" dirty="0">
                <a:latin typeface="Calibri"/>
                <a:cs typeface="Calibri"/>
              </a:rPr>
              <a:t>e</a:t>
            </a:r>
            <a:r>
              <a:rPr sz="2450" b="1" spc="-10" dirty="0">
                <a:latin typeface="Calibri"/>
                <a:cs typeface="Calibri"/>
              </a:rPr>
              <a:t>r</a:t>
            </a:r>
            <a:r>
              <a:rPr sz="2450" b="1" spc="60" dirty="0">
                <a:latin typeface="Calibri"/>
                <a:cs typeface="Calibri"/>
              </a:rPr>
              <a:t>a</a:t>
            </a:r>
            <a:r>
              <a:rPr sz="2450" b="1" spc="85" dirty="0">
                <a:latin typeface="Calibri"/>
                <a:cs typeface="Calibri"/>
              </a:rPr>
              <a:t>c</a:t>
            </a:r>
            <a:r>
              <a:rPr sz="2450" b="1" spc="25" dirty="0">
                <a:latin typeface="Calibri"/>
                <a:cs typeface="Calibri"/>
              </a:rPr>
              <a:t>ts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30" dirty="0">
                <a:latin typeface="Calibri"/>
                <a:cs typeface="Calibri"/>
              </a:rPr>
              <a:t>with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25" dirty="0">
                <a:latin typeface="Calibri"/>
                <a:cs typeface="Calibri"/>
              </a:rPr>
              <a:t>st</a:t>
            </a:r>
            <a:r>
              <a:rPr sz="2450" b="1" spc="20" dirty="0">
                <a:latin typeface="Calibri"/>
                <a:cs typeface="Calibri"/>
              </a:rPr>
              <a:t>a</a:t>
            </a:r>
            <a:r>
              <a:rPr sz="2450" b="1" spc="40" dirty="0">
                <a:latin typeface="Calibri"/>
                <a:cs typeface="Calibri"/>
              </a:rPr>
              <a:t>tic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75" dirty="0">
                <a:latin typeface="Calibri"/>
                <a:cs typeface="Calibri"/>
              </a:rPr>
              <a:t>and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45" dirty="0">
                <a:latin typeface="Calibri"/>
                <a:cs typeface="Calibri"/>
              </a:rPr>
              <a:t>class</a:t>
            </a:r>
            <a:r>
              <a:rPr sz="2450" b="1" spc="-45" dirty="0">
                <a:latin typeface="Calibri"/>
                <a:cs typeface="Calibri"/>
              </a:rPr>
              <a:t> </a:t>
            </a:r>
            <a:r>
              <a:rPr sz="2450" b="1" spc="65" dirty="0">
                <a:latin typeface="Calibri"/>
                <a:cs typeface="Calibri"/>
              </a:rPr>
              <a:t>method</a:t>
            </a:r>
            <a:r>
              <a:rPr sz="2450" b="1" spc="15" dirty="0">
                <a:latin typeface="Calibri"/>
                <a:cs typeface="Calibri"/>
              </a:rPr>
              <a:t>s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190500" indent="-177800">
              <a:lnSpc>
                <a:spcPts val="2890"/>
              </a:lnSpc>
              <a:spcBef>
                <a:spcPts val="915"/>
              </a:spcBef>
              <a:buSzPct val="124489"/>
              <a:buFont typeface="Calibri"/>
              <a:buChar char="•"/>
              <a:tabLst>
                <a:tab pos="190500" algn="l"/>
              </a:tabLst>
            </a:pPr>
            <a:r>
              <a:rPr sz="3675" b="1" spc="97" baseline="1133" dirty="0">
                <a:latin typeface="Calibri"/>
                <a:cs typeface="Calibri"/>
              </a:rPr>
              <a:t>Demonst</a:t>
            </a:r>
            <a:r>
              <a:rPr sz="3675" b="1" spc="22" baseline="1133" dirty="0">
                <a:latin typeface="Calibri"/>
                <a:cs typeface="Calibri"/>
              </a:rPr>
              <a:t>r</a:t>
            </a:r>
            <a:r>
              <a:rPr sz="3675" b="1" spc="30" baseline="1133" dirty="0">
                <a:latin typeface="Calibri"/>
                <a:cs typeface="Calibri"/>
              </a:rPr>
              <a:t>a</a:t>
            </a:r>
            <a:r>
              <a:rPr sz="3675" b="1" spc="-15" baseline="1133" dirty="0">
                <a:latin typeface="Calibri"/>
                <a:cs typeface="Calibri"/>
              </a:rPr>
              <a:t>t</a:t>
            </a:r>
            <a:r>
              <a:rPr sz="3675" b="1" spc="112" baseline="1133" dirty="0">
                <a:latin typeface="Calibri"/>
                <a:cs typeface="Calibri"/>
              </a:rPr>
              <a:t>ed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7" baseline="1133" dirty="0">
                <a:latin typeface="Calibri"/>
                <a:cs typeface="Calibri"/>
              </a:rPr>
              <a:t>class-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12" baseline="1133" dirty="0">
                <a:latin typeface="Calibri"/>
                <a:cs typeface="Calibri"/>
              </a:rPr>
              <a:t>and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37" baseline="1133" dirty="0">
                <a:latin typeface="Calibri"/>
                <a:cs typeface="Calibri"/>
              </a:rPr>
              <a:t>st</a:t>
            </a:r>
            <a:r>
              <a:rPr sz="3675" b="1" spc="30" baseline="1133" dirty="0">
                <a:latin typeface="Calibri"/>
                <a:cs typeface="Calibri"/>
              </a:rPr>
              <a:t>a</a:t>
            </a:r>
            <a:r>
              <a:rPr sz="3675" b="1" spc="52" baseline="1133" dirty="0">
                <a:latin typeface="Calibri"/>
                <a:cs typeface="Calibri"/>
              </a:rPr>
              <a:t>ti</a:t>
            </a:r>
            <a:r>
              <a:rPr sz="3675" b="1" spc="104" baseline="1133" dirty="0">
                <a:latin typeface="Calibri"/>
                <a:cs typeface="Calibri"/>
              </a:rPr>
              <a:t>c</a:t>
            </a:r>
            <a:r>
              <a:rPr sz="3675" b="1" spc="89" baseline="1133" dirty="0">
                <a:latin typeface="Calibri"/>
                <a:cs typeface="Calibri"/>
              </a:rPr>
              <a:t>-method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89" baseline="1133" dirty="0">
                <a:latin typeface="Calibri"/>
                <a:cs typeface="Calibri"/>
              </a:rPr>
              <a:t>polymorphism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142" baseline="1133" dirty="0">
                <a:latin typeface="Calibri"/>
                <a:cs typeface="Calibri"/>
              </a:rPr>
              <a:t>b</a:t>
            </a:r>
            <a:r>
              <a:rPr sz="3675" b="1" spc="97" baseline="1133" dirty="0">
                <a:latin typeface="Calibri"/>
                <a:cs typeface="Calibri"/>
              </a:rPr>
              <a:t>y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52" baseline="1133" dirty="0">
                <a:latin typeface="Calibri"/>
                <a:cs typeface="Calibri"/>
              </a:rPr>
              <a:t>in</a:t>
            </a:r>
            <a:r>
              <a:rPr sz="3675" b="1" spc="82" baseline="1133" dirty="0">
                <a:latin typeface="Calibri"/>
                <a:cs typeface="Calibri"/>
              </a:rPr>
              <a:t>v</a:t>
            </a:r>
            <a:r>
              <a:rPr sz="3675" b="1" spc="112" baseline="1133" dirty="0">
                <a:latin typeface="Calibri"/>
                <a:cs typeface="Calibri"/>
              </a:rPr>
              <a:t>o</a:t>
            </a:r>
            <a:r>
              <a:rPr sz="3675" b="1" spc="150" baseline="1133" dirty="0">
                <a:latin typeface="Calibri"/>
                <a:cs typeface="Calibri"/>
              </a:rPr>
              <a:t>k</a:t>
            </a:r>
            <a:r>
              <a:rPr sz="3675" b="1" spc="179" baseline="1133" dirty="0">
                <a:latin typeface="Calibri"/>
                <a:cs typeface="Calibri"/>
              </a:rPr>
              <a:t>ing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44" baseline="1133" dirty="0">
                <a:latin typeface="Calibri"/>
                <a:cs typeface="Calibri"/>
              </a:rPr>
              <a:t>th</a:t>
            </a:r>
            <a:r>
              <a:rPr sz="3675" b="1" baseline="1133" dirty="0">
                <a:latin typeface="Calibri"/>
                <a:cs typeface="Calibri"/>
              </a:rPr>
              <a:t>r</a:t>
            </a:r>
            <a:r>
              <a:rPr sz="3675" b="1" spc="172" baseline="1133" dirty="0">
                <a:latin typeface="Calibri"/>
                <a:cs typeface="Calibri"/>
              </a:rPr>
              <a:t>ough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="1" spc="67" baseline="1133" dirty="0">
                <a:latin typeface="Calibri"/>
                <a:cs typeface="Calibri"/>
              </a:rPr>
              <a:t>the</a:t>
            </a:r>
            <a:r>
              <a:rPr sz="3675" b="1" spc="-67" baseline="1133" dirty="0">
                <a:latin typeface="Calibri"/>
                <a:cs typeface="Calibri"/>
              </a:rPr>
              <a:t> </a:t>
            </a:r>
            <a:r>
              <a:rPr sz="3675" baseline="1133" dirty="0">
                <a:latin typeface="MS Gothic"/>
                <a:cs typeface="MS Gothic"/>
              </a:rPr>
              <a:t>self</a:t>
            </a:r>
            <a:endParaRPr sz="3675" baseline="1133">
              <a:latin typeface="MS Gothic"/>
              <a:cs typeface="MS Gothic"/>
            </a:endParaRPr>
          </a:p>
          <a:p>
            <a:pPr marL="190500">
              <a:lnSpc>
                <a:spcPts val="2890"/>
              </a:lnSpc>
            </a:pPr>
            <a:r>
              <a:rPr sz="2450" b="1" spc="50" dirty="0">
                <a:latin typeface="Calibri"/>
                <a:cs typeface="Calibri"/>
              </a:rPr>
              <a:t>instan</a:t>
            </a:r>
            <a:r>
              <a:rPr sz="2450" b="1" spc="25" dirty="0">
                <a:latin typeface="Calibri"/>
                <a:cs typeface="Calibri"/>
              </a:rPr>
              <a:t>c</a:t>
            </a:r>
            <a:r>
              <a:rPr sz="2450" b="1" dirty="0">
                <a:latin typeface="Calibri"/>
                <a:cs typeface="Calibri"/>
              </a:rPr>
              <a:t>e</a:t>
            </a:r>
            <a:r>
              <a:rPr sz="2450" b="1" spc="-8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4435" y="404715"/>
            <a:ext cx="553085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6490">
              <a:lnSpc>
                <a:spcPct val="100699"/>
              </a:lnSpc>
            </a:pPr>
            <a:r>
              <a:rPr sz="4800" b="1" spc="210" dirty="0">
                <a:latin typeface="Calibri"/>
                <a:cs typeface="Calibri"/>
              </a:rPr>
              <a:t>Summa</a:t>
            </a:r>
            <a:r>
              <a:rPr sz="4800" b="1" spc="200" dirty="0">
                <a:latin typeface="Calibri"/>
                <a:cs typeface="Calibri"/>
              </a:rPr>
              <a:t>r</a:t>
            </a:r>
            <a:r>
              <a:rPr sz="4800" b="1" spc="245" dirty="0">
                <a:latin typeface="Calibri"/>
                <a:cs typeface="Calibri"/>
              </a:rPr>
              <a:t>y</a:t>
            </a:r>
            <a:r>
              <a:rPr sz="4800" b="1" spc="-80" dirty="0">
                <a:latin typeface="Calibri"/>
                <a:cs typeface="Calibri"/>
              </a:rPr>
              <a:t>:</a:t>
            </a:r>
            <a:r>
              <a:rPr sz="4800" b="1" spc="-65" dirty="0">
                <a:latin typeface="Calibri"/>
                <a:cs typeface="Calibri"/>
              </a:rPr>
              <a:t> </a:t>
            </a:r>
            <a:r>
              <a:rPr sz="4800" b="1" spc="180" dirty="0">
                <a:latin typeface="Calibri"/>
                <a:cs typeface="Calibri"/>
              </a:rPr>
              <a:t>P</a:t>
            </a:r>
            <a:r>
              <a:rPr sz="4800" b="1" spc="75" dirty="0">
                <a:latin typeface="Calibri"/>
                <a:cs typeface="Calibri"/>
              </a:rPr>
              <a:t>r</a:t>
            </a:r>
            <a:r>
              <a:rPr sz="4800" b="1" spc="229" dirty="0">
                <a:latin typeface="Calibri"/>
                <a:cs typeface="Calibri"/>
              </a:rPr>
              <a:t>o</a:t>
            </a:r>
            <a:r>
              <a:rPr sz="4800" b="1" spc="240" dirty="0">
                <a:latin typeface="Calibri"/>
                <a:cs typeface="Calibri"/>
              </a:rPr>
              <a:t>p</a:t>
            </a:r>
            <a:r>
              <a:rPr sz="4800" b="1" spc="120" dirty="0">
                <a:latin typeface="Calibri"/>
                <a:cs typeface="Calibri"/>
              </a:rPr>
              <a:t>e</a:t>
            </a:r>
            <a:r>
              <a:rPr sz="4800" b="1" spc="185" dirty="0">
                <a:latin typeface="Calibri"/>
                <a:cs typeface="Calibri"/>
              </a:rPr>
              <a:t>r</a:t>
            </a:r>
            <a:r>
              <a:rPr sz="4800" b="1" spc="125" dirty="0">
                <a:latin typeface="Calibri"/>
                <a:cs typeface="Calibri"/>
              </a:rPr>
              <a:t>ties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225" dirty="0">
                <a:latin typeface="Calibri"/>
                <a:cs typeface="Calibri"/>
              </a:rPr>
              <a:t>and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285" dirty="0">
                <a:latin typeface="Calibri"/>
                <a:cs typeface="Calibri"/>
              </a:rPr>
              <a:t>C</a:t>
            </a:r>
            <a:r>
              <a:rPr sz="4800" b="1" spc="145" dirty="0">
                <a:latin typeface="Calibri"/>
                <a:cs typeface="Calibri"/>
              </a:rPr>
              <a:t>lass</a:t>
            </a:r>
            <a:endParaRPr sz="4800">
              <a:latin typeface="Calibri"/>
              <a:cs typeface="Calibri"/>
            </a:endParaRPr>
          </a:p>
          <a:p>
            <a:pPr marL="1564005">
              <a:lnSpc>
                <a:spcPct val="100000"/>
              </a:lnSpc>
              <a:spcBef>
                <a:spcPts val="40"/>
              </a:spcBef>
            </a:pPr>
            <a:r>
              <a:rPr sz="4800" b="1" spc="-160" dirty="0">
                <a:latin typeface="Calibri"/>
                <a:cs typeface="Calibri"/>
              </a:rPr>
              <a:t>M</a:t>
            </a:r>
            <a:r>
              <a:rPr sz="4800" b="1" spc="130" dirty="0">
                <a:latin typeface="Calibri"/>
                <a:cs typeface="Calibri"/>
              </a:rPr>
              <a:t>eth</a:t>
            </a:r>
            <a:r>
              <a:rPr sz="4800" b="1" spc="165" dirty="0">
                <a:latin typeface="Calibri"/>
                <a:cs typeface="Calibri"/>
              </a:rPr>
              <a:t>o</a:t>
            </a:r>
            <a:r>
              <a:rPr sz="4800" b="1" spc="220" dirty="0">
                <a:latin typeface="Calibri"/>
                <a:cs typeface="Calibri"/>
              </a:rPr>
              <a:t>ds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4642" y="545882"/>
            <a:ext cx="358007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137" y="5769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3328" y="650048"/>
            <a:ext cx="13061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0501" y="6515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5423" y="6584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0172" y="7937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0478" y="794515"/>
            <a:ext cx="349683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2424" y="7973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6215" y="799973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638" y="15927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7700" y="2815949"/>
            <a:ext cx="11426825" cy="176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▪"/>
              <a:tabLst>
                <a:tab pos="355600" algn="l"/>
              </a:tabLst>
            </a:pPr>
            <a:r>
              <a:rPr sz="2800" b="1" spc="105" dirty="0">
                <a:latin typeface="Calibri"/>
                <a:cs typeface="Calibri"/>
              </a:rPr>
              <a:t>S</a:t>
            </a:r>
            <a:r>
              <a:rPr sz="2800" b="1" spc="75" dirty="0">
                <a:latin typeface="Calibri"/>
                <a:cs typeface="Calibri"/>
              </a:rPr>
              <a:t>h</a:t>
            </a:r>
            <a:r>
              <a:rPr sz="2800" b="1" spc="50" dirty="0">
                <a:latin typeface="Calibri"/>
                <a:cs typeface="Calibri"/>
              </a:rPr>
              <a:t>own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h</a:t>
            </a:r>
            <a:r>
              <a:rPr sz="2800" b="1" spc="50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w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60" dirty="0">
                <a:latin typeface="Calibri"/>
                <a:cs typeface="Calibri"/>
              </a:rPr>
              <a:t>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c</a:t>
            </a:r>
            <a:r>
              <a:rPr sz="2800" b="1" spc="5" dirty="0">
                <a:latin typeface="Calibri"/>
                <a:cs typeface="Calibri"/>
              </a:rPr>
              <a:t>r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ead</a:t>
            </a:r>
            <a:r>
              <a:rPr sz="2800" b="1" spc="75" dirty="0">
                <a:latin typeface="Calibri"/>
                <a:cs typeface="Calibri"/>
              </a:rPr>
              <a:t>-</a:t>
            </a:r>
            <a:r>
              <a:rPr sz="2800" b="1" spc="60" dirty="0">
                <a:latin typeface="Calibri"/>
                <a:cs typeface="Calibri"/>
              </a:rPr>
              <a:t>only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ead</a:t>
            </a:r>
            <a:r>
              <a:rPr sz="2800" b="1" spc="20" dirty="0">
                <a:latin typeface="Calibri"/>
                <a:cs typeface="Calibri"/>
              </a:rPr>
              <a:t>-</a:t>
            </a:r>
            <a:r>
              <a:rPr sz="2800" b="1" spc="10" dirty="0">
                <a:latin typeface="Calibri"/>
                <a:cs typeface="Calibri"/>
              </a:rPr>
              <a:t>wri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p</a:t>
            </a:r>
            <a:r>
              <a:rPr sz="2800" b="1" spc="15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ope</a:t>
            </a:r>
            <a:r>
              <a:rPr sz="2800" b="1" spc="95" dirty="0">
                <a:latin typeface="Calibri"/>
                <a:cs typeface="Calibri"/>
              </a:rPr>
              <a:t>r</a:t>
            </a:r>
            <a:r>
              <a:rPr sz="2800" b="1" spc="30" dirty="0">
                <a:latin typeface="Calibri"/>
                <a:cs typeface="Calibri"/>
              </a:rPr>
              <a:t>ties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using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MS Gothic"/>
                <a:cs typeface="MS Gothic"/>
              </a:rPr>
              <a:t>@property</a:t>
            </a:r>
            <a:r>
              <a:rPr sz="2800" spc="-825" dirty="0">
                <a:latin typeface="MS Gothic"/>
                <a:cs typeface="MS Gothic"/>
              </a:rPr>
              <a:t> </a:t>
            </a:r>
            <a:r>
              <a:rPr sz="2800" b="1" spc="85" dirty="0">
                <a:latin typeface="Calibri"/>
                <a:cs typeface="Calibri"/>
              </a:rPr>
              <a:t>de</a:t>
            </a:r>
            <a:r>
              <a:rPr sz="2800" b="1" spc="40" dirty="0">
                <a:latin typeface="Calibri"/>
                <a:cs typeface="Calibri"/>
              </a:rPr>
              <a:t>c</a:t>
            </a:r>
            <a:r>
              <a:rPr sz="2800" b="1" spc="45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r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60" dirty="0">
                <a:latin typeface="Calibri"/>
                <a:cs typeface="Calibri"/>
              </a:rPr>
              <a:t>o</a:t>
            </a:r>
            <a:r>
              <a:rPr sz="2800" b="1" spc="-170" dirty="0">
                <a:latin typeface="Calibri"/>
                <a:cs typeface="Calibri"/>
              </a:rPr>
              <a:t>r</a:t>
            </a:r>
            <a:r>
              <a:rPr sz="2800" b="1" spc="-9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1200"/>
              </a:lnSpc>
              <a:spcBef>
                <a:spcPts val="700"/>
              </a:spcBef>
              <a:buFont typeface="Trebuchet MS"/>
              <a:buChar char="▪"/>
              <a:tabLst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U</a:t>
            </a:r>
            <a:r>
              <a:rPr sz="2800" b="1" spc="65" dirty="0">
                <a:latin typeface="Calibri"/>
                <a:cs typeface="Calibri"/>
              </a:rPr>
              <a:t>sed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i="1" spc="-65" dirty="0">
                <a:latin typeface="Calibri"/>
                <a:cs typeface="Calibri"/>
              </a:rPr>
              <a:t>t</a:t>
            </a:r>
            <a:r>
              <a:rPr sz="2800" b="1" i="1" dirty="0">
                <a:latin typeface="Calibri"/>
                <a:cs typeface="Calibri"/>
              </a:rPr>
              <a:t>empla</a:t>
            </a:r>
            <a:r>
              <a:rPr sz="2800" b="1" i="1" spc="-15" dirty="0">
                <a:latin typeface="Calibri"/>
                <a:cs typeface="Calibri"/>
              </a:rPr>
              <a:t>t</a:t>
            </a:r>
            <a:r>
              <a:rPr sz="2800" b="1" i="1" spc="-45" dirty="0">
                <a:latin typeface="Calibri"/>
                <a:cs typeface="Calibri"/>
              </a:rPr>
              <a:t>e</a:t>
            </a:r>
            <a:r>
              <a:rPr sz="2800" b="1" i="1" spc="-125" dirty="0">
                <a:latin typeface="Calibri"/>
                <a:cs typeface="Calibri"/>
              </a:rPr>
              <a:t> </a:t>
            </a:r>
            <a:r>
              <a:rPr sz="2800" b="1" i="1" spc="15" dirty="0">
                <a:latin typeface="Calibri"/>
                <a:cs typeface="Calibri"/>
              </a:rPr>
              <a:t>meth</a:t>
            </a:r>
            <a:r>
              <a:rPr sz="2800" b="1" i="1" spc="20" dirty="0">
                <a:latin typeface="Calibri"/>
                <a:cs typeface="Calibri"/>
              </a:rPr>
              <a:t>o</a:t>
            </a:r>
            <a:r>
              <a:rPr sz="2800" b="1" i="1" spc="40" dirty="0">
                <a:latin typeface="Calibri"/>
                <a:cs typeface="Calibri"/>
              </a:rPr>
              <a:t>d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spc="90" dirty="0">
                <a:latin typeface="Calibri"/>
                <a:cs typeface="Calibri"/>
              </a:rPr>
              <a:t>design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0" dirty="0">
                <a:latin typeface="Calibri"/>
                <a:cs typeface="Calibri"/>
              </a:rPr>
              <a:t>p</a:t>
            </a:r>
            <a:r>
              <a:rPr sz="2800" b="1" spc="60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35" dirty="0">
                <a:latin typeface="Calibri"/>
                <a:cs typeface="Calibri"/>
              </a:rPr>
              <a:t>ern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60" dirty="0">
                <a:latin typeface="Calibri"/>
                <a:cs typeface="Calibri"/>
              </a:rPr>
              <a:t>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o</a:t>
            </a:r>
            <a:r>
              <a:rPr sz="2800" b="1" spc="50" dirty="0">
                <a:latin typeface="Calibri"/>
                <a:cs typeface="Calibri"/>
              </a:rPr>
              <a:t>v</a:t>
            </a:r>
            <a:r>
              <a:rPr sz="2800" b="1" spc="35" dirty="0">
                <a:latin typeface="Calibri"/>
                <a:cs typeface="Calibri"/>
              </a:rPr>
              <a:t>erride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p</a:t>
            </a:r>
            <a:r>
              <a:rPr sz="2800" b="1" spc="15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ope</a:t>
            </a:r>
            <a:r>
              <a:rPr sz="2800" b="1" spc="95" dirty="0">
                <a:latin typeface="Calibri"/>
                <a:cs typeface="Calibri"/>
              </a:rPr>
              <a:t>r</a:t>
            </a:r>
            <a:r>
              <a:rPr sz="2800" b="1" spc="30" dirty="0">
                <a:latin typeface="Calibri"/>
                <a:cs typeface="Calibri"/>
              </a:rPr>
              <a:t>ties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without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e</a:t>
            </a:r>
            <a:r>
              <a:rPr sz="2800" b="1" spc="15" dirty="0">
                <a:latin typeface="Calibri"/>
                <a:cs typeface="Calibri"/>
              </a:rPr>
              <a:t>c</a:t>
            </a:r>
            <a:r>
              <a:rPr sz="2800" b="1" spc="35" dirty="0">
                <a:latin typeface="Calibri"/>
                <a:cs typeface="Calibri"/>
              </a:rPr>
              <a:t>ourse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60" dirty="0">
                <a:latin typeface="Calibri"/>
                <a:cs typeface="Calibri"/>
              </a:rPr>
              <a:t>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eso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30" dirty="0">
                <a:latin typeface="Calibri"/>
                <a:cs typeface="Calibri"/>
              </a:rPr>
              <a:t>eric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syn</a:t>
            </a:r>
            <a:r>
              <a:rPr sz="2800" b="1" spc="35" dirty="0">
                <a:latin typeface="Calibri"/>
                <a:cs typeface="Calibri"/>
              </a:rPr>
              <a:t>ta</a:t>
            </a:r>
            <a:r>
              <a:rPr sz="2800" b="1" spc="75" dirty="0">
                <a:latin typeface="Calibri"/>
                <a:cs typeface="Calibri"/>
              </a:rPr>
              <a:t>c</a:t>
            </a:r>
            <a:r>
              <a:rPr sz="2800" b="1" spc="25" dirty="0">
                <a:latin typeface="Calibri"/>
                <a:cs typeface="Calibri"/>
              </a:rPr>
              <a:t>tical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constru</a:t>
            </a:r>
            <a:r>
              <a:rPr sz="2800" b="1" spc="80" dirty="0">
                <a:latin typeface="Calibri"/>
                <a:cs typeface="Calibri"/>
              </a:rPr>
              <a:t>c</a:t>
            </a:r>
            <a:r>
              <a:rPr sz="2800" b="1" spc="15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9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39700" y="3505200"/>
            <a:ext cx="165100" cy="2260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8600" y="3556000"/>
            <a:ext cx="76200" cy="2006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300" y="4368800"/>
            <a:ext cx="81915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3800" y="2402071"/>
            <a:ext cx="7950200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 algn="ctr">
              <a:lnSpc>
                <a:spcPct val="100000"/>
              </a:lnSpc>
            </a:pPr>
            <a:r>
              <a:rPr sz="7200" b="1" spc="50" dirty="0">
                <a:solidFill>
                  <a:srgbClr val="E04B00"/>
                </a:solidFill>
                <a:latin typeface="Calibri"/>
                <a:cs typeface="Calibri"/>
              </a:rPr>
              <a:t>st</a:t>
            </a:r>
            <a:r>
              <a:rPr sz="7200" b="1" spc="25" dirty="0">
                <a:solidFill>
                  <a:srgbClr val="E04B00"/>
                </a:solidFill>
                <a:latin typeface="Calibri"/>
                <a:cs typeface="Calibri"/>
              </a:rPr>
              <a:t>a</a:t>
            </a:r>
            <a:r>
              <a:rPr sz="7200" b="1" spc="95" dirty="0">
                <a:solidFill>
                  <a:srgbClr val="E04B00"/>
                </a:solidFill>
                <a:latin typeface="Calibri"/>
                <a:cs typeface="Calibri"/>
              </a:rPr>
              <a:t>tic</a:t>
            </a:r>
            <a:r>
              <a:rPr sz="7200" b="1" spc="-140" dirty="0">
                <a:solidFill>
                  <a:srgbClr val="E04B00"/>
                </a:solidFill>
                <a:latin typeface="Calibri"/>
                <a:cs typeface="Calibri"/>
              </a:rPr>
              <a:t> </a:t>
            </a:r>
            <a:r>
              <a:rPr sz="7200" b="1" spc="150" dirty="0">
                <a:latin typeface="Calibri"/>
                <a:cs typeface="Calibri"/>
              </a:rPr>
              <a:t>methods</a:t>
            </a:r>
            <a:endParaRPr sz="7200">
              <a:latin typeface="Calibri"/>
              <a:cs typeface="Calibri"/>
            </a:endParaRPr>
          </a:p>
          <a:p>
            <a:pPr marL="124460" algn="ctr">
              <a:lnSpc>
                <a:spcPct val="100000"/>
              </a:lnSpc>
              <a:spcBef>
                <a:spcPts val="560"/>
              </a:spcBef>
            </a:pPr>
            <a:r>
              <a:rPr sz="4800" b="1" spc="45" dirty="0">
                <a:latin typeface="Calibri"/>
                <a:cs typeface="Calibri"/>
              </a:rPr>
              <a:t>with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65" dirty="0">
                <a:latin typeface="Calibri"/>
                <a:cs typeface="Calibri"/>
              </a:rPr>
              <a:t>the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9600" dirty="0">
                <a:latin typeface="MS Gothic"/>
                <a:cs typeface="MS Gothic"/>
              </a:rPr>
              <a:t>@staticmethod</a:t>
            </a:r>
            <a:endParaRPr sz="9600">
              <a:latin typeface="MS Gothic"/>
              <a:cs typeface="MS Gothic"/>
            </a:endParaRPr>
          </a:p>
          <a:p>
            <a:pPr marL="133350" algn="ctr">
              <a:lnSpc>
                <a:spcPct val="100000"/>
              </a:lnSpc>
              <a:spcBef>
                <a:spcPts val="3479"/>
              </a:spcBef>
            </a:pPr>
            <a:r>
              <a:rPr sz="7200" b="1" spc="220" dirty="0">
                <a:latin typeface="Calibri"/>
                <a:cs typeface="Calibri"/>
              </a:rPr>
              <a:t>de</a:t>
            </a:r>
            <a:r>
              <a:rPr sz="7200" b="1" spc="114" dirty="0">
                <a:latin typeface="Calibri"/>
                <a:cs typeface="Calibri"/>
              </a:rPr>
              <a:t>co</a:t>
            </a:r>
            <a:r>
              <a:rPr sz="7200" b="1" spc="10" dirty="0">
                <a:latin typeface="Calibri"/>
                <a:cs typeface="Calibri"/>
              </a:rPr>
              <a:t>r</a:t>
            </a:r>
            <a:r>
              <a:rPr sz="7200" b="1" spc="25" dirty="0">
                <a:latin typeface="Calibri"/>
                <a:cs typeface="Calibri"/>
              </a:rPr>
              <a:t>a</a:t>
            </a:r>
            <a:r>
              <a:rPr sz="7200" b="1" spc="-20" dirty="0">
                <a:latin typeface="Calibri"/>
                <a:cs typeface="Calibri"/>
              </a:rPr>
              <a:t>t</a:t>
            </a:r>
            <a:r>
              <a:rPr sz="7200" b="1" spc="95" dirty="0">
                <a:latin typeface="Calibri"/>
                <a:cs typeface="Calibri"/>
              </a:rPr>
              <a:t>or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068909"/>
            <a:ext cx="5513070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/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/ static_member_functions.cpp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C98C00"/>
                </a:solidFill>
                <a:latin typeface="Courier New"/>
                <a:cs typeface="Courier New"/>
              </a:rPr>
              <a:t>#includ</a:t>
            </a:r>
            <a:r>
              <a:rPr sz="2400" dirty="0">
                <a:solidFill>
                  <a:srgbClr val="C98C00"/>
                </a:solidFill>
                <a:latin typeface="Courier New"/>
                <a:cs typeface="Courier New"/>
              </a:rPr>
              <a:t>e &lt;stdio.h&gt;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2400" b="1" dirty="0">
                <a:solidFill>
                  <a:srgbClr val="0433FF"/>
                </a:solidFill>
                <a:latin typeface="Courier New"/>
                <a:cs typeface="Courier New"/>
              </a:rPr>
              <a:t>StaticTest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897709"/>
            <a:ext cx="185483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B0AD00"/>
                </a:solidFill>
                <a:latin typeface="Courier New"/>
                <a:cs typeface="Courier New"/>
              </a:rPr>
              <a:t>private: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static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B0AD00"/>
                </a:solidFill>
                <a:latin typeface="Courier New"/>
                <a:cs typeface="Courier New"/>
              </a:rPr>
              <a:t>public: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static</a:t>
            </a:r>
            <a:endParaRPr sz="2400">
              <a:latin typeface="Courier New"/>
              <a:cs typeface="Courier New"/>
            </a:endParaRPr>
          </a:p>
          <a:p>
            <a:pPr marR="175260"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1807" y="4266009"/>
            <a:ext cx="1123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1E51"/>
                </a:solidFill>
                <a:latin typeface="Courier New"/>
                <a:cs typeface="Courier New"/>
              </a:rPr>
              <a:t>int </a:t>
            </a:r>
            <a:r>
              <a:rPr sz="2400" dirty="0"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07" y="4980909"/>
            <a:ext cx="1885314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1E51"/>
                </a:solidFill>
                <a:latin typeface="Courier New"/>
                <a:cs typeface="Courier New"/>
              </a:rPr>
              <a:t>int </a:t>
            </a:r>
            <a:r>
              <a:rPr sz="2400" dirty="0">
                <a:solidFill>
                  <a:srgbClr val="0433FF"/>
                </a:solidFill>
                <a:latin typeface="MS Gothic"/>
                <a:cs typeface="MS Gothic"/>
              </a:rPr>
              <a:t>count</a:t>
            </a:r>
            <a:r>
              <a:rPr sz="2400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0" y="5739209"/>
            <a:ext cx="4050029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5740">
              <a:lnSpc>
                <a:spcPct val="100000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2400" dirty="0"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201399"/>
              </a:lnSpc>
            </a:pPr>
            <a:r>
              <a:rPr sz="2400" dirty="0">
                <a:solidFill>
                  <a:srgbClr val="C01E51"/>
                </a:solidFill>
                <a:latin typeface="Courier New"/>
                <a:cs typeface="Courier New"/>
              </a:rPr>
              <a:t>int </a:t>
            </a:r>
            <a:r>
              <a:rPr sz="2400" dirty="0">
                <a:latin typeface="Courier New"/>
                <a:cs typeface="Courier New"/>
              </a:rPr>
              <a:t>StaticTest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 9</a:t>
            </a:r>
            <a:r>
              <a:rPr sz="2400" dirty="0"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C01E51"/>
                </a:solidFill>
                <a:latin typeface="Courier New"/>
                <a:cs typeface="Courier New"/>
              </a:rPr>
              <a:t>int </a:t>
            </a:r>
            <a:r>
              <a:rPr sz="2400" dirty="0">
                <a:solidFill>
                  <a:srgbClr val="0433FF"/>
                </a:solidFill>
                <a:latin typeface="Courier New"/>
                <a:cs typeface="Courier New"/>
              </a:rPr>
              <a:t>main</a:t>
            </a:r>
            <a:r>
              <a:rPr sz="2400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441" y="8685609"/>
            <a:ext cx="2952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printf_s(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"%d</a:t>
            </a:r>
            <a:r>
              <a:rPr sz="2400" b="1" dirty="0">
                <a:solidFill>
                  <a:srgbClr val="C97A2C"/>
                </a:solidFill>
                <a:latin typeface="Courier New"/>
                <a:cs typeface="Courier New"/>
              </a:rPr>
              <a:t>\n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906" y="8685609"/>
            <a:ext cx="3866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StaticTest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latin typeface="Courier New"/>
                <a:cs typeface="Courier New"/>
              </a:rPr>
              <a:t>count());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0" y="905390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0" y="4712493"/>
            <a:ext cx="760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2F73"/>
                </a:solidFill>
                <a:latin typeface="Lucida Console"/>
                <a:cs typeface="Lucida Console"/>
              </a:rPr>
              <a:t>Text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8428" y="256914"/>
            <a:ext cx="647192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00699"/>
              </a:lnSpc>
            </a:pPr>
            <a:r>
              <a:rPr sz="4800" b="1" spc="90" dirty="0">
                <a:latin typeface="Calibri"/>
                <a:cs typeface="Calibri"/>
              </a:rPr>
              <a:t>T</a:t>
            </a:r>
            <a:r>
              <a:rPr sz="4800" b="1" spc="95" dirty="0">
                <a:latin typeface="Calibri"/>
                <a:cs typeface="Calibri"/>
              </a:rPr>
              <a:t>he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35" dirty="0">
                <a:solidFill>
                  <a:srgbClr val="E04B00"/>
                </a:solidFill>
                <a:latin typeface="Calibri"/>
                <a:cs typeface="Calibri"/>
              </a:rPr>
              <a:t>st</a:t>
            </a:r>
            <a:r>
              <a:rPr sz="4800" b="1" spc="15" dirty="0">
                <a:solidFill>
                  <a:srgbClr val="E04B00"/>
                </a:solidFill>
                <a:latin typeface="Calibri"/>
                <a:cs typeface="Calibri"/>
              </a:rPr>
              <a:t>a</a:t>
            </a:r>
            <a:r>
              <a:rPr sz="4800" b="1" spc="60" dirty="0">
                <a:solidFill>
                  <a:srgbClr val="E04B00"/>
                </a:solidFill>
                <a:latin typeface="Calibri"/>
                <a:cs typeface="Calibri"/>
              </a:rPr>
              <a:t>tic</a:t>
            </a:r>
            <a:r>
              <a:rPr sz="4800" b="1" spc="-95" dirty="0">
                <a:solidFill>
                  <a:srgbClr val="E04B00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latin typeface="Calibri"/>
                <a:cs typeface="Calibri"/>
              </a:rPr>
              <a:t>t</a:t>
            </a:r>
            <a:r>
              <a:rPr sz="4800" b="1" spc="110" dirty="0">
                <a:latin typeface="Calibri"/>
                <a:cs typeface="Calibri"/>
              </a:rPr>
              <a:t>erminology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60" dirty="0">
                <a:latin typeface="Calibri"/>
                <a:cs typeface="Calibri"/>
              </a:rPr>
              <a:t>is</a:t>
            </a:r>
            <a:r>
              <a:rPr sz="4800" b="1" spc="40" dirty="0">
                <a:latin typeface="Calibri"/>
                <a:cs typeface="Calibri"/>
              </a:rPr>
              <a:t> </a:t>
            </a:r>
            <a:r>
              <a:rPr sz="4800" b="1" spc="45" dirty="0">
                <a:latin typeface="Calibri"/>
                <a:cs typeface="Calibri"/>
              </a:rPr>
              <a:t>a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-45" dirty="0">
                <a:latin typeface="Calibri"/>
                <a:cs typeface="Calibri"/>
              </a:rPr>
              <a:t>r</a:t>
            </a:r>
            <a:r>
              <a:rPr sz="4800" b="1" spc="65" dirty="0">
                <a:latin typeface="Calibri"/>
                <a:cs typeface="Calibri"/>
              </a:rPr>
              <a:t>elic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f</a:t>
            </a:r>
            <a:r>
              <a:rPr sz="4800" b="1" spc="-45" dirty="0">
                <a:latin typeface="Calibri"/>
                <a:cs typeface="Calibri"/>
              </a:rPr>
              <a:t>r</a:t>
            </a:r>
            <a:r>
              <a:rPr sz="4800" b="1" spc="125" dirty="0">
                <a:latin typeface="Calibri"/>
                <a:cs typeface="Calibri"/>
              </a:rPr>
              <a:t>om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275" dirty="0">
                <a:latin typeface="Calibri"/>
                <a:cs typeface="Calibri"/>
              </a:rPr>
              <a:t>C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125" dirty="0">
                <a:latin typeface="Calibri"/>
                <a:cs typeface="Calibri"/>
              </a:rPr>
              <a:t>and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390" dirty="0">
                <a:latin typeface="Calibri"/>
                <a:cs typeface="Calibri"/>
              </a:rPr>
              <a:t>C++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800" y="4368800"/>
            <a:ext cx="75819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1300" y="2402071"/>
            <a:ext cx="7340600" cy="48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7200" b="1" spc="110" dirty="0">
                <a:solidFill>
                  <a:srgbClr val="E04B00"/>
                </a:solidFill>
                <a:latin typeface="Calibri"/>
                <a:cs typeface="Calibri"/>
              </a:rPr>
              <a:t>class</a:t>
            </a:r>
            <a:r>
              <a:rPr sz="7200" b="1" spc="-140" dirty="0">
                <a:solidFill>
                  <a:srgbClr val="E04B00"/>
                </a:solidFill>
                <a:latin typeface="Calibri"/>
                <a:cs typeface="Calibri"/>
              </a:rPr>
              <a:t> </a:t>
            </a:r>
            <a:r>
              <a:rPr sz="7200" b="1" spc="150" dirty="0">
                <a:latin typeface="Calibri"/>
                <a:cs typeface="Calibri"/>
              </a:rPr>
              <a:t>methods</a:t>
            </a:r>
            <a:endParaRPr sz="7200">
              <a:latin typeface="Calibri"/>
              <a:cs typeface="Calibri"/>
            </a:endParaRPr>
          </a:p>
          <a:p>
            <a:pPr marL="99060" algn="ctr">
              <a:lnSpc>
                <a:spcPct val="100000"/>
              </a:lnSpc>
              <a:spcBef>
                <a:spcPts val="560"/>
              </a:spcBef>
            </a:pPr>
            <a:r>
              <a:rPr sz="4800" b="1" spc="45" dirty="0">
                <a:latin typeface="Calibri"/>
                <a:cs typeface="Calibri"/>
              </a:rPr>
              <a:t>with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spc="65" dirty="0">
                <a:latin typeface="Calibri"/>
                <a:cs typeface="Calibri"/>
              </a:rPr>
              <a:t>the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9600" dirty="0">
                <a:latin typeface="MS Gothic"/>
                <a:cs typeface="MS Gothic"/>
              </a:rPr>
              <a:t>@classmethod</a:t>
            </a:r>
            <a:endParaRPr sz="9600">
              <a:latin typeface="MS Gothic"/>
              <a:cs typeface="MS Gothic"/>
            </a:endParaRPr>
          </a:p>
          <a:p>
            <a:pPr marL="107950" algn="ctr">
              <a:lnSpc>
                <a:spcPct val="100000"/>
              </a:lnSpc>
              <a:spcBef>
                <a:spcPts val="3479"/>
              </a:spcBef>
            </a:pPr>
            <a:r>
              <a:rPr sz="7200" b="1" spc="220" dirty="0">
                <a:latin typeface="Calibri"/>
                <a:cs typeface="Calibri"/>
              </a:rPr>
              <a:t>de</a:t>
            </a:r>
            <a:r>
              <a:rPr sz="7200" b="1" spc="114" dirty="0">
                <a:latin typeface="Calibri"/>
                <a:cs typeface="Calibri"/>
              </a:rPr>
              <a:t>co</a:t>
            </a:r>
            <a:r>
              <a:rPr sz="7200" b="1" spc="10" dirty="0">
                <a:latin typeface="Calibri"/>
                <a:cs typeface="Calibri"/>
              </a:rPr>
              <a:t>r</a:t>
            </a:r>
            <a:r>
              <a:rPr sz="7200" b="1" spc="25" dirty="0">
                <a:latin typeface="Calibri"/>
                <a:cs typeface="Calibri"/>
              </a:rPr>
              <a:t>a</a:t>
            </a:r>
            <a:r>
              <a:rPr sz="7200" b="1" spc="-20" dirty="0">
                <a:latin typeface="Calibri"/>
                <a:cs typeface="Calibri"/>
              </a:rPr>
              <a:t>t</a:t>
            </a:r>
            <a:r>
              <a:rPr sz="7200" b="1" spc="95" dirty="0">
                <a:latin typeface="Calibri"/>
                <a:cs typeface="Calibri"/>
              </a:rPr>
              <a:t>or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3891" y="2008371"/>
            <a:ext cx="37776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390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235" dirty="0">
                <a:solidFill>
                  <a:srgbClr val="E04B00"/>
                </a:solidFill>
                <a:latin typeface="Calibri"/>
                <a:cs typeface="Calibri"/>
              </a:rPr>
              <a:t>hoosing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3530600"/>
            <a:ext cx="42291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3900" y="3611819"/>
            <a:ext cx="39878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40"/>
              </a:lnSpc>
            </a:pPr>
            <a:r>
              <a:rPr sz="4800" dirty="0">
                <a:latin typeface="MS Gothic"/>
                <a:cs typeface="MS Gothic"/>
              </a:rPr>
              <a:t>@staticmethod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9575" y="3412870"/>
            <a:ext cx="8667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95" dirty="0">
                <a:latin typeface="Calibri"/>
                <a:cs typeface="Calibri"/>
              </a:rPr>
              <a:t>or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9700" y="3530600"/>
            <a:ext cx="3924300" cy="88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23200" y="3611819"/>
            <a:ext cx="36830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40"/>
              </a:lnSpc>
            </a:pPr>
            <a:r>
              <a:rPr sz="4800" dirty="0">
                <a:latin typeface="MS Gothic"/>
                <a:cs typeface="MS Gothic"/>
              </a:rPr>
              <a:t>@classmethod</a:t>
            </a:r>
            <a:endParaRPr sz="4800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4851294"/>
            <a:ext cx="3446779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606060"/>
                </a:solidFill>
                <a:latin typeface="Calibri"/>
                <a:cs typeface="Calibri"/>
              </a:rPr>
              <a:t>No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ess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needed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either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65" dirty="0">
                <a:solidFill>
                  <a:srgbClr val="606060"/>
                </a:solidFill>
                <a:latin typeface="Calibri"/>
                <a:cs typeface="Calibri"/>
              </a:rPr>
              <a:t>class</a:t>
            </a:r>
            <a:r>
              <a:rPr sz="2400" i="1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606060"/>
                </a:solidFill>
                <a:latin typeface="Calibri"/>
                <a:cs typeface="Calibri"/>
              </a:rPr>
              <a:t>instan</a:t>
            </a:r>
            <a:r>
              <a:rPr sz="2400" i="1" spc="-6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i="1" spc="-140" dirty="0">
                <a:solidFill>
                  <a:srgbClr val="606060"/>
                </a:solidFill>
                <a:latin typeface="Calibri"/>
                <a:cs typeface="Calibri"/>
              </a:rPr>
              <a:t>e</a:t>
            </a:r>
            <a:r>
              <a:rPr sz="2400" i="1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606060"/>
                </a:solidFill>
                <a:latin typeface="Calibri"/>
                <a:cs typeface="Calibri"/>
              </a:rPr>
              <a:t>obje</a:t>
            </a:r>
            <a:r>
              <a:rPr sz="2400" spc="70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sz="2400" spc="-110" dirty="0">
                <a:solidFill>
                  <a:srgbClr val="60606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6108594"/>
            <a:ext cx="387985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14" dirty="0">
                <a:solidFill>
                  <a:srgbClr val="60606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ost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likely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impleme</a:t>
            </a:r>
            <a:r>
              <a:rPr sz="2400" spc="25" dirty="0">
                <a:solidFill>
                  <a:srgbClr val="60606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60606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60606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606060"/>
                </a:solidFill>
                <a:latin typeface="Calibri"/>
                <a:cs typeface="Calibri"/>
              </a:rPr>
              <a:t>tion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 detail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clas</a:t>
            </a:r>
            <a:r>
              <a:rPr sz="2400" spc="-15" dirty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sz="2400" spc="-110" dirty="0">
                <a:solidFill>
                  <a:srgbClr val="60606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800" y="7365894"/>
            <a:ext cx="350520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14" dirty="0">
                <a:solidFill>
                  <a:srgbClr val="606060"/>
                </a:solidFill>
                <a:latin typeface="Calibri"/>
                <a:cs typeface="Calibri"/>
              </a:rPr>
              <a:t>M</a:t>
            </a:r>
            <a:r>
              <a:rPr sz="2400" spc="-20" dirty="0">
                <a:solidFill>
                  <a:srgbClr val="606060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y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60606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able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60606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75" dirty="0">
                <a:solidFill>
                  <a:srgbClr val="606060"/>
                </a:solidFill>
                <a:latin typeface="Calibri"/>
                <a:cs typeface="Calibri"/>
              </a:rPr>
              <a:t>m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40" dirty="0">
                <a:solidFill>
                  <a:srgbClr val="606060"/>
                </a:solidFill>
                <a:latin typeface="Calibri"/>
                <a:cs typeface="Calibri"/>
              </a:rPr>
              <a:t>v</a:t>
            </a:r>
            <a:r>
              <a:rPr sz="2400" spc="45" dirty="0">
                <a:solidFill>
                  <a:srgbClr val="606060"/>
                </a:solidFill>
                <a:latin typeface="Calibri"/>
                <a:cs typeface="Calibri"/>
              </a:rPr>
              <a:t>ed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606060"/>
                </a:solidFill>
                <a:latin typeface="Calibri"/>
                <a:cs typeface="Calibri"/>
              </a:rPr>
              <a:t>be</a:t>
            </a:r>
            <a:r>
              <a:rPr sz="2400" spc="2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40" dirty="0">
                <a:solidFill>
                  <a:srgbClr val="606060"/>
                </a:solidFill>
                <a:latin typeface="Calibri"/>
                <a:cs typeface="Calibri"/>
              </a:rPr>
              <a:t>ome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modul</a:t>
            </a:r>
            <a:r>
              <a:rPr sz="2400" spc="105" dirty="0">
                <a:solidFill>
                  <a:srgbClr val="60606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-s</a:t>
            </a:r>
            <a:r>
              <a:rPr sz="2400" spc="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45" dirty="0">
                <a:solidFill>
                  <a:srgbClr val="606060"/>
                </a:solidFill>
                <a:latin typeface="Calibri"/>
                <a:cs typeface="Calibri"/>
              </a:rPr>
              <a:t>ope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fun</a:t>
            </a:r>
            <a:r>
              <a:rPr sz="2400" spc="60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25" dirty="0">
                <a:solidFill>
                  <a:srgbClr val="606060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4800" y="5740294"/>
            <a:ext cx="3479165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0" dirty="0">
                <a:solidFill>
                  <a:srgbClr val="606060"/>
                </a:solidFill>
                <a:latin typeface="Calibri"/>
                <a:cs typeface="Calibri"/>
              </a:rPr>
              <a:t>R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equi</a:t>
            </a:r>
            <a:r>
              <a:rPr sz="2400" spc="-10" dirty="0">
                <a:solidFill>
                  <a:srgbClr val="60606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es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60606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ess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class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606060"/>
                </a:solidFill>
                <a:latin typeface="Calibri"/>
                <a:cs typeface="Calibri"/>
              </a:rPr>
              <a:t>obje</a:t>
            </a:r>
            <a:r>
              <a:rPr sz="2400" spc="70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606060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call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other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606060"/>
                </a:solidFill>
                <a:latin typeface="Calibri"/>
                <a:cs typeface="Calibri"/>
              </a:rPr>
              <a:t>class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methods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0606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onstru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606060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606060"/>
                </a:solidFill>
                <a:latin typeface="Calibri"/>
                <a:cs typeface="Calibri"/>
              </a:rPr>
              <a:t>o</a:t>
            </a:r>
            <a:r>
              <a:rPr sz="2400" spc="-190" dirty="0">
                <a:solidFill>
                  <a:srgbClr val="606060"/>
                </a:solidFill>
                <a:latin typeface="Calibri"/>
                <a:cs typeface="Calibri"/>
              </a:rPr>
              <a:t>r</a:t>
            </a:r>
            <a:r>
              <a:rPr sz="2400" spc="-110" dirty="0">
                <a:solidFill>
                  <a:srgbClr val="60606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0" rIns="0" bIns="0" rtlCol="0">
            <a:spAutoFit/>
          </a:bodyPr>
          <a:lstStyle/>
          <a:p>
            <a:pPr marL="1122680">
              <a:lnSpc>
                <a:spcPct val="100000"/>
              </a:lnSpc>
            </a:pPr>
            <a:r>
              <a:rPr spc="110" dirty="0">
                <a:solidFill>
                  <a:srgbClr val="000000"/>
                </a:solidFill>
              </a:rPr>
              <a:t>class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5276" y="4574914"/>
            <a:ext cx="7932420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480"/>
              </a:lnSpc>
            </a:pPr>
            <a:r>
              <a:rPr sz="4800" b="1" spc="-55" dirty="0">
                <a:latin typeface="Calibri"/>
                <a:cs typeface="Calibri"/>
              </a:rPr>
              <a:t>f</a:t>
            </a:r>
            <a:r>
              <a:rPr sz="4800" b="1" spc="60" dirty="0">
                <a:latin typeface="Calibri"/>
                <a:cs typeface="Calibri"/>
              </a:rPr>
              <a:t>or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8360"/>
              </a:lnSpc>
            </a:pPr>
            <a:r>
              <a:rPr sz="7200" b="1" spc="165" dirty="0">
                <a:solidFill>
                  <a:srgbClr val="E04B00"/>
                </a:solidFill>
                <a:latin typeface="Calibri"/>
                <a:cs typeface="Calibri"/>
              </a:rPr>
              <a:t>named</a:t>
            </a:r>
            <a:r>
              <a:rPr sz="7200" b="1" spc="-140" dirty="0">
                <a:solidFill>
                  <a:srgbClr val="E04B00"/>
                </a:solidFill>
                <a:latin typeface="Calibri"/>
                <a:cs typeface="Calibri"/>
              </a:rPr>
              <a:t> </a:t>
            </a:r>
            <a:r>
              <a:rPr sz="7200" b="1" spc="14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130" dirty="0">
                <a:solidFill>
                  <a:srgbClr val="E04B00"/>
                </a:solidFill>
                <a:latin typeface="Calibri"/>
                <a:cs typeface="Calibri"/>
              </a:rPr>
              <a:t>onstru</a:t>
            </a:r>
            <a:r>
              <a:rPr sz="7200" b="1" spc="22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-20" dirty="0">
                <a:solidFill>
                  <a:srgbClr val="E04B00"/>
                </a:solidFill>
                <a:latin typeface="Calibri"/>
                <a:cs typeface="Calibri"/>
              </a:rPr>
              <a:t>t</a:t>
            </a:r>
            <a:r>
              <a:rPr sz="7200" b="1" spc="90" dirty="0">
                <a:solidFill>
                  <a:srgbClr val="E04B00"/>
                </a:solidFill>
                <a:latin typeface="Calibri"/>
                <a:cs typeface="Calibri"/>
              </a:rPr>
              <a:t>ors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0" rIns="0" bIns="0" rtlCol="0">
            <a:spAutoFit/>
          </a:bodyPr>
          <a:lstStyle/>
          <a:p>
            <a:pPr marL="995680">
              <a:lnSpc>
                <a:spcPct val="100000"/>
              </a:lnSpc>
            </a:pPr>
            <a:r>
              <a:rPr spc="50" dirty="0">
                <a:solidFill>
                  <a:srgbClr val="000000"/>
                </a:solidFill>
              </a:rPr>
              <a:t>st</a:t>
            </a:r>
            <a:r>
              <a:rPr spc="25" dirty="0">
                <a:solidFill>
                  <a:srgbClr val="000000"/>
                </a:solidFill>
              </a:rPr>
              <a:t>a</a:t>
            </a:r>
            <a:r>
              <a:rPr spc="95" dirty="0">
                <a:solidFill>
                  <a:srgbClr val="000000"/>
                </a:solidFill>
              </a:rPr>
              <a:t>tic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1546" y="4574914"/>
            <a:ext cx="4519930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5480"/>
              </a:lnSpc>
            </a:pPr>
            <a:r>
              <a:rPr sz="4800" b="1" spc="45" dirty="0">
                <a:latin typeface="Calibri"/>
                <a:cs typeface="Calibri"/>
              </a:rPr>
              <a:t>with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8360"/>
              </a:lnSpc>
            </a:pPr>
            <a:r>
              <a:rPr sz="7200" b="1" spc="120" dirty="0">
                <a:solidFill>
                  <a:srgbClr val="E04B00"/>
                </a:solidFill>
                <a:latin typeface="Calibri"/>
                <a:cs typeface="Calibri"/>
              </a:rPr>
              <a:t>inheritan</a:t>
            </a:r>
            <a:r>
              <a:rPr sz="7200" b="1" spc="55" dirty="0">
                <a:solidFill>
                  <a:srgbClr val="E04B00"/>
                </a:solidFill>
                <a:latin typeface="Calibri"/>
                <a:cs typeface="Calibri"/>
              </a:rPr>
              <a:t>c</a:t>
            </a:r>
            <a:r>
              <a:rPr sz="7200" b="1" spc="70" dirty="0">
                <a:solidFill>
                  <a:srgbClr val="E04B00"/>
                </a:solidFill>
                <a:latin typeface="Calibri"/>
                <a:cs typeface="Calibri"/>
              </a:rPr>
              <a:t>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485</Words>
  <Application>Microsoft Office PowerPoint</Application>
  <PresentationFormat>Custom</PresentationFormat>
  <Paragraphs>130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class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static methods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attributes</dc:title>
  <cp:lastModifiedBy>Hariom . Singh</cp:lastModifiedBy>
  <cp:revision>1</cp:revision>
  <dcterms:created xsi:type="dcterms:W3CDTF">2018-01-17T21:58:54Z</dcterms:created>
  <dcterms:modified xsi:type="dcterms:W3CDTF">2018-01-17T16:33:09Z</dcterms:modified>
</cp:coreProperties>
</file>