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7" r:id="rId1"/>
  </p:sldMasterIdLst>
  <p:notesMasterIdLst>
    <p:notesMasterId r:id="rId17"/>
  </p:notesMasterIdLst>
  <p:sldIdLst>
    <p:sldId id="256" r:id="rId2"/>
    <p:sldId id="270" r:id="rId3"/>
    <p:sldId id="258" r:id="rId4"/>
    <p:sldId id="271" r:id="rId5"/>
    <p:sldId id="272" r:id="rId6"/>
    <p:sldId id="273" r:id="rId7"/>
    <p:sldId id="274" r:id="rId8"/>
    <p:sldId id="275" r:id="rId9"/>
    <p:sldId id="264" r:id="rId10"/>
    <p:sldId id="260" r:id="rId11"/>
    <p:sldId id="267" r:id="rId12"/>
    <p:sldId id="261" r:id="rId13"/>
    <p:sldId id="262" r:id="rId14"/>
    <p:sldId id="268" r:id="rId15"/>
    <p:sldId id="269"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B85039-9A6E-40E1-B98C-2BDC69FA3805}" type="datetimeFigureOut">
              <a:rPr lang="en-IN" smtClean="0"/>
              <a:t>04-02-2025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B6A85D-D982-4185-91AE-1FAA4B32E324}" type="slidenum">
              <a:rPr lang="en-IN" smtClean="0"/>
              <a:t>‹#›</a:t>
            </a:fld>
            <a:endParaRPr lang="en-IN"/>
          </a:p>
        </p:txBody>
      </p:sp>
    </p:spTree>
    <p:extLst>
      <p:ext uri="{BB962C8B-B14F-4D97-AF65-F5344CB8AC3E}">
        <p14:creationId xmlns:p14="http://schemas.microsoft.com/office/powerpoint/2010/main" val="2659289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29fe346eca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29fe346ec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29fe346ec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g329fe346eca_0_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29fe346ec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g329fe346eca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29fe346eca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29fe346ec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2354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19174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67332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60685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6191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5050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00778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90342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AD085-E8A6-8845-BD4E-CB4CCA059FC4}" type="datetimeFigureOut">
              <a:rPr lang="en-US" smtClean="0"/>
              <a:t>2/4/2025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3632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BCAD085-E8A6-8845-BD4E-CB4CCA059FC4}" type="datetimeFigureOut">
              <a:rPr lang="en-US" smtClean="0"/>
              <a:t>2/4/2025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098753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62552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BCAD085-E8A6-8845-BD4E-CB4CCA059FC4}" type="datetimeFigureOut">
              <a:rPr lang="en-US" smtClean="0"/>
              <a:t>2/4/2025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210784"/>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Hariom0/WP-D1-22.git"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744413"/>
            <a:ext cx="7543800" cy="494792"/>
          </a:xfrm>
        </p:spPr>
        <p:txBody>
          <a:bodyPr>
            <a:normAutofit/>
          </a:bodyPr>
          <a:lstStyle/>
          <a:p>
            <a:r>
              <a:rPr sz="2800" dirty="0">
                <a:latin typeface="Arial Rounded MT Bold" panose="020F0704030504030204" pitchFamily="34" charset="0"/>
              </a:rPr>
              <a:t>Introduction to Frontend Development</a:t>
            </a:r>
          </a:p>
        </p:txBody>
      </p:sp>
      <p:sp>
        <p:nvSpPr>
          <p:cNvPr id="3" name="Subtitle 2"/>
          <p:cNvSpPr>
            <a:spLocks noGrp="1"/>
          </p:cNvSpPr>
          <p:nvPr>
            <p:ph type="subTitle" idx="1"/>
          </p:nvPr>
        </p:nvSpPr>
        <p:spPr>
          <a:xfrm>
            <a:off x="5620558" y="5027121"/>
            <a:ext cx="3746962" cy="1143000"/>
          </a:xfrm>
        </p:spPr>
        <p:txBody>
          <a:bodyPr>
            <a:normAutofit fontScale="85000" lnSpcReduction="20000"/>
          </a:bodyPr>
          <a:lstStyle/>
          <a:p>
            <a:r>
              <a:rPr lang="en-US" dirty="0"/>
              <a:t>Name : Hariom Singh</a:t>
            </a:r>
          </a:p>
          <a:p>
            <a:r>
              <a:rPr lang="en-US" dirty="0"/>
              <a:t>Div : D-1</a:t>
            </a:r>
          </a:p>
          <a:p>
            <a:r>
              <a:rPr lang="en-US" dirty="0"/>
              <a:t>Roll : 22</a:t>
            </a:r>
          </a:p>
        </p:txBody>
      </p:sp>
      <p:pic>
        <p:nvPicPr>
          <p:cNvPr id="10242" name="Picture 2" descr="Pimpri Chinchwad University - School of ...">
            <a:extLst>
              <a:ext uri="{FF2B5EF4-FFF2-40B4-BE49-F238E27FC236}">
                <a16:creationId xmlns:a16="http://schemas.microsoft.com/office/drawing/2014/main" id="{29195309-900F-E8B2-EF37-F81BAA1325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0047" y="479758"/>
            <a:ext cx="5063905" cy="24767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Module 3: UI Frameworks</a:t>
            </a:r>
          </a:p>
        </p:txBody>
      </p:sp>
      <p:sp>
        <p:nvSpPr>
          <p:cNvPr id="5" name="Rectangle 2">
            <a:extLst>
              <a:ext uri="{FF2B5EF4-FFF2-40B4-BE49-F238E27FC236}">
                <a16:creationId xmlns:a16="http://schemas.microsoft.com/office/drawing/2014/main" id="{E82D556B-9102-34A4-7D95-FEF0E4CEFC58}"/>
              </a:ext>
            </a:extLst>
          </p:cNvPr>
          <p:cNvSpPr>
            <a:spLocks noGrp="1" noChangeArrowheads="1"/>
          </p:cNvSpPr>
          <p:nvPr>
            <p:ph idx="1"/>
          </p:nvPr>
        </p:nvSpPr>
        <p:spPr bwMode="auto">
          <a:xfrm>
            <a:off x="371225" y="2136338"/>
            <a:ext cx="8401549"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Responsive Design</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 learned how to build websites that adapt to various screen sizes using responsive design techniques. This ensures that my website looks great on both desktop and mobile devices.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Bootstrap</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Bootstrap is a CSS framework that simplifies creating responsive websites. I learned how to use Bootstrap’s grid system and various components like buttons and navigation bars to quickly build layouts.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53FC65-9256-B8EF-1576-9D6E23D5A5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BABD42-8B23-F783-61A7-FFB2ABC78F19}"/>
              </a:ext>
            </a:extLst>
          </p:cNvPr>
          <p:cNvSpPr>
            <a:spLocks noGrp="1"/>
          </p:cNvSpPr>
          <p:nvPr>
            <p:ph type="title"/>
          </p:nvPr>
        </p:nvSpPr>
        <p:spPr>
          <a:xfrm>
            <a:off x="1514611" y="162805"/>
            <a:ext cx="6571343" cy="1049235"/>
          </a:xfrm>
        </p:spPr>
        <p:txBody>
          <a:bodyPr/>
          <a:lstStyle/>
          <a:p>
            <a:r>
              <a:rPr dirty="0"/>
              <a:t>Module 3: UI Frameworks</a:t>
            </a:r>
          </a:p>
        </p:txBody>
      </p:sp>
      <p:sp>
        <p:nvSpPr>
          <p:cNvPr id="4" name="Rectangle 2">
            <a:extLst>
              <a:ext uri="{FF2B5EF4-FFF2-40B4-BE49-F238E27FC236}">
                <a16:creationId xmlns:a16="http://schemas.microsoft.com/office/drawing/2014/main" id="{994C990E-9F1D-6F59-70CB-3196D44BD7DD}"/>
              </a:ext>
            </a:extLst>
          </p:cNvPr>
          <p:cNvSpPr>
            <a:spLocks noGrp="1" noChangeArrowheads="1"/>
          </p:cNvSpPr>
          <p:nvPr>
            <p:ph idx="1"/>
          </p:nvPr>
        </p:nvSpPr>
        <p:spPr bwMode="auto">
          <a:xfrm>
            <a:off x="236537" y="1305342"/>
            <a:ext cx="867092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UI Frameworks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UI frameworks like Bootstrap are incredibly helpful in frontend development, as they provide pre-designed components that save time. I learned how to use them to build consistent, user-friendly interfaces.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React Basics</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React is a JavaScript library for building dynamic user interfaces. I learned about its component-based architecture and how it uses the Virtual DOM to enhance performance by minimizing direct interactions with the actual DOM.</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Static vs. Dynamic Content</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This section helped me understand the difference between static content (content that doesn’t change) and dynamic content (content that can change based on user input or other factors). React makes it easy to build dynamic web applications. </a:t>
            </a:r>
          </a:p>
        </p:txBody>
      </p:sp>
    </p:spTree>
    <p:extLst>
      <p:ext uri="{BB962C8B-B14F-4D97-AF65-F5344CB8AC3E}">
        <p14:creationId xmlns:p14="http://schemas.microsoft.com/office/powerpoint/2010/main" val="693500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Module 4: Recap &amp; Assessment</a:t>
            </a:r>
          </a:p>
        </p:txBody>
      </p:sp>
      <p:sp>
        <p:nvSpPr>
          <p:cNvPr id="5" name="Rectangle 2">
            <a:extLst>
              <a:ext uri="{FF2B5EF4-FFF2-40B4-BE49-F238E27FC236}">
                <a16:creationId xmlns:a16="http://schemas.microsoft.com/office/drawing/2014/main" id="{1C75AAF1-E521-D010-5F08-81053069E343}"/>
              </a:ext>
            </a:extLst>
          </p:cNvPr>
          <p:cNvSpPr>
            <a:spLocks noGrp="1" noChangeArrowheads="1"/>
          </p:cNvSpPr>
          <p:nvPr>
            <p:ph idx="1"/>
          </p:nvPr>
        </p:nvSpPr>
        <p:spPr bwMode="auto">
          <a:xfrm>
            <a:off x="274320" y="1863011"/>
            <a:ext cx="871728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Course Recap</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In this slide, I summarize the core topics from the course: HTML, CSS, Bootstrap, React, and UI frameworks. I reflect on how each of these tools contributes to building a modern, responsive website.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Final Assessment</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final assessment involved improving a biographical webpage using Bootstrap. This project allowed me to apply everything I learned throughout the course in a practical way.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Key Skills Assessed</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In this module, I was assessed on my ability to use HTML, CSS, and frameworks like Bootstrap to build responsive, accessible, and user-friendly websites.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endParaRPr lang="en-US" dirty="0"/>
          </a:p>
          <a:p>
            <a:r>
              <a:rPr lang="en-US" dirty="0"/>
              <a:t>The conclusion highlights what I’ve learned in the course. Thanks to the knowledge of HTML, CSS, Bootstrap, and React, I now I can build a responsive and interactive websites. </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D70FC-A75D-0DC7-6B17-A314D46714F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8D85761-0394-A739-848F-C77715A5CDDC}"/>
              </a:ext>
            </a:extLst>
          </p:cNvPr>
          <p:cNvSpPr>
            <a:spLocks noGrp="1"/>
          </p:cNvSpPr>
          <p:nvPr>
            <p:ph type="title"/>
          </p:nvPr>
        </p:nvSpPr>
        <p:spPr/>
        <p:txBody>
          <a:bodyPr/>
          <a:lstStyle/>
          <a:p>
            <a:r>
              <a:rPr lang="en-US" dirty="0"/>
              <a:t>Course Certificate</a:t>
            </a:r>
          </a:p>
        </p:txBody>
      </p:sp>
      <p:pic>
        <p:nvPicPr>
          <p:cNvPr id="9" name="Content Placeholder 8">
            <a:extLst>
              <a:ext uri="{FF2B5EF4-FFF2-40B4-BE49-F238E27FC236}">
                <a16:creationId xmlns:a16="http://schemas.microsoft.com/office/drawing/2014/main" id="{50AD0E31-464B-4786-756D-0E339C5A44CE}"/>
              </a:ext>
            </a:extLst>
          </p:cNvPr>
          <p:cNvPicPr>
            <a:picLocks noGrp="1" noChangeAspect="1"/>
          </p:cNvPicPr>
          <p:nvPr>
            <p:ph idx="1"/>
          </p:nvPr>
        </p:nvPicPr>
        <p:blipFill>
          <a:blip r:embed="rId2"/>
          <a:stretch>
            <a:fillRect/>
          </a:stretch>
        </p:blipFill>
        <p:spPr>
          <a:xfrm>
            <a:off x="2133525" y="1803401"/>
            <a:ext cx="5205879" cy="4022725"/>
          </a:xfrm>
        </p:spPr>
      </p:pic>
      <p:sp>
        <p:nvSpPr>
          <p:cNvPr id="10" name="TextBox 9">
            <a:extLst>
              <a:ext uri="{FF2B5EF4-FFF2-40B4-BE49-F238E27FC236}">
                <a16:creationId xmlns:a16="http://schemas.microsoft.com/office/drawing/2014/main" id="{F36B44B8-D47D-F7FE-3B75-E057D60F6D57}"/>
              </a:ext>
            </a:extLst>
          </p:cNvPr>
          <p:cNvSpPr txBox="1"/>
          <p:nvPr/>
        </p:nvSpPr>
        <p:spPr>
          <a:xfrm>
            <a:off x="60960" y="5892166"/>
            <a:ext cx="7543800" cy="338554"/>
          </a:xfrm>
          <a:prstGeom prst="rect">
            <a:avLst/>
          </a:prstGeom>
          <a:noFill/>
        </p:spPr>
        <p:txBody>
          <a:bodyPr wrap="square" rtlCol="0">
            <a:spAutoFit/>
          </a:bodyPr>
          <a:lstStyle/>
          <a:p>
            <a:r>
              <a:rPr lang="en-US" sz="1600" dirty="0"/>
              <a:t>GitHub Link : </a:t>
            </a:r>
            <a:r>
              <a:rPr lang="en-US" sz="1600" dirty="0">
                <a:hlinkClick r:id="rId3"/>
              </a:rPr>
              <a:t>https://github.com/Hariom0/WP-D1-22.git</a:t>
            </a:r>
            <a:endParaRPr lang="en-US" sz="1600" dirty="0"/>
          </a:p>
        </p:txBody>
      </p:sp>
    </p:spTree>
    <p:extLst>
      <p:ext uri="{BB962C8B-B14F-4D97-AF65-F5344CB8AC3E}">
        <p14:creationId xmlns:p14="http://schemas.microsoft.com/office/powerpoint/2010/main" val="916969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E66030-81E5-489F-2E75-F6C543914A62}"/>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B6C13591-E869-C464-DA33-1079DA333DAE}"/>
              </a:ext>
            </a:extLst>
          </p:cNvPr>
          <p:cNvSpPr>
            <a:spLocks noGrp="1"/>
          </p:cNvSpPr>
          <p:nvPr>
            <p:ph type="title"/>
          </p:nvPr>
        </p:nvSpPr>
        <p:spPr>
          <a:xfrm>
            <a:off x="487680" y="2308444"/>
            <a:ext cx="10353040" cy="2395636"/>
          </a:xfrm>
        </p:spPr>
        <p:txBody>
          <a:bodyPr>
            <a:noAutofit/>
          </a:bodyPr>
          <a:lstStyle/>
          <a:p>
            <a:r>
              <a:rPr lang="en-US" sz="9600" dirty="0">
                <a:latin typeface="Century" panose="02040604050505020304" pitchFamily="18" charset="0"/>
              </a:rPr>
              <a:t>THANK YOU</a:t>
            </a:r>
          </a:p>
        </p:txBody>
      </p:sp>
    </p:spTree>
    <p:extLst>
      <p:ext uri="{BB962C8B-B14F-4D97-AF65-F5344CB8AC3E}">
        <p14:creationId xmlns:p14="http://schemas.microsoft.com/office/powerpoint/2010/main" val="3959760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sz="4800">
                <a:solidFill>
                  <a:srgbClr val="3F3F3F"/>
                </a:solidFill>
                <a:latin typeface="Calibri"/>
                <a:ea typeface="Calibri"/>
                <a:cs typeface="Calibri"/>
                <a:sym typeface="Calibri"/>
              </a:rPr>
              <a:t>Introduction to the certificate</a:t>
            </a:r>
            <a:endParaRPr/>
          </a:p>
        </p:txBody>
      </p:sp>
      <p:sp>
        <p:nvSpPr>
          <p:cNvPr id="109" name="Google Shape;109;p2"/>
          <p:cNvSpPr txBox="1">
            <a:spLocks noGrp="1"/>
          </p:cNvSpPr>
          <p:nvPr>
            <p:ph type="body" idx="1"/>
          </p:nvPr>
        </p:nvSpPr>
        <p:spPr>
          <a:xfrm>
            <a:off x="822959" y="1845734"/>
            <a:ext cx="7543801" cy="4023360"/>
          </a:xfrm>
          <a:prstGeom prst="rect">
            <a:avLst/>
          </a:prstGeom>
          <a:no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SzPts val="2000"/>
              <a:buChar char=" "/>
            </a:pPr>
            <a:r>
              <a:rPr lang="en-US"/>
              <a:t>The introduction slide provides a high-level overview of the course, emphasizing that it covers the foundational topics in frontend development such as HTML, CSS, Bootstrap, React, and web development tools.It highlights the key objectives of the course, including learning how to build responsive websites, understand the roles of frontend and backend developers, and using tools like developer consoles and IDEs.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3"/>
          <p:cNvSpPr txBox="1">
            <a:spLocks noGrp="1"/>
          </p:cNvSpPr>
          <p:nvPr>
            <p:ph type="title"/>
          </p:nvPr>
        </p:nvSpPr>
        <p:spPr>
          <a:xfrm>
            <a:off x="1047251" y="597617"/>
            <a:ext cx="6571343" cy="104923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Clr>
                <a:srgbClr val="3F3F3F"/>
              </a:buClr>
              <a:buSzPct val="100000"/>
              <a:buFont typeface="Calibri"/>
              <a:buNone/>
            </a:pPr>
            <a:r>
              <a:rPr lang="en-US"/>
              <a:t>Module 1: Introduction to the Program</a:t>
            </a:r>
            <a:endParaRPr/>
          </a:p>
        </p:txBody>
      </p:sp>
      <p:sp>
        <p:nvSpPr>
          <p:cNvPr id="115" name="Google Shape;115;p3"/>
          <p:cNvSpPr txBox="1">
            <a:spLocks noGrp="1"/>
          </p:cNvSpPr>
          <p:nvPr>
            <p:ph type="body" idx="1"/>
          </p:nvPr>
        </p:nvSpPr>
        <p:spPr>
          <a:xfrm>
            <a:off x="507785" y="2309073"/>
            <a:ext cx="8321400" cy="2709000"/>
          </a:xfrm>
          <a:prstGeom prst="rect">
            <a:avLst/>
          </a:prstGeom>
          <a:noFill/>
          <a:ln>
            <a:noFill/>
          </a:ln>
        </p:spPr>
        <p:txBody>
          <a:bodyPr spcFirstLastPara="1" wrap="square" lIns="91425" tIns="45700" rIns="91425" bIns="45700" anchor="ctr" anchorCtr="0">
            <a:spAutoFit/>
          </a:bodyPr>
          <a:lstStyle/>
          <a:p>
            <a:pPr marL="0" marR="0" lvl="0" indent="-88900" algn="l" rtl="0">
              <a:lnSpc>
                <a:spcPct val="100000"/>
              </a:lnSpc>
              <a:spcBef>
                <a:spcPts val="0"/>
              </a:spcBef>
              <a:spcAft>
                <a:spcPts val="0"/>
              </a:spcAft>
              <a:buClr>
                <a:schemeClr val="dk1"/>
              </a:buClr>
              <a:buSzPts val="1400"/>
              <a:buFont typeface="Arial"/>
              <a:buChar char="•"/>
            </a:pPr>
            <a:r>
              <a:rPr lang="en-US" sz="1900">
                <a:latin typeface="Arial"/>
                <a:ea typeface="Arial"/>
                <a:cs typeface="Arial"/>
                <a:sym typeface="Arial"/>
              </a:rPr>
              <a:t>The course begins with an introduction to the program  followed by explaining the course structure and objectives. It then delves into different web development roles, including front-end, back-end, and full-stack development. To give learners a real-world perspective, a video showcases a day in the life of a front-end developer. Additionally, the course provides a syllabus outlining its content, along with a reading on strategies for success. A capstone project demo featuring a website called "Little Lemon" is included to help students understand practical implementation. </a:t>
            </a:r>
            <a:endParaRPr sz="1400">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chemeClr val="dk1"/>
                </a:solidFill>
                <a:latin typeface="Arial"/>
                <a:ea typeface="Arial"/>
                <a:cs typeface="Arial"/>
                <a:sym typeface="Arial"/>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329fe346eca_0_6"/>
          <p:cNvSpPr txBox="1">
            <a:spLocks noGrp="1"/>
          </p:cNvSpPr>
          <p:nvPr>
            <p:ph type="title"/>
          </p:nvPr>
        </p:nvSpPr>
        <p:spPr>
          <a:xfrm>
            <a:off x="822960" y="286604"/>
            <a:ext cx="75438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Clr>
                <a:srgbClr val="3F3F3F"/>
              </a:buClr>
              <a:buSzPts val="4800"/>
              <a:buFont typeface="Calibri"/>
              <a:buNone/>
            </a:pPr>
            <a:r>
              <a:rPr lang="en-US"/>
              <a:t>Module 1: How the Web &amp;internet works</a:t>
            </a:r>
            <a:endParaRPr/>
          </a:p>
        </p:txBody>
      </p:sp>
      <p:sp>
        <p:nvSpPr>
          <p:cNvPr id="121" name="Google Shape;121;g329fe346eca_0_6"/>
          <p:cNvSpPr txBox="1">
            <a:spLocks noGrp="1"/>
          </p:cNvSpPr>
          <p:nvPr>
            <p:ph type="body" idx="1"/>
          </p:nvPr>
        </p:nvSpPr>
        <p:spPr>
          <a:xfrm>
            <a:off x="822950" y="1937375"/>
            <a:ext cx="7543800" cy="4509000"/>
          </a:xfrm>
          <a:prstGeom prst="rect">
            <a:avLst/>
          </a:prstGeom>
        </p:spPr>
        <p:txBody>
          <a:bodyPr spcFirstLastPara="1" wrap="square" lIns="0" tIns="45700" rIns="0" bIns="45700" anchor="t" anchorCtr="0">
            <a:normAutofit/>
          </a:bodyPr>
          <a:lstStyle/>
          <a:p>
            <a:pPr marL="0" lvl="0" indent="0" algn="l" rtl="0">
              <a:spcBef>
                <a:spcPts val="1200"/>
              </a:spcBef>
              <a:spcAft>
                <a:spcPts val="0"/>
              </a:spcAft>
              <a:buClr>
                <a:schemeClr val="dk1"/>
              </a:buClr>
              <a:buSzPts val="1100"/>
              <a:buFont typeface="Arial"/>
              <a:buNone/>
            </a:pPr>
            <a:r>
              <a:rPr lang="en-US" sz="1800" b="1">
                <a:solidFill>
                  <a:schemeClr val="dk1"/>
                </a:solidFill>
                <a:latin typeface="Arial"/>
                <a:ea typeface="Arial"/>
                <a:cs typeface="Arial"/>
                <a:sym typeface="Arial"/>
              </a:rPr>
              <a:t>Web Server</a:t>
            </a:r>
            <a:r>
              <a:rPr lang="en-US" sz="1800">
                <a:solidFill>
                  <a:schemeClr val="dk1"/>
                </a:solidFill>
                <a:latin typeface="Arial"/>
                <a:ea typeface="Arial"/>
                <a:cs typeface="Arial"/>
                <a:sym typeface="Arial"/>
              </a:rPr>
              <a:t> – A web server is a computer or software that stores, processes, and delivers web pages to users over the internet.</a:t>
            </a:r>
            <a:endParaRPr sz="1800">
              <a:solidFill>
                <a:schemeClr val="dk1"/>
              </a:solidFill>
              <a:latin typeface="Arial"/>
              <a:ea typeface="Arial"/>
              <a:cs typeface="Arial"/>
              <a:sym typeface="Arial"/>
            </a:endParaRPr>
          </a:p>
          <a:p>
            <a:pPr marL="0" lvl="0" indent="0" algn="l" rtl="0">
              <a:spcBef>
                <a:spcPts val="1200"/>
              </a:spcBef>
              <a:spcAft>
                <a:spcPts val="0"/>
              </a:spcAft>
              <a:buNone/>
            </a:pPr>
            <a:r>
              <a:rPr lang="en-US" sz="1800" b="1">
                <a:solidFill>
                  <a:schemeClr val="dk1"/>
                </a:solidFill>
                <a:latin typeface="Arial"/>
                <a:ea typeface="Arial"/>
                <a:cs typeface="Arial"/>
                <a:sym typeface="Arial"/>
              </a:rPr>
              <a:t>Website</a:t>
            </a:r>
            <a:r>
              <a:rPr lang="en-US" sz="1800">
                <a:solidFill>
                  <a:schemeClr val="dk1"/>
                </a:solidFill>
                <a:latin typeface="Arial"/>
                <a:ea typeface="Arial"/>
                <a:cs typeface="Arial"/>
                <a:sym typeface="Arial"/>
              </a:rPr>
              <a:t> – A website is a collection of related web pages that are hosted on a web server and accessible through a web address (URL).</a:t>
            </a:r>
            <a:endParaRPr sz="1800">
              <a:solidFill>
                <a:schemeClr val="dk1"/>
              </a:solidFill>
              <a:latin typeface="Arial"/>
              <a:ea typeface="Arial"/>
              <a:cs typeface="Arial"/>
              <a:sym typeface="Arial"/>
            </a:endParaRPr>
          </a:p>
          <a:p>
            <a:pPr marL="0" lvl="0" indent="0" algn="l" rtl="0">
              <a:spcBef>
                <a:spcPts val="1200"/>
              </a:spcBef>
              <a:spcAft>
                <a:spcPts val="0"/>
              </a:spcAft>
              <a:buNone/>
            </a:pPr>
            <a:r>
              <a:rPr lang="en-US" sz="1800" b="1">
                <a:solidFill>
                  <a:schemeClr val="dk1"/>
                </a:solidFill>
                <a:latin typeface="Arial"/>
                <a:ea typeface="Arial"/>
                <a:cs typeface="Arial"/>
                <a:sym typeface="Arial"/>
              </a:rPr>
              <a:t>Web Page</a:t>
            </a:r>
            <a:r>
              <a:rPr lang="en-US" sz="1800">
                <a:solidFill>
                  <a:schemeClr val="dk1"/>
                </a:solidFill>
                <a:latin typeface="Arial"/>
                <a:ea typeface="Arial"/>
                <a:cs typeface="Arial"/>
                <a:sym typeface="Arial"/>
              </a:rPr>
              <a:t> – A web page is a single document or file that is part of a website and is displayed in a web browser. </a:t>
            </a:r>
            <a:endParaRPr sz="1800">
              <a:solidFill>
                <a:schemeClr val="dk1"/>
              </a:solidFill>
              <a:latin typeface="Arial"/>
              <a:ea typeface="Arial"/>
              <a:cs typeface="Arial"/>
              <a:sym typeface="Arial"/>
            </a:endParaRPr>
          </a:p>
          <a:p>
            <a:pPr marL="0" lvl="0" indent="0" algn="l" rtl="0">
              <a:spcBef>
                <a:spcPts val="1200"/>
              </a:spcBef>
              <a:spcAft>
                <a:spcPts val="0"/>
              </a:spcAft>
              <a:buNone/>
            </a:pPr>
            <a:r>
              <a:rPr lang="en-US" sz="1800" b="1">
                <a:solidFill>
                  <a:schemeClr val="dk1"/>
                </a:solidFill>
                <a:latin typeface="Arial"/>
                <a:ea typeface="Arial"/>
                <a:cs typeface="Arial"/>
                <a:sym typeface="Arial"/>
              </a:rPr>
              <a:t>Web Browser</a:t>
            </a:r>
            <a:r>
              <a:rPr lang="en-US" sz="1800">
                <a:solidFill>
                  <a:schemeClr val="dk1"/>
                </a:solidFill>
                <a:latin typeface="Arial"/>
                <a:ea typeface="Arial"/>
                <a:cs typeface="Arial"/>
                <a:sym typeface="Arial"/>
              </a:rPr>
              <a:t> – A web browser is a software application that allows users to access and view web pages on the internet. Popular web browsers include Google Chrome, Mozilla Firefox</a:t>
            </a:r>
            <a:endParaRPr sz="1800">
              <a:solidFill>
                <a:schemeClr val="dk1"/>
              </a:solidFill>
              <a:latin typeface="Arial"/>
              <a:ea typeface="Arial"/>
              <a:cs typeface="Arial"/>
              <a:sym typeface="Arial"/>
            </a:endParaRPr>
          </a:p>
          <a:p>
            <a:pPr marL="0" lvl="0" indent="0" algn="l" rtl="0">
              <a:spcBef>
                <a:spcPts val="1200"/>
              </a:spcBef>
              <a:spcAft>
                <a:spcPts val="0"/>
              </a:spcAft>
              <a:buNone/>
            </a:pPr>
            <a:r>
              <a:rPr lang="en-US" sz="1800" b="1">
                <a:solidFill>
                  <a:schemeClr val="dk1"/>
                </a:solidFill>
                <a:latin typeface="Arial"/>
                <a:ea typeface="Arial"/>
                <a:cs typeface="Arial"/>
                <a:sym typeface="Arial"/>
              </a:rPr>
              <a:t>Web Hosting</a:t>
            </a:r>
            <a:r>
              <a:rPr lang="en-US" sz="1800">
                <a:solidFill>
                  <a:schemeClr val="dk1"/>
                </a:solidFill>
                <a:latin typeface="Arial"/>
                <a:ea typeface="Arial"/>
                <a:cs typeface="Arial"/>
                <a:sym typeface="Arial"/>
              </a:rPr>
              <a:t> – Web hosting is a service that provides the storage space and infrastructure needed to make websites accessible on the internet.</a:t>
            </a:r>
            <a:endParaRPr sz="250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800">
              <a:solidFill>
                <a:schemeClr val="dk1"/>
              </a:solidFill>
              <a:latin typeface="Arial"/>
              <a:ea typeface="Arial"/>
              <a:cs typeface="Arial"/>
              <a:sym typeface="Arial"/>
            </a:endParaRPr>
          </a:p>
          <a:p>
            <a:pPr marL="0" lvl="0" indent="0" algn="l" rtl="0">
              <a:spcBef>
                <a:spcPts val="1200"/>
              </a:spcBef>
              <a:spcAft>
                <a:spcPts val="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sz="4800">
                <a:solidFill>
                  <a:srgbClr val="3F3F3F"/>
                </a:solidFill>
                <a:latin typeface="Calibri"/>
                <a:ea typeface="Calibri"/>
                <a:cs typeface="Calibri"/>
                <a:sym typeface="Calibri"/>
              </a:rPr>
              <a:t>Module 2: </a:t>
            </a:r>
            <a:r>
              <a:rPr lang="en-US"/>
              <a:t>Getting started with HTML</a:t>
            </a:r>
            <a:endParaRPr/>
          </a:p>
        </p:txBody>
      </p:sp>
      <p:sp>
        <p:nvSpPr>
          <p:cNvPr id="127" name="Google Shape;127;p5"/>
          <p:cNvSpPr txBox="1">
            <a:spLocks noGrp="1"/>
          </p:cNvSpPr>
          <p:nvPr>
            <p:ph type="body" idx="1"/>
          </p:nvPr>
        </p:nvSpPr>
        <p:spPr>
          <a:xfrm>
            <a:off x="112150" y="1970843"/>
            <a:ext cx="8919600" cy="3170700"/>
          </a:xfrm>
          <a:prstGeom prst="rect">
            <a:avLst/>
          </a:prstGeom>
          <a:noFill/>
          <a:ln>
            <a:noFill/>
          </a:ln>
        </p:spPr>
        <p:txBody>
          <a:bodyPr spcFirstLastPara="1" wrap="square" lIns="91425" tIns="45700" rIns="91425" bIns="45700" anchor="ctr" anchorCtr="0">
            <a:spAutoFit/>
          </a:bodyPr>
          <a:lstStyle/>
          <a:p>
            <a:pPr marL="0" marR="0" lvl="0" indent="-127000" algn="l" rtl="0">
              <a:lnSpc>
                <a:spcPct val="100000"/>
              </a:lnSpc>
              <a:spcBef>
                <a:spcPts val="0"/>
              </a:spcBef>
              <a:spcAft>
                <a:spcPts val="0"/>
              </a:spcAft>
              <a:buClr>
                <a:schemeClr val="dk1"/>
              </a:buClr>
              <a:buSzPts val="2000"/>
              <a:buFont typeface="Arial"/>
              <a:buChar char="•"/>
            </a:pPr>
            <a:r>
              <a:rPr lang="en-US">
                <a:solidFill>
                  <a:schemeClr val="dk1"/>
                </a:solidFill>
                <a:latin typeface="Arial"/>
                <a:ea typeface="Arial"/>
                <a:cs typeface="Arial"/>
                <a:sym typeface="Arial"/>
              </a:rPr>
              <a:t>The module begins with a video explaining HTML documents, followed by a graded programming assignment where the learner successfully created an HTML document. A reading on simple HTML tags provides foundational knowledge about basic elements used in HTML coding. The course then covers linking documents through a short video, followed by another explaining how to add images to a webpage using HTML. Learners also explore how to work with data in tables, understanding how HTML structures tabular information. Finally, the module concludes with a video on forms, which teaches how to collect user input on web pages. This structured approach helps learners build a strong foundation in HTML.</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329fe346eca_0_16"/>
          <p:cNvSpPr txBox="1">
            <a:spLocks noGrp="1"/>
          </p:cNvSpPr>
          <p:nvPr>
            <p:ph type="title"/>
          </p:nvPr>
        </p:nvSpPr>
        <p:spPr>
          <a:xfrm>
            <a:off x="822960" y="286604"/>
            <a:ext cx="75438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sz="4800">
                <a:solidFill>
                  <a:srgbClr val="3F3F3F"/>
                </a:solidFill>
                <a:latin typeface="Calibri"/>
                <a:ea typeface="Calibri"/>
                <a:cs typeface="Calibri"/>
                <a:sym typeface="Calibri"/>
              </a:rPr>
              <a:t>Module 2 </a:t>
            </a:r>
            <a:r>
              <a:rPr lang="en-US"/>
              <a:t>: Some HTML tags</a:t>
            </a:r>
            <a:endParaRPr/>
          </a:p>
        </p:txBody>
      </p:sp>
      <p:sp>
        <p:nvSpPr>
          <p:cNvPr id="133" name="Google Shape;133;g329fe346eca_0_16"/>
          <p:cNvSpPr txBox="1">
            <a:spLocks noGrp="1"/>
          </p:cNvSpPr>
          <p:nvPr>
            <p:ph type="body" idx="1"/>
          </p:nvPr>
        </p:nvSpPr>
        <p:spPr>
          <a:xfrm>
            <a:off x="112150" y="1970843"/>
            <a:ext cx="8919600" cy="4352400"/>
          </a:xfrm>
          <a:prstGeom prst="rect">
            <a:avLst/>
          </a:prstGeom>
          <a:noFill/>
          <a:ln>
            <a:noFill/>
          </a:ln>
        </p:spPr>
        <p:txBody>
          <a:bodyPr spcFirstLastPara="1" wrap="square" lIns="91425" tIns="45700" rIns="91425" bIns="45700" anchor="ctr" anchorCtr="0">
            <a:spAutoFit/>
          </a:bodyPr>
          <a:lstStyle/>
          <a:p>
            <a:pPr marL="0" lvl="0" indent="0" algn="l" rtl="0">
              <a:lnSpc>
                <a:spcPct val="115000"/>
              </a:lnSpc>
              <a:spcBef>
                <a:spcPts val="1400"/>
              </a:spcBef>
              <a:spcAft>
                <a:spcPts val="0"/>
              </a:spcAft>
              <a:buNone/>
            </a:pPr>
            <a:r>
              <a:rPr lang="en-US" sz="2100" b="1">
                <a:solidFill>
                  <a:schemeClr val="dk1"/>
                </a:solidFill>
                <a:latin typeface="Arial"/>
                <a:ea typeface="Arial"/>
                <a:cs typeface="Arial"/>
                <a:sym typeface="Arial"/>
              </a:rPr>
              <a:t>Document Structure</a:t>
            </a:r>
            <a:endParaRPr sz="2100" b="1">
              <a:solidFill>
                <a:schemeClr val="dk1"/>
              </a:solidFill>
              <a:latin typeface="Arial"/>
              <a:ea typeface="Arial"/>
              <a:cs typeface="Arial"/>
              <a:sym typeface="Arial"/>
            </a:endParaRPr>
          </a:p>
          <a:p>
            <a:pPr marL="457200" lvl="0" indent="-349250" algn="l" rtl="0">
              <a:lnSpc>
                <a:spcPct val="115000"/>
              </a:lnSpc>
              <a:spcBef>
                <a:spcPts val="1200"/>
              </a:spcBef>
              <a:spcAft>
                <a:spcPts val="0"/>
              </a:spcAft>
              <a:buClr>
                <a:schemeClr val="dk1"/>
              </a:buClr>
              <a:buSzPts val="1900"/>
              <a:buFont typeface="Arial"/>
              <a:buChar char="●"/>
            </a:pPr>
            <a:r>
              <a:rPr lang="en-US" sz="1900">
                <a:solidFill>
                  <a:srgbClr val="188038"/>
                </a:solidFill>
                <a:latin typeface="Roboto Mono"/>
                <a:ea typeface="Roboto Mono"/>
                <a:cs typeface="Roboto Mono"/>
                <a:sym typeface="Roboto Mono"/>
              </a:rPr>
              <a:t>&lt;html&gt;</a:t>
            </a:r>
            <a:r>
              <a:rPr lang="en-US" sz="1900">
                <a:solidFill>
                  <a:schemeClr val="dk1"/>
                </a:solidFill>
                <a:latin typeface="Arial"/>
                <a:ea typeface="Arial"/>
                <a:cs typeface="Arial"/>
                <a:sym typeface="Arial"/>
              </a:rPr>
              <a:t>: Defines the root of an HTML document.</a:t>
            </a:r>
            <a:endParaRPr sz="1900">
              <a:solidFill>
                <a:schemeClr val="dk1"/>
              </a:solidFill>
              <a:latin typeface="Arial"/>
              <a:ea typeface="Arial"/>
              <a:cs typeface="Arial"/>
              <a:sym typeface="Arial"/>
            </a:endParaRPr>
          </a:p>
          <a:p>
            <a:pPr marL="457200" lvl="0" indent="-349250" algn="l" rtl="0">
              <a:lnSpc>
                <a:spcPct val="115000"/>
              </a:lnSpc>
              <a:spcBef>
                <a:spcPts val="0"/>
              </a:spcBef>
              <a:spcAft>
                <a:spcPts val="0"/>
              </a:spcAft>
              <a:buClr>
                <a:schemeClr val="dk1"/>
              </a:buClr>
              <a:buSzPts val="1900"/>
              <a:buFont typeface="Arial"/>
              <a:buChar char="●"/>
            </a:pPr>
            <a:r>
              <a:rPr lang="en-US" sz="1900">
                <a:solidFill>
                  <a:srgbClr val="188038"/>
                </a:solidFill>
                <a:latin typeface="Roboto Mono"/>
                <a:ea typeface="Roboto Mono"/>
                <a:cs typeface="Roboto Mono"/>
                <a:sym typeface="Roboto Mono"/>
              </a:rPr>
              <a:t>&lt;head&gt;</a:t>
            </a:r>
            <a:r>
              <a:rPr lang="en-US" sz="1900">
                <a:solidFill>
                  <a:schemeClr val="dk1"/>
                </a:solidFill>
                <a:latin typeface="Arial"/>
                <a:ea typeface="Arial"/>
                <a:cs typeface="Arial"/>
                <a:sym typeface="Arial"/>
              </a:rPr>
              <a:t>: Contains meta-information about the document (e.g., title, styles).</a:t>
            </a:r>
            <a:endParaRPr sz="1900">
              <a:solidFill>
                <a:schemeClr val="dk1"/>
              </a:solidFill>
              <a:latin typeface="Arial"/>
              <a:ea typeface="Arial"/>
              <a:cs typeface="Arial"/>
              <a:sym typeface="Arial"/>
            </a:endParaRPr>
          </a:p>
          <a:p>
            <a:pPr marL="457200" lvl="0" indent="-349250" algn="l" rtl="0">
              <a:lnSpc>
                <a:spcPct val="115000"/>
              </a:lnSpc>
              <a:spcBef>
                <a:spcPts val="0"/>
              </a:spcBef>
              <a:spcAft>
                <a:spcPts val="0"/>
              </a:spcAft>
              <a:buClr>
                <a:schemeClr val="dk1"/>
              </a:buClr>
              <a:buSzPts val="1900"/>
              <a:buFont typeface="Arial"/>
              <a:buChar char="●"/>
            </a:pPr>
            <a:r>
              <a:rPr lang="en-US" sz="1900">
                <a:solidFill>
                  <a:srgbClr val="188038"/>
                </a:solidFill>
                <a:latin typeface="Roboto Mono"/>
                <a:ea typeface="Roboto Mono"/>
                <a:cs typeface="Roboto Mono"/>
                <a:sym typeface="Roboto Mono"/>
              </a:rPr>
              <a:t>&lt;body&gt;</a:t>
            </a:r>
            <a:r>
              <a:rPr lang="en-US" sz="1900">
                <a:solidFill>
                  <a:schemeClr val="dk1"/>
                </a:solidFill>
                <a:latin typeface="Arial"/>
                <a:ea typeface="Arial"/>
                <a:cs typeface="Arial"/>
                <a:sym typeface="Arial"/>
              </a:rPr>
              <a:t>: Contains the content visible on the web page.</a:t>
            </a:r>
            <a:endParaRPr sz="1900">
              <a:solidFill>
                <a:schemeClr val="dk1"/>
              </a:solidFill>
              <a:latin typeface="Arial"/>
              <a:ea typeface="Arial"/>
              <a:cs typeface="Arial"/>
              <a:sym typeface="Arial"/>
            </a:endParaRPr>
          </a:p>
          <a:p>
            <a:pPr marL="0" lvl="0" indent="0" algn="l" rtl="0">
              <a:lnSpc>
                <a:spcPct val="115000"/>
              </a:lnSpc>
              <a:spcBef>
                <a:spcPts val="1400"/>
              </a:spcBef>
              <a:spcAft>
                <a:spcPts val="0"/>
              </a:spcAft>
              <a:buNone/>
            </a:pPr>
            <a:r>
              <a:rPr lang="en-US" sz="2100" b="1">
                <a:solidFill>
                  <a:schemeClr val="dk1"/>
                </a:solidFill>
                <a:latin typeface="Arial"/>
                <a:ea typeface="Arial"/>
                <a:cs typeface="Arial"/>
                <a:sym typeface="Arial"/>
              </a:rPr>
              <a:t>Head Elements</a:t>
            </a:r>
            <a:endParaRPr sz="2100" b="1">
              <a:solidFill>
                <a:schemeClr val="dk1"/>
              </a:solidFill>
              <a:latin typeface="Arial"/>
              <a:ea typeface="Arial"/>
              <a:cs typeface="Arial"/>
              <a:sym typeface="Arial"/>
            </a:endParaRPr>
          </a:p>
          <a:p>
            <a:pPr marL="457200" lvl="0" indent="-349250" algn="l" rtl="0">
              <a:lnSpc>
                <a:spcPct val="115000"/>
              </a:lnSpc>
              <a:spcBef>
                <a:spcPts val="1200"/>
              </a:spcBef>
              <a:spcAft>
                <a:spcPts val="0"/>
              </a:spcAft>
              <a:buClr>
                <a:schemeClr val="dk1"/>
              </a:buClr>
              <a:buSzPts val="1900"/>
              <a:buFont typeface="Arial"/>
              <a:buChar char="●"/>
            </a:pPr>
            <a:r>
              <a:rPr lang="en-US" sz="1900">
                <a:solidFill>
                  <a:srgbClr val="188038"/>
                </a:solidFill>
                <a:latin typeface="Roboto Mono"/>
                <a:ea typeface="Roboto Mono"/>
                <a:cs typeface="Roboto Mono"/>
                <a:sym typeface="Roboto Mono"/>
              </a:rPr>
              <a:t>&lt;title&gt;</a:t>
            </a:r>
            <a:r>
              <a:rPr lang="en-US" sz="1900">
                <a:solidFill>
                  <a:schemeClr val="dk1"/>
                </a:solidFill>
                <a:latin typeface="Arial"/>
                <a:ea typeface="Arial"/>
                <a:cs typeface="Arial"/>
                <a:sym typeface="Arial"/>
              </a:rPr>
              <a:t>: Specifies the title of the web page (shown in the browser tab).</a:t>
            </a:r>
            <a:endParaRPr sz="1900">
              <a:solidFill>
                <a:schemeClr val="dk1"/>
              </a:solidFill>
              <a:latin typeface="Arial"/>
              <a:ea typeface="Arial"/>
              <a:cs typeface="Arial"/>
              <a:sym typeface="Arial"/>
            </a:endParaRPr>
          </a:p>
          <a:p>
            <a:pPr marL="457200" lvl="0" indent="-349250" algn="l" rtl="0">
              <a:lnSpc>
                <a:spcPct val="115000"/>
              </a:lnSpc>
              <a:spcBef>
                <a:spcPts val="0"/>
              </a:spcBef>
              <a:spcAft>
                <a:spcPts val="0"/>
              </a:spcAft>
              <a:buClr>
                <a:schemeClr val="dk1"/>
              </a:buClr>
              <a:buSzPts val="1900"/>
              <a:buFont typeface="Arial"/>
              <a:buChar char="●"/>
            </a:pPr>
            <a:r>
              <a:rPr lang="en-US" sz="1900">
                <a:solidFill>
                  <a:srgbClr val="188038"/>
                </a:solidFill>
                <a:latin typeface="Roboto Mono"/>
                <a:ea typeface="Roboto Mono"/>
                <a:cs typeface="Roboto Mono"/>
                <a:sym typeface="Roboto Mono"/>
              </a:rPr>
              <a:t>&lt;meta&gt;</a:t>
            </a:r>
            <a:r>
              <a:rPr lang="en-US" sz="1900">
                <a:solidFill>
                  <a:schemeClr val="dk1"/>
                </a:solidFill>
                <a:latin typeface="Arial"/>
                <a:ea typeface="Arial"/>
                <a:cs typeface="Arial"/>
                <a:sym typeface="Arial"/>
              </a:rPr>
              <a:t>: Provides metadata (e.g., character set, viewport settings).</a:t>
            </a:r>
            <a:endParaRPr sz="1900">
              <a:solidFill>
                <a:schemeClr val="dk1"/>
              </a:solidFill>
              <a:latin typeface="Arial"/>
              <a:ea typeface="Arial"/>
              <a:cs typeface="Arial"/>
              <a:sym typeface="Arial"/>
            </a:endParaRPr>
          </a:p>
          <a:p>
            <a:pPr marL="457200" lvl="0" indent="-349250" algn="l" rtl="0">
              <a:lnSpc>
                <a:spcPct val="115000"/>
              </a:lnSpc>
              <a:spcBef>
                <a:spcPts val="0"/>
              </a:spcBef>
              <a:spcAft>
                <a:spcPts val="0"/>
              </a:spcAft>
              <a:buClr>
                <a:schemeClr val="dk1"/>
              </a:buClr>
              <a:buSzPts val="1900"/>
              <a:buFont typeface="Arial"/>
              <a:buChar char="●"/>
            </a:pPr>
            <a:r>
              <a:rPr lang="en-US" sz="1900">
                <a:solidFill>
                  <a:srgbClr val="188038"/>
                </a:solidFill>
                <a:latin typeface="Roboto Mono"/>
                <a:ea typeface="Roboto Mono"/>
                <a:cs typeface="Roboto Mono"/>
                <a:sym typeface="Roboto Mono"/>
              </a:rPr>
              <a:t>&lt;link&gt;</a:t>
            </a:r>
            <a:r>
              <a:rPr lang="en-US" sz="1900">
                <a:solidFill>
                  <a:schemeClr val="dk1"/>
                </a:solidFill>
                <a:latin typeface="Arial"/>
                <a:ea typeface="Arial"/>
                <a:cs typeface="Arial"/>
                <a:sym typeface="Arial"/>
              </a:rPr>
              <a:t>: Links to external resources like stylesheets.</a:t>
            </a:r>
            <a:endParaRPr sz="1900">
              <a:solidFill>
                <a:schemeClr val="dk1"/>
              </a:solidFill>
              <a:latin typeface="Arial"/>
              <a:ea typeface="Arial"/>
              <a:cs typeface="Arial"/>
              <a:sym typeface="Arial"/>
            </a:endParaRPr>
          </a:p>
          <a:p>
            <a:pPr marL="457200" lvl="0" indent="-349250" algn="l" rtl="0">
              <a:lnSpc>
                <a:spcPct val="115000"/>
              </a:lnSpc>
              <a:spcBef>
                <a:spcPts val="0"/>
              </a:spcBef>
              <a:spcAft>
                <a:spcPts val="0"/>
              </a:spcAft>
              <a:buClr>
                <a:schemeClr val="dk1"/>
              </a:buClr>
              <a:buSzPts val="1900"/>
              <a:buFont typeface="Arial"/>
              <a:buChar char="●"/>
            </a:pPr>
            <a:r>
              <a:rPr lang="en-US" sz="1900">
                <a:solidFill>
                  <a:srgbClr val="188038"/>
                </a:solidFill>
                <a:latin typeface="Roboto Mono"/>
                <a:ea typeface="Roboto Mono"/>
                <a:cs typeface="Roboto Mono"/>
                <a:sym typeface="Roboto Mono"/>
              </a:rPr>
              <a:t>&lt;style&gt;</a:t>
            </a:r>
            <a:r>
              <a:rPr lang="en-US" sz="1900">
                <a:solidFill>
                  <a:schemeClr val="dk1"/>
                </a:solidFill>
                <a:latin typeface="Arial"/>
                <a:ea typeface="Arial"/>
                <a:cs typeface="Arial"/>
                <a:sym typeface="Arial"/>
              </a:rPr>
              <a:t>: Adds internal CSS styles.</a:t>
            </a:r>
            <a:endParaRPr sz="1900">
              <a:solidFill>
                <a:schemeClr val="dk1"/>
              </a:solidFill>
              <a:latin typeface="Arial"/>
              <a:ea typeface="Arial"/>
              <a:cs typeface="Arial"/>
              <a:sym typeface="Arial"/>
            </a:endParaRPr>
          </a:p>
          <a:p>
            <a:pPr marL="457200" lvl="0" indent="-349250" algn="l" rtl="0">
              <a:lnSpc>
                <a:spcPct val="115000"/>
              </a:lnSpc>
              <a:spcBef>
                <a:spcPts val="0"/>
              </a:spcBef>
              <a:spcAft>
                <a:spcPts val="0"/>
              </a:spcAft>
              <a:buClr>
                <a:schemeClr val="dk1"/>
              </a:buClr>
              <a:buSzPts val="1900"/>
              <a:buFont typeface="Arial"/>
              <a:buChar char="●"/>
            </a:pPr>
            <a:r>
              <a:rPr lang="en-US" sz="1900">
                <a:solidFill>
                  <a:srgbClr val="188038"/>
                </a:solidFill>
                <a:latin typeface="Roboto Mono"/>
                <a:ea typeface="Roboto Mono"/>
                <a:cs typeface="Roboto Mono"/>
                <a:sym typeface="Roboto Mono"/>
              </a:rPr>
              <a:t>&lt;script&gt;</a:t>
            </a:r>
            <a:r>
              <a:rPr lang="en-US" sz="1900">
                <a:solidFill>
                  <a:schemeClr val="dk1"/>
                </a:solidFill>
                <a:latin typeface="Arial"/>
                <a:ea typeface="Arial"/>
                <a:cs typeface="Arial"/>
                <a:sym typeface="Arial"/>
              </a:rPr>
              <a:t>: Embeds or links JavaScript.</a:t>
            </a:r>
            <a:endParaRPr sz="1900">
              <a:solidFill>
                <a:schemeClr val="dk1"/>
              </a:solidFill>
              <a:latin typeface="Arial"/>
              <a:ea typeface="Arial"/>
              <a:cs typeface="Arial"/>
              <a:sym typeface="Arial"/>
            </a:endParaRPr>
          </a:p>
          <a:p>
            <a:pPr marL="0" marR="0" lvl="0" indent="-139700" algn="l" rtl="0">
              <a:lnSpc>
                <a:spcPct val="100000"/>
              </a:lnSpc>
              <a:spcBef>
                <a:spcPts val="0"/>
              </a:spcBef>
              <a:spcAft>
                <a:spcPts val="0"/>
              </a:spcAft>
              <a:buSzPts val="2200"/>
              <a:buChar char="•"/>
            </a:pP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329fe346eca_0_22"/>
          <p:cNvSpPr txBox="1">
            <a:spLocks noGrp="1"/>
          </p:cNvSpPr>
          <p:nvPr>
            <p:ph type="title"/>
          </p:nvPr>
        </p:nvSpPr>
        <p:spPr>
          <a:xfrm>
            <a:off x="822960" y="286604"/>
            <a:ext cx="75438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sz="4800">
                <a:solidFill>
                  <a:srgbClr val="3F3F3F"/>
                </a:solidFill>
                <a:latin typeface="Calibri"/>
                <a:ea typeface="Calibri"/>
                <a:cs typeface="Calibri"/>
                <a:sym typeface="Calibri"/>
              </a:rPr>
              <a:t>Module 2 </a:t>
            </a:r>
            <a:r>
              <a:rPr lang="en-US"/>
              <a:t>: Some HTML tags</a:t>
            </a:r>
            <a:endParaRPr/>
          </a:p>
        </p:txBody>
      </p:sp>
      <p:sp>
        <p:nvSpPr>
          <p:cNvPr id="139" name="Google Shape;139;g329fe346eca_0_22"/>
          <p:cNvSpPr txBox="1">
            <a:spLocks noGrp="1"/>
          </p:cNvSpPr>
          <p:nvPr>
            <p:ph type="body" idx="1"/>
          </p:nvPr>
        </p:nvSpPr>
        <p:spPr>
          <a:xfrm>
            <a:off x="112150" y="1970843"/>
            <a:ext cx="8919600" cy="5096700"/>
          </a:xfrm>
          <a:prstGeom prst="rect">
            <a:avLst/>
          </a:prstGeom>
          <a:noFill/>
          <a:ln>
            <a:noFill/>
          </a:ln>
        </p:spPr>
        <p:txBody>
          <a:bodyPr spcFirstLastPara="1" wrap="square" lIns="91425" tIns="45700" rIns="91425" bIns="45700" anchor="ctr" anchorCtr="0">
            <a:spAutoFit/>
          </a:bodyPr>
          <a:lstStyle/>
          <a:p>
            <a:pPr marL="0" lvl="0" indent="0" algn="l" rtl="0">
              <a:lnSpc>
                <a:spcPct val="115000"/>
              </a:lnSpc>
              <a:spcBef>
                <a:spcPts val="1200"/>
              </a:spcBef>
              <a:spcAft>
                <a:spcPts val="0"/>
              </a:spcAft>
              <a:buNone/>
            </a:pPr>
            <a:r>
              <a:rPr lang="en-US" sz="1800">
                <a:solidFill>
                  <a:schemeClr val="dk1"/>
                </a:solidFill>
                <a:latin typeface="Arial"/>
                <a:ea typeface="Arial"/>
                <a:cs typeface="Arial"/>
                <a:sym typeface="Arial"/>
              </a:rPr>
              <a:t>.</a:t>
            </a:r>
            <a:r>
              <a:rPr lang="en-US" b="1">
                <a:solidFill>
                  <a:schemeClr val="dk1"/>
                </a:solidFill>
                <a:latin typeface="Arial"/>
                <a:ea typeface="Arial"/>
                <a:cs typeface="Arial"/>
                <a:sym typeface="Arial"/>
              </a:rPr>
              <a:t>Links and Media</a:t>
            </a:r>
            <a:endParaRPr b="1">
              <a:solidFill>
                <a:schemeClr val="dk1"/>
              </a:solidFill>
              <a:latin typeface="Arial"/>
              <a:ea typeface="Arial"/>
              <a:cs typeface="Arial"/>
              <a:sym typeface="Arial"/>
            </a:endParaRPr>
          </a:p>
          <a:p>
            <a:pPr marL="457200" lvl="0" indent="-342900" algn="l" rtl="0">
              <a:lnSpc>
                <a:spcPct val="115000"/>
              </a:lnSpc>
              <a:spcBef>
                <a:spcPts val="1200"/>
              </a:spcBef>
              <a:spcAft>
                <a:spcPts val="0"/>
              </a:spcAft>
              <a:buClr>
                <a:schemeClr val="dk1"/>
              </a:buClr>
              <a:buSzPts val="1800"/>
              <a:buFont typeface="Arial"/>
              <a:buChar char="●"/>
            </a:pPr>
            <a:r>
              <a:rPr lang="en-US" sz="1800">
                <a:solidFill>
                  <a:srgbClr val="188038"/>
                </a:solidFill>
                <a:latin typeface="Roboto Mono"/>
                <a:ea typeface="Roboto Mono"/>
                <a:cs typeface="Roboto Mono"/>
                <a:sym typeface="Roboto Mono"/>
              </a:rPr>
              <a:t>&lt;a&gt;</a:t>
            </a:r>
            <a:r>
              <a:rPr lang="en-US" sz="1800">
                <a:solidFill>
                  <a:schemeClr val="dk1"/>
                </a:solidFill>
                <a:latin typeface="Arial"/>
                <a:ea typeface="Arial"/>
                <a:cs typeface="Arial"/>
                <a:sym typeface="Arial"/>
              </a:rPr>
              <a:t>: Anchor (hyperlink).</a:t>
            </a:r>
            <a:endParaRPr sz="1800">
              <a:solidFill>
                <a:schemeClr val="dk1"/>
              </a:solidFill>
              <a:latin typeface="Arial"/>
              <a:ea typeface="Arial"/>
              <a:cs typeface="Arial"/>
              <a:sym typeface="Arial"/>
            </a:endParaRPr>
          </a:p>
          <a:p>
            <a:pPr marL="457200" lvl="0" indent="-342900" algn="l" rtl="0">
              <a:lnSpc>
                <a:spcPct val="115000"/>
              </a:lnSpc>
              <a:spcBef>
                <a:spcPts val="0"/>
              </a:spcBef>
              <a:spcAft>
                <a:spcPts val="0"/>
              </a:spcAft>
              <a:buClr>
                <a:schemeClr val="dk1"/>
              </a:buClr>
              <a:buSzPts val="1800"/>
              <a:buFont typeface="Arial"/>
              <a:buChar char="●"/>
            </a:pPr>
            <a:r>
              <a:rPr lang="en-US" sz="1800">
                <a:solidFill>
                  <a:srgbClr val="188038"/>
                </a:solidFill>
                <a:latin typeface="Roboto Mono"/>
                <a:ea typeface="Roboto Mono"/>
                <a:cs typeface="Roboto Mono"/>
                <a:sym typeface="Roboto Mono"/>
              </a:rPr>
              <a:t>&lt;img&gt;</a:t>
            </a:r>
            <a:r>
              <a:rPr lang="en-US" sz="1800">
                <a:solidFill>
                  <a:schemeClr val="dk1"/>
                </a:solidFill>
                <a:latin typeface="Arial"/>
                <a:ea typeface="Arial"/>
                <a:cs typeface="Arial"/>
                <a:sym typeface="Arial"/>
              </a:rPr>
              <a:t>: Image.</a:t>
            </a:r>
            <a:endParaRPr sz="1800">
              <a:solidFill>
                <a:schemeClr val="dk1"/>
              </a:solidFill>
              <a:latin typeface="Arial"/>
              <a:ea typeface="Arial"/>
              <a:cs typeface="Arial"/>
              <a:sym typeface="Arial"/>
            </a:endParaRPr>
          </a:p>
          <a:p>
            <a:pPr marL="457200" lvl="0" indent="-342900" algn="l" rtl="0">
              <a:lnSpc>
                <a:spcPct val="115000"/>
              </a:lnSpc>
              <a:spcBef>
                <a:spcPts val="0"/>
              </a:spcBef>
              <a:spcAft>
                <a:spcPts val="0"/>
              </a:spcAft>
              <a:buClr>
                <a:schemeClr val="dk1"/>
              </a:buClr>
              <a:buSzPts val="1800"/>
              <a:buFont typeface="Arial"/>
              <a:buChar char="●"/>
            </a:pPr>
            <a:r>
              <a:rPr lang="en-US" sz="1800">
                <a:solidFill>
                  <a:srgbClr val="188038"/>
                </a:solidFill>
                <a:latin typeface="Roboto Mono"/>
                <a:ea typeface="Roboto Mono"/>
                <a:cs typeface="Roboto Mono"/>
                <a:sym typeface="Roboto Mono"/>
              </a:rPr>
              <a:t>&lt;video&gt;</a:t>
            </a:r>
            <a:r>
              <a:rPr lang="en-US" sz="1800">
                <a:solidFill>
                  <a:schemeClr val="dk1"/>
                </a:solidFill>
                <a:latin typeface="Arial"/>
                <a:ea typeface="Arial"/>
                <a:cs typeface="Arial"/>
                <a:sym typeface="Arial"/>
              </a:rPr>
              <a:t>: Video content.</a:t>
            </a:r>
            <a:endParaRPr sz="1800">
              <a:solidFill>
                <a:schemeClr val="dk1"/>
              </a:solidFill>
              <a:latin typeface="Arial"/>
              <a:ea typeface="Arial"/>
              <a:cs typeface="Arial"/>
              <a:sym typeface="Arial"/>
            </a:endParaRPr>
          </a:p>
          <a:p>
            <a:pPr marL="457200" lvl="0" indent="-342900" algn="l" rtl="0">
              <a:lnSpc>
                <a:spcPct val="115000"/>
              </a:lnSpc>
              <a:spcBef>
                <a:spcPts val="0"/>
              </a:spcBef>
              <a:spcAft>
                <a:spcPts val="0"/>
              </a:spcAft>
              <a:buClr>
                <a:schemeClr val="dk1"/>
              </a:buClr>
              <a:buSzPts val="1800"/>
              <a:buFont typeface="Arial"/>
              <a:buChar char="●"/>
            </a:pPr>
            <a:r>
              <a:rPr lang="en-US" sz="1800">
                <a:solidFill>
                  <a:srgbClr val="188038"/>
                </a:solidFill>
                <a:latin typeface="Roboto Mono"/>
                <a:ea typeface="Roboto Mono"/>
                <a:cs typeface="Roboto Mono"/>
                <a:sym typeface="Roboto Mono"/>
              </a:rPr>
              <a:t>&lt;audio&gt;</a:t>
            </a:r>
            <a:r>
              <a:rPr lang="en-US" sz="1800">
                <a:solidFill>
                  <a:schemeClr val="dk1"/>
                </a:solidFill>
                <a:latin typeface="Arial"/>
                <a:ea typeface="Arial"/>
                <a:cs typeface="Arial"/>
                <a:sym typeface="Arial"/>
              </a:rPr>
              <a:t>: Audio content.</a:t>
            </a:r>
            <a:endParaRPr sz="1800">
              <a:solidFill>
                <a:schemeClr val="dk1"/>
              </a:solidFill>
              <a:latin typeface="Arial"/>
              <a:ea typeface="Arial"/>
              <a:cs typeface="Arial"/>
              <a:sym typeface="Arial"/>
            </a:endParaRPr>
          </a:p>
          <a:p>
            <a:pPr marL="457200" lvl="0" indent="-342900" algn="l" rtl="0">
              <a:lnSpc>
                <a:spcPct val="115000"/>
              </a:lnSpc>
              <a:spcBef>
                <a:spcPts val="0"/>
              </a:spcBef>
              <a:spcAft>
                <a:spcPts val="0"/>
              </a:spcAft>
              <a:buClr>
                <a:schemeClr val="dk1"/>
              </a:buClr>
              <a:buSzPts val="1800"/>
              <a:buFont typeface="Arial"/>
              <a:buChar char="●"/>
            </a:pPr>
            <a:r>
              <a:rPr lang="en-US" sz="1800">
                <a:solidFill>
                  <a:srgbClr val="188038"/>
                </a:solidFill>
                <a:latin typeface="Roboto Mono"/>
                <a:ea typeface="Roboto Mono"/>
                <a:cs typeface="Roboto Mono"/>
                <a:sym typeface="Roboto Mono"/>
              </a:rPr>
              <a:t>&lt;source&gt;</a:t>
            </a:r>
            <a:r>
              <a:rPr lang="en-US" sz="1800">
                <a:solidFill>
                  <a:schemeClr val="dk1"/>
                </a:solidFill>
                <a:latin typeface="Arial"/>
                <a:ea typeface="Arial"/>
                <a:cs typeface="Arial"/>
                <a:sym typeface="Arial"/>
              </a:rPr>
              <a:t>: Source file for </a:t>
            </a:r>
            <a:r>
              <a:rPr lang="en-US" sz="1800">
                <a:solidFill>
                  <a:srgbClr val="188038"/>
                </a:solidFill>
                <a:latin typeface="Roboto Mono"/>
                <a:ea typeface="Roboto Mono"/>
                <a:cs typeface="Roboto Mono"/>
                <a:sym typeface="Roboto Mono"/>
              </a:rPr>
              <a:t>&lt;video&gt;</a:t>
            </a:r>
            <a:r>
              <a:rPr lang="en-US" sz="1800">
                <a:solidFill>
                  <a:schemeClr val="dk1"/>
                </a:solidFill>
                <a:latin typeface="Arial"/>
                <a:ea typeface="Arial"/>
                <a:cs typeface="Arial"/>
                <a:sym typeface="Arial"/>
              </a:rPr>
              <a:t> or </a:t>
            </a:r>
            <a:r>
              <a:rPr lang="en-US" sz="1800">
                <a:solidFill>
                  <a:srgbClr val="188038"/>
                </a:solidFill>
                <a:latin typeface="Roboto Mono"/>
                <a:ea typeface="Roboto Mono"/>
                <a:cs typeface="Roboto Mono"/>
                <a:sym typeface="Roboto Mono"/>
              </a:rPr>
              <a:t>&lt;audio&gt;</a:t>
            </a: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a:p>
            <a:pPr marL="0" lvl="0" indent="0" algn="l" rtl="0">
              <a:lnSpc>
                <a:spcPct val="115000"/>
              </a:lnSpc>
              <a:spcBef>
                <a:spcPts val="1400"/>
              </a:spcBef>
              <a:spcAft>
                <a:spcPts val="0"/>
              </a:spcAft>
              <a:buClr>
                <a:schemeClr val="dk1"/>
              </a:buClr>
              <a:buSzPts val="1100"/>
              <a:buFont typeface="Arial"/>
              <a:buNone/>
            </a:pPr>
            <a:r>
              <a:rPr lang="en-US" b="1">
                <a:solidFill>
                  <a:schemeClr val="dk1"/>
                </a:solidFill>
                <a:latin typeface="Arial"/>
                <a:ea typeface="Arial"/>
                <a:cs typeface="Arial"/>
                <a:sym typeface="Arial"/>
              </a:rPr>
              <a:t>Tables</a:t>
            </a:r>
            <a:endParaRPr b="1">
              <a:solidFill>
                <a:schemeClr val="dk1"/>
              </a:solidFill>
              <a:latin typeface="Arial"/>
              <a:ea typeface="Arial"/>
              <a:cs typeface="Arial"/>
              <a:sym typeface="Arial"/>
            </a:endParaRPr>
          </a:p>
          <a:p>
            <a:pPr marL="91440" lvl="0" indent="-114300" algn="l" rtl="0">
              <a:lnSpc>
                <a:spcPct val="115000"/>
              </a:lnSpc>
              <a:spcBef>
                <a:spcPts val="1200"/>
              </a:spcBef>
              <a:spcAft>
                <a:spcPts val="0"/>
              </a:spcAft>
              <a:buClr>
                <a:schemeClr val="dk1"/>
              </a:buClr>
              <a:buSzPts val="1800"/>
              <a:buFont typeface="Arial"/>
              <a:buChar char="•"/>
            </a:pPr>
            <a:r>
              <a:rPr lang="en-US" sz="1800">
                <a:solidFill>
                  <a:srgbClr val="188038"/>
                </a:solidFill>
                <a:latin typeface="Roboto Mono"/>
                <a:ea typeface="Roboto Mono"/>
                <a:cs typeface="Roboto Mono"/>
                <a:sym typeface="Roboto Mono"/>
              </a:rPr>
              <a:t>&lt;table&gt;</a:t>
            </a:r>
            <a:r>
              <a:rPr lang="en-US" sz="1800">
                <a:solidFill>
                  <a:schemeClr val="dk1"/>
                </a:solidFill>
                <a:latin typeface="Arial"/>
                <a:ea typeface="Arial"/>
                <a:cs typeface="Arial"/>
                <a:sym typeface="Arial"/>
              </a:rPr>
              <a:t>: Defines a table.</a:t>
            </a:r>
            <a:endParaRPr sz="1800">
              <a:solidFill>
                <a:schemeClr val="dk1"/>
              </a:solidFill>
              <a:latin typeface="Arial"/>
              <a:ea typeface="Arial"/>
              <a:cs typeface="Arial"/>
              <a:sym typeface="Arial"/>
            </a:endParaRPr>
          </a:p>
          <a:p>
            <a:pPr marL="91440" lvl="0" indent="-114300" algn="l" rtl="0">
              <a:lnSpc>
                <a:spcPct val="115000"/>
              </a:lnSpc>
              <a:spcBef>
                <a:spcPts val="0"/>
              </a:spcBef>
              <a:spcAft>
                <a:spcPts val="0"/>
              </a:spcAft>
              <a:buClr>
                <a:schemeClr val="dk1"/>
              </a:buClr>
              <a:buSzPts val="1800"/>
              <a:buFont typeface="Arial"/>
              <a:buChar char="•"/>
            </a:pPr>
            <a:r>
              <a:rPr lang="en-US" sz="1800">
                <a:solidFill>
                  <a:srgbClr val="188038"/>
                </a:solidFill>
                <a:latin typeface="Roboto Mono"/>
                <a:ea typeface="Roboto Mono"/>
                <a:cs typeface="Roboto Mono"/>
                <a:sym typeface="Roboto Mono"/>
              </a:rPr>
              <a:t>&lt;tr&gt;</a:t>
            </a:r>
            <a:r>
              <a:rPr lang="en-US" sz="1800">
                <a:solidFill>
                  <a:schemeClr val="dk1"/>
                </a:solidFill>
                <a:latin typeface="Arial"/>
                <a:ea typeface="Arial"/>
                <a:cs typeface="Arial"/>
                <a:sym typeface="Arial"/>
              </a:rPr>
              <a:t>: Table row.</a:t>
            </a:r>
            <a:endParaRPr sz="1800">
              <a:solidFill>
                <a:schemeClr val="dk1"/>
              </a:solidFill>
              <a:latin typeface="Arial"/>
              <a:ea typeface="Arial"/>
              <a:cs typeface="Arial"/>
              <a:sym typeface="Arial"/>
            </a:endParaRPr>
          </a:p>
          <a:p>
            <a:pPr marL="91440" lvl="0" indent="-114300" algn="l" rtl="0">
              <a:lnSpc>
                <a:spcPct val="115000"/>
              </a:lnSpc>
              <a:spcBef>
                <a:spcPts val="0"/>
              </a:spcBef>
              <a:spcAft>
                <a:spcPts val="0"/>
              </a:spcAft>
              <a:buClr>
                <a:schemeClr val="dk1"/>
              </a:buClr>
              <a:buSzPts val="1800"/>
              <a:buFont typeface="Arial"/>
              <a:buChar char="•"/>
            </a:pPr>
            <a:r>
              <a:rPr lang="en-US" sz="1800">
                <a:solidFill>
                  <a:srgbClr val="188038"/>
                </a:solidFill>
                <a:latin typeface="Roboto Mono"/>
                <a:ea typeface="Roboto Mono"/>
                <a:cs typeface="Roboto Mono"/>
                <a:sym typeface="Roboto Mono"/>
              </a:rPr>
              <a:t>&lt;td&gt;</a:t>
            </a:r>
            <a:r>
              <a:rPr lang="en-US" sz="1800">
                <a:solidFill>
                  <a:schemeClr val="dk1"/>
                </a:solidFill>
                <a:latin typeface="Arial"/>
                <a:ea typeface="Arial"/>
                <a:cs typeface="Arial"/>
                <a:sym typeface="Arial"/>
              </a:rPr>
              <a:t>: Table cell (data).</a:t>
            </a:r>
            <a:endParaRPr sz="1800">
              <a:solidFill>
                <a:schemeClr val="dk1"/>
              </a:solidFill>
              <a:latin typeface="Arial"/>
              <a:ea typeface="Arial"/>
              <a:cs typeface="Arial"/>
              <a:sym typeface="Arial"/>
            </a:endParaRPr>
          </a:p>
          <a:p>
            <a:pPr marL="91440" lvl="0" indent="-114300" algn="l" rtl="0">
              <a:lnSpc>
                <a:spcPct val="115000"/>
              </a:lnSpc>
              <a:spcBef>
                <a:spcPts val="0"/>
              </a:spcBef>
              <a:spcAft>
                <a:spcPts val="0"/>
              </a:spcAft>
              <a:buClr>
                <a:schemeClr val="dk1"/>
              </a:buClr>
              <a:buSzPts val="1800"/>
              <a:buFont typeface="Arial"/>
              <a:buChar char="•"/>
            </a:pPr>
            <a:r>
              <a:rPr lang="en-US" sz="1800">
                <a:solidFill>
                  <a:srgbClr val="188038"/>
                </a:solidFill>
                <a:latin typeface="Roboto Mono"/>
                <a:ea typeface="Roboto Mono"/>
                <a:cs typeface="Roboto Mono"/>
                <a:sym typeface="Roboto Mono"/>
              </a:rPr>
              <a:t>&lt;th&gt;</a:t>
            </a:r>
            <a:r>
              <a:rPr lang="en-US" sz="1800">
                <a:solidFill>
                  <a:schemeClr val="dk1"/>
                </a:solidFill>
                <a:latin typeface="Arial"/>
                <a:ea typeface="Arial"/>
                <a:cs typeface="Arial"/>
                <a:sym typeface="Arial"/>
              </a:rPr>
              <a:t>: Table header cell.</a:t>
            </a:r>
            <a:endParaRPr sz="1800">
              <a:solidFill>
                <a:schemeClr val="dk1"/>
              </a:solidFill>
              <a:latin typeface="Arial"/>
              <a:ea typeface="Arial"/>
              <a:cs typeface="Arial"/>
              <a:sym typeface="Arial"/>
            </a:endParaRPr>
          </a:p>
          <a:p>
            <a:pPr marL="0" lvl="0" indent="0" algn="l" rtl="0">
              <a:lnSpc>
                <a:spcPct val="115000"/>
              </a:lnSpc>
              <a:spcBef>
                <a:spcPts val="1400"/>
              </a:spcBef>
              <a:spcAft>
                <a:spcPts val="0"/>
              </a:spcAft>
              <a:buNone/>
            </a:pPr>
            <a:endParaRPr sz="2100" b="1">
              <a:solidFill>
                <a:schemeClr val="dk1"/>
              </a:solidFill>
              <a:latin typeface="Arial"/>
              <a:ea typeface="Arial"/>
              <a:cs typeface="Arial"/>
              <a:sym typeface="Arial"/>
            </a:endParaRPr>
          </a:p>
          <a:p>
            <a:pPr marL="0" marR="0" lvl="0" indent="-139700" algn="l" rtl="0">
              <a:lnSpc>
                <a:spcPct val="100000"/>
              </a:lnSpc>
              <a:spcBef>
                <a:spcPts val="400"/>
              </a:spcBef>
              <a:spcAft>
                <a:spcPts val="0"/>
              </a:spcAft>
              <a:buSzPts val="2200"/>
              <a:buChar char="•"/>
            </a:pP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329fe346eca_0_28"/>
          <p:cNvSpPr txBox="1">
            <a:spLocks noGrp="1"/>
          </p:cNvSpPr>
          <p:nvPr>
            <p:ph type="title"/>
          </p:nvPr>
        </p:nvSpPr>
        <p:spPr>
          <a:xfrm>
            <a:off x="822960" y="286604"/>
            <a:ext cx="75438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Module 2: Basic CSS</a:t>
            </a:r>
            <a:endParaRPr/>
          </a:p>
        </p:txBody>
      </p:sp>
      <p:sp>
        <p:nvSpPr>
          <p:cNvPr id="145" name="Google Shape;145;g329fe346eca_0_28"/>
          <p:cNvSpPr txBox="1">
            <a:spLocks noGrp="1"/>
          </p:cNvSpPr>
          <p:nvPr>
            <p:ph type="body" idx="1"/>
          </p:nvPr>
        </p:nvSpPr>
        <p:spPr>
          <a:xfrm>
            <a:off x="531500" y="1897175"/>
            <a:ext cx="7835400" cy="4686600"/>
          </a:xfrm>
          <a:prstGeom prst="rect">
            <a:avLst/>
          </a:prstGeom>
        </p:spPr>
        <p:txBody>
          <a:bodyPr spcFirstLastPara="1" wrap="square" lIns="0" tIns="45700" rIns="0" bIns="45700" anchor="t" anchorCtr="0">
            <a:normAutofit/>
          </a:bodyPr>
          <a:lstStyle/>
          <a:p>
            <a:pPr marL="0" lvl="0" indent="0" algn="l" rtl="0">
              <a:spcBef>
                <a:spcPts val="1200"/>
              </a:spcBef>
              <a:spcAft>
                <a:spcPts val="0"/>
              </a:spcAft>
              <a:buClr>
                <a:schemeClr val="dk1"/>
              </a:buClr>
              <a:buSzPts val="1100"/>
              <a:buFont typeface="Arial"/>
              <a:buNone/>
            </a:pPr>
            <a:r>
              <a:rPr lang="en-US" b="1">
                <a:solidFill>
                  <a:schemeClr val="dk1"/>
                </a:solidFill>
                <a:latin typeface="Arial"/>
                <a:ea typeface="Arial"/>
                <a:cs typeface="Arial"/>
                <a:sym typeface="Arial"/>
              </a:rPr>
              <a:t>Selector</a:t>
            </a:r>
            <a:r>
              <a:rPr lang="en-US">
                <a:solidFill>
                  <a:schemeClr val="dk1"/>
                </a:solidFill>
                <a:latin typeface="Arial"/>
                <a:ea typeface="Arial"/>
                <a:cs typeface="Arial"/>
                <a:sym typeface="Arial"/>
              </a:rPr>
              <a:t>: The HTML element(s) you want to style.</a:t>
            </a:r>
            <a:endParaRPr>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US" b="1">
                <a:solidFill>
                  <a:schemeClr val="dk1"/>
                </a:solidFill>
                <a:latin typeface="Arial"/>
                <a:ea typeface="Arial"/>
                <a:cs typeface="Arial"/>
                <a:sym typeface="Arial"/>
              </a:rPr>
              <a:t>Declaration Block</a:t>
            </a:r>
            <a:r>
              <a:rPr lang="en-US">
                <a:solidFill>
                  <a:schemeClr val="dk1"/>
                </a:solidFill>
                <a:latin typeface="Arial"/>
                <a:ea typeface="Arial"/>
                <a:cs typeface="Arial"/>
                <a:sym typeface="Arial"/>
              </a:rPr>
              <a:t>: Contains one or more declarations inside </a:t>
            </a:r>
            <a:r>
              <a:rPr lang="en-US">
                <a:solidFill>
                  <a:srgbClr val="188038"/>
                </a:solidFill>
                <a:latin typeface="Roboto Mono"/>
                <a:ea typeface="Roboto Mono"/>
                <a:cs typeface="Roboto Mono"/>
                <a:sym typeface="Roboto Mono"/>
              </a:rPr>
              <a:t>{ }</a:t>
            </a:r>
            <a:r>
              <a:rPr lang="en-US">
                <a:solidFill>
                  <a:schemeClr val="dk1"/>
                </a:solidFill>
                <a:latin typeface="Arial"/>
                <a:ea typeface="Arial"/>
                <a:cs typeface="Arial"/>
                <a:sym typeface="Arial"/>
              </a:rPr>
              <a:t>, each specifying a </a:t>
            </a:r>
            <a:r>
              <a:rPr lang="en-US" b="1">
                <a:solidFill>
                  <a:schemeClr val="dk1"/>
                </a:solidFill>
                <a:latin typeface="Arial"/>
                <a:ea typeface="Arial"/>
                <a:cs typeface="Arial"/>
                <a:sym typeface="Arial"/>
              </a:rPr>
              <a:t>property</a:t>
            </a:r>
            <a:r>
              <a:rPr lang="en-US">
                <a:solidFill>
                  <a:schemeClr val="dk1"/>
                </a:solidFill>
                <a:latin typeface="Arial"/>
                <a:ea typeface="Arial"/>
                <a:cs typeface="Arial"/>
                <a:sym typeface="Arial"/>
              </a:rPr>
              <a:t> and a </a:t>
            </a:r>
            <a:r>
              <a:rPr lang="en-US" b="1">
                <a:solidFill>
                  <a:schemeClr val="dk1"/>
                </a:solidFill>
                <a:latin typeface="Arial"/>
                <a:ea typeface="Arial"/>
                <a:cs typeface="Arial"/>
                <a:sym typeface="Arial"/>
              </a:rPr>
              <a:t>value</a:t>
            </a:r>
            <a:r>
              <a:rPr lang="en-US">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marL="0" lvl="0" indent="0" algn="l" rtl="0">
              <a:spcBef>
                <a:spcPts val="1200"/>
              </a:spcBef>
              <a:spcAft>
                <a:spcPts val="0"/>
              </a:spcAft>
              <a:buNone/>
            </a:pPr>
            <a:r>
              <a:rPr lang="en-US" b="1">
                <a:solidFill>
                  <a:schemeClr val="dk1"/>
                </a:solidFill>
                <a:latin typeface="Arial"/>
                <a:ea typeface="Arial"/>
                <a:cs typeface="Arial"/>
                <a:sym typeface="Arial"/>
              </a:rPr>
              <a:t>Inline CSS</a:t>
            </a:r>
            <a:r>
              <a:rPr lang="en-US">
                <a:solidFill>
                  <a:schemeClr val="dk1"/>
                </a:solidFill>
                <a:latin typeface="Arial"/>
                <a:ea typeface="Arial"/>
                <a:cs typeface="Arial"/>
                <a:sym typeface="Arial"/>
              </a:rPr>
              <a:t>: Directly within an HTML element using the </a:t>
            </a:r>
            <a:r>
              <a:rPr lang="en-US">
                <a:solidFill>
                  <a:srgbClr val="188038"/>
                </a:solidFill>
                <a:latin typeface="Roboto Mono"/>
                <a:ea typeface="Roboto Mono"/>
                <a:cs typeface="Roboto Mono"/>
                <a:sym typeface="Roboto Mono"/>
              </a:rPr>
              <a:t>style</a:t>
            </a:r>
            <a:r>
              <a:rPr lang="en-US">
                <a:solidFill>
                  <a:schemeClr val="dk1"/>
                </a:solidFill>
                <a:latin typeface="Arial"/>
                <a:ea typeface="Arial"/>
                <a:cs typeface="Arial"/>
                <a:sym typeface="Arial"/>
              </a:rPr>
              <a:t> attribute.</a:t>
            </a:r>
            <a:endParaRPr>
              <a:solidFill>
                <a:schemeClr val="dk1"/>
              </a:solidFill>
              <a:latin typeface="Arial"/>
              <a:ea typeface="Arial"/>
              <a:cs typeface="Arial"/>
              <a:sym typeface="Arial"/>
            </a:endParaRPr>
          </a:p>
          <a:p>
            <a:pPr marL="0" lvl="0" indent="0" algn="l" rtl="0">
              <a:spcBef>
                <a:spcPts val="1200"/>
              </a:spcBef>
              <a:spcAft>
                <a:spcPts val="0"/>
              </a:spcAft>
              <a:buNone/>
            </a:pPr>
            <a:r>
              <a:rPr lang="en-US" b="1">
                <a:solidFill>
                  <a:schemeClr val="dk1"/>
                </a:solidFill>
                <a:latin typeface="Arial"/>
                <a:ea typeface="Arial"/>
                <a:cs typeface="Arial"/>
                <a:sym typeface="Arial"/>
              </a:rPr>
              <a:t>Internal CSS</a:t>
            </a:r>
            <a:r>
              <a:rPr lang="en-US">
                <a:solidFill>
                  <a:schemeClr val="dk1"/>
                </a:solidFill>
                <a:latin typeface="Arial"/>
                <a:ea typeface="Arial"/>
                <a:cs typeface="Arial"/>
                <a:sym typeface="Arial"/>
              </a:rPr>
              <a:t>: Inside a </a:t>
            </a:r>
            <a:r>
              <a:rPr lang="en-US">
                <a:solidFill>
                  <a:srgbClr val="188038"/>
                </a:solidFill>
                <a:latin typeface="Roboto Mono"/>
                <a:ea typeface="Roboto Mono"/>
                <a:cs typeface="Roboto Mono"/>
                <a:sym typeface="Roboto Mono"/>
              </a:rPr>
              <a:t>&lt;style&gt;</a:t>
            </a:r>
            <a:r>
              <a:rPr lang="en-US">
                <a:solidFill>
                  <a:schemeClr val="dk1"/>
                </a:solidFill>
                <a:latin typeface="Arial"/>
                <a:ea typeface="Arial"/>
                <a:cs typeface="Arial"/>
                <a:sym typeface="Arial"/>
              </a:rPr>
              <a:t> tag within the </a:t>
            </a:r>
            <a:r>
              <a:rPr lang="en-US">
                <a:solidFill>
                  <a:srgbClr val="188038"/>
                </a:solidFill>
                <a:latin typeface="Roboto Mono"/>
                <a:ea typeface="Roboto Mono"/>
                <a:cs typeface="Roboto Mono"/>
                <a:sym typeface="Roboto Mono"/>
              </a:rPr>
              <a:t>&lt;head&gt;</a:t>
            </a:r>
            <a:r>
              <a:rPr lang="en-US">
                <a:solidFill>
                  <a:schemeClr val="dk1"/>
                </a:solidFill>
                <a:latin typeface="Arial"/>
                <a:ea typeface="Arial"/>
                <a:cs typeface="Arial"/>
                <a:sym typeface="Arial"/>
              </a:rPr>
              <a:t> section.</a:t>
            </a:r>
            <a:endParaRPr>
              <a:solidFill>
                <a:schemeClr val="dk1"/>
              </a:solidFill>
              <a:latin typeface="Arial"/>
              <a:ea typeface="Arial"/>
              <a:cs typeface="Arial"/>
              <a:sym typeface="Arial"/>
            </a:endParaRPr>
          </a:p>
          <a:p>
            <a:pPr marL="0" lvl="0" indent="0" algn="l" rtl="0">
              <a:spcBef>
                <a:spcPts val="1200"/>
              </a:spcBef>
              <a:spcAft>
                <a:spcPts val="0"/>
              </a:spcAft>
              <a:buNone/>
            </a:pPr>
            <a:r>
              <a:rPr lang="en-US" b="1">
                <a:solidFill>
                  <a:schemeClr val="dk1"/>
                </a:solidFill>
                <a:latin typeface="Arial"/>
                <a:ea typeface="Arial"/>
                <a:cs typeface="Arial"/>
                <a:sym typeface="Arial"/>
              </a:rPr>
              <a:t>External CSS</a:t>
            </a:r>
            <a:r>
              <a:rPr lang="en-US">
                <a:solidFill>
                  <a:schemeClr val="dk1"/>
                </a:solidFill>
                <a:latin typeface="Arial"/>
                <a:ea typeface="Arial"/>
                <a:cs typeface="Arial"/>
                <a:sym typeface="Arial"/>
              </a:rPr>
              <a:t>: Linking a </a:t>
            </a:r>
            <a:r>
              <a:rPr lang="en-US">
                <a:solidFill>
                  <a:srgbClr val="188038"/>
                </a:solidFill>
                <a:latin typeface="Roboto Mono"/>
                <a:ea typeface="Roboto Mono"/>
                <a:cs typeface="Roboto Mono"/>
                <a:sym typeface="Roboto Mono"/>
              </a:rPr>
              <a:t>.css</a:t>
            </a:r>
            <a:r>
              <a:rPr lang="en-US">
                <a:solidFill>
                  <a:schemeClr val="dk1"/>
                </a:solidFill>
                <a:latin typeface="Arial"/>
                <a:ea typeface="Arial"/>
                <a:cs typeface="Arial"/>
                <a:sym typeface="Arial"/>
              </a:rPr>
              <a:t> file using a </a:t>
            </a:r>
            <a:r>
              <a:rPr lang="en-US">
                <a:solidFill>
                  <a:srgbClr val="188038"/>
                </a:solidFill>
                <a:latin typeface="Roboto Mono"/>
                <a:ea typeface="Roboto Mono"/>
                <a:cs typeface="Roboto Mono"/>
                <a:sym typeface="Roboto Mono"/>
              </a:rPr>
              <a:t>&lt;link&gt;</a:t>
            </a:r>
            <a:r>
              <a:rPr lang="en-US">
                <a:solidFill>
                  <a:schemeClr val="dk1"/>
                </a:solidFill>
                <a:latin typeface="Arial"/>
                <a:ea typeface="Arial"/>
                <a:cs typeface="Arial"/>
                <a:sym typeface="Arial"/>
              </a:rPr>
              <a:t> tag.</a:t>
            </a:r>
            <a:endParaRPr>
              <a:solidFill>
                <a:schemeClr val="dk1"/>
              </a:solidFill>
              <a:latin typeface="Arial"/>
              <a:ea typeface="Arial"/>
              <a:cs typeface="Arial"/>
              <a:sym typeface="Arial"/>
            </a:endParaRPr>
          </a:p>
          <a:p>
            <a:pPr marL="0" lvl="0" indent="0" algn="l" rtl="0">
              <a:spcBef>
                <a:spcPts val="1200"/>
              </a:spcBef>
              <a:spcAft>
                <a:spcPts val="0"/>
              </a:spcAft>
              <a:buNone/>
            </a:pPr>
            <a:r>
              <a:rPr lang="en-US" b="1">
                <a:solidFill>
                  <a:schemeClr val="dk1"/>
                </a:solidFill>
                <a:latin typeface="Arial"/>
                <a:ea typeface="Arial"/>
                <a:cs typeface="Arial"/>
                <a:sym typeface="Arial"/>
              </a:rPr>
              <a:t>Universal Selector</a:t>
            </a:r>
            <a:r>
              <a:rPr lang="en-US">
                <a:solidFill>
                  <a:schemeClr val="dk1"/>
                </a:solidFill>
                <a:latin typeface="Arial"/>
                <a:ea typeface="Arial"/>
                <a:cs typeface="Arial"/>
                <a:sym typeface="Arial"/>
              </a:rPr>
              <a:t>: Targets all elements (</a:t>
            </a:r>
            <a:r>
              <a:rPr lang="en-US">
                <a:solidFill>
                  <a:srgbClr val="188038"/>
                </a:solidFill>
                <a:latin typeface="Roboto Mono"/>
                <a:ea typeface="Roboto Mono"/>
                <a:cs typeface="Roboto Mono"/>
                <a:sym typeface="Roboto Mono"/>
              </a:rPr>
              <a:t>*</a:t>
            </a:r>
            <a:r>
              <a:rPr lang="en-US">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marL="0" lvl="0" indent="0" algn="l" rtl="0">
              <a:spcBef>
                <a:spcPts val="1200"/>
              </a:spcBef>
              <a:spcAft>
                <a:spcPts val="0"/>
              </a:spcAft>
              <a:buNone/>
            </a:pPr>
            <a:r>
              <a:rPr lang="en-US" b="1">
                <a:solidFill>
                  <a:schemeClr val="dk1"/>
                </a:solidFill>
                <a:latin typeface="Arial"/>
                <a:ea typeface="Arial"/>
                <a:cs typeface="Arial"/>
                <a:sym typeface="Arial"/>
              </a:rPr>
              <a:t>Type Selector</a:t>
            </a:r>
            <a:r>
              <a:rPr lang="en-US">
                <a:solidFill>
                  <a:schemeClr val="dk1"/>
                </a:solidFill>
                <a:latin typeface="Arial"/>
                <a:ea typeface="Arial"/>
                <a:cs typeface="Arial"/>
                <a:sym typeface="Arial"/>
              </a:rPr>
              <a:t>: Targets elements by tag name.</a:t>
            </a:r>
            <a:endParaRPr>
              <a:solidFill>
                <a:schemeClr val="dk1"/>
              </a:solidFill>
              <a:latin typeface="Arial"/>
              <a:ea typeface="Arial"/>
              <a:cs typeface="Arial"/>
              <a:sym typeface="Arial"/>
            </a:endParaRPr>
          </a:p>
          <a:p>
            <a:pPr marL="0" lvl="0" indent="0" algn="l" rtl="0">
              <a:spcBef>
                <a:spcPts val="1200"/>
              </a:spcBef>
              <a:spcAft>
                <a:spcPts val="0"/>
              </a:spcAft>
              <a:buNone/>
            </a:pPr>
            <a:r>
              <a:rPr lang="en-US" b="1">
                <a:solidFill>
                  <a:schemeClr val="dk1"/>
                </a:solidFill>
                <a:latin typeface="Arial"/>
                <a:ea typeface="Arial"/>
                <a:cs typeface="Arial"/>
                <a:sym typeface="Arial"/>
              </a:rPr>
              <a:t>Class Selector</a:t>
            </a:r>
            <a:r>
              <a:rPr lang="en-US">
                <a:solidFill>
                  <a:schemeClr val="dk1"/>
                </a:solidFill>
                <a:latin typeface="Arial"/>
                <a:ea typeface="Arial"/>
                <a:cs typeface="Arial"/>
                <a:sym typeface="Arial"/>
              </a:rPr>
              <a:t>: Targets elements with a specific class (</a:t>
            </a:r>
            <a:r>
              <a:rPr lang="en-US">
                <a:solidFill>
                  <a:srgbClr val="188038"/>
                </a:solidFill>
                <a:latin typeface="Roboto Mono"/>
                <a:ea typeface="Roboto Mono"/>
                <a:cs typeface="Roboto Mono"/>
                <a:sym typeface="Roboto Mono"/>
              </a:rPr>
              <a:t>.</a:t>
            </a:r>
            <a:r>
              <a:rPr lang="en-US">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marL="0" lvl="0" indent="0" algn="l" rtl="0">
              <a:spcBef>
                <a:spcPts val="1200"/>
              </a:spcBef>
              <a:spcAft>
                <a:spcPts val="0"/>
              </a:spcAft>
              <a:buNone/>
            </a:pPr>
            <a:endParaRPr sz="1700">
              <a:solidFill>
                <a:schemeClr val="dk1"/>
              </a:solidFill>
              <a:latin typeface="Arial"/>
              <a:ea typeface="Arial"/>
              <a:cs typeface="Arial"/>
              <a:sym typeface="Arial"/>
            </a:endParaRPr>
          </a:p>
          <a:p>
            <a:pPr marL="0" lvl="0" indent="0" algn="l" rtl="0">
              <a:spcBef>
                <a:spcPts val="1200"/>
              </a:spcBef>
              <a:spcAft>
                <a:spcPts val="0"/>
              </a:spcAft>
              <a:buNone/>
            </a:pPr>
            <a:endParaRPr sz="1700">
              <a:solidFill>
                <a:schemeClr val="dk1"/>
              </a:solidFill>
              <a:latin typeface="Arial"/>
              <a:ea typeface="Arial"/>
              <a:cs typeface="Arial"/>
              <a:sym typeface="Arial"/>
            </a:endParaRPr>
          </a:p>
          <a:p>
            <a:pPr marL="0" lvl="0" indent="0" algn="l" rtl="0">
              <a:spcBef>
                <a:spcPts val="1200"/>
              </a:spcBef>
              <a:spcAft>
                <a:spcPts val="0"/>
              </a:spcAft>
              <a:buNone/>
            </a:pPr>
            <a:endParaRPr sz="1700">
              <a:solidFill>
                <a:schemeClr val="dk1"/>
              </a:solidFill>
              <a:latin typeface="Arial"/>
              <a:ea typeface="Arial"/>
              <a:cs typeface="Arial"/>
              <a:sym typeface="Arial"/>
            </a:endParaRPr>
          </a:p>
          <a:p>
            <a:pPr marL="0" lvl="0" indent="0" algn="l" rtl="0">
              <a:spcBef>
                <a:spcPts val="1200"/>
              </a:spcBef>
              <a:spcAft>
                <a:spcPts val="200"/>
              </a:spcAft>
              <a:buNone/>
            </a:pPr>
            <a:endParaRPr sz="11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6"/>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sz="4800">
                <a:solidFill>
                  <a:srgbClr val="3F3F3F"/>
                </a:solidFill>
                <a:latin typeface="Calibri"/>
                <a:ea typeface="Calibri"/>
                <a:cs typeface="Calibri"/>
                <a:sym typeface="Calibri"/>
              </a:rPr>
              <a:t>Module 2: CSS Basics</a:t>
            </a:r>
            <a:endParaRPr/>
          </a:p>
        </p:txBody>
      </p:sp>
      <p:sp>
        <p:nvSpPr>
          <p:cNvPr id="151" name="Google Shape;151;p6"/>
          <p:cNvSpPr txBox="1">
            <a:spLocks noGrp="1"/>
          </p:cNvSpPr>
          <p:nvPr>
            <p:ph type="body" idx="1"/>
          </p:nvPr>
        </p:nvSpPr>
        <p:spPr>
          <a:xfrm>
            <a:off x="112725" y="1737350"/>
            <a:ext cx="8899200" cy="5248800"/>
          </a:xfrm>
          <a:prstGeom prst="rect">
            <a:avLst/>
          </a:prstGeom>
          <a:noFill/>
          <a:ln>
            <a:noFill/>
          </a:ln>
        </p:spPr>
        <p:txBody>
          <a:bodyPr spcFirstLastPara="1" wrap="square" lIns="91425" tIns="45700" rIns="91425" bIns="45700" anchor="ctr" anchorCtr="0">
            <a:spAutoFit/>
          </a:bodyPr>
          <a:lstStyle/>
          <a:p>
            <a:pPr marL="91440" lvl="0" indent="-152400" algn="l" rtl="0">
              <a:lnSpc>
                <a:spcPct val="100000"/>
              </a:lnSpc>
              <a:spcBef>
                <a:spcPts val="0"/>
              </a:spcBef>
              <a:spcAft>
                <a:spcPts val="0"/>
              </a:spcAft>
              <a:buClr>
                <a:schemeClr val="dk1"/>
              </a:buClr>
              <a:buSzPts val="2400"/>
              <a:buFont typeface="Arial"/>
              <a:buChar char="•"/>
            </a:pPr>
            <a:r>
              <a:rPr lang="en-US" sz="1700" b="1" i="1" u="sng">
                <a:solidFill>
                  <a:schemeClr val="dk1"/>
                </a:solidFill>
                <a:latin typeface="Roboto Mono"/>
                <a:ea typeface="Roboto Mono"/>
                <a:cs typeface="Roboto Mono"/>
                <a:sym typeface="Roboto Mono"/>
              </a:rPr>
              <a:t>PROPERTIES:-</a:t>
            </a:r>
            <a:endParaRPr sz="1700" b="1" i="1" u="sng">
              <a:solidFill>
                <a:schemeClr val="dk1"/>
              </a:solidFill>
              <a:latin typeface="Roboto Mono"/>
              <a:ea typeface="Roboto Mono"/>
              <a:cs typeface="Roboto Mono"/>
              <a:sym typeface="Roboto Mono"/>
            </a:endParaRPr>
          </a:p>
          <a:p>
            <a:pPr marL="91440" lvl="0" indent="-152400" algn="l" rtl="0">
              <a:lnSpc>
                <a:spcPct val="100000"/>
              </a:lnSpc>
              <a:spcBef>
                <a:spcPts val="0"/>
              </a:spcBef>
              <a:spcAft>
                <a:spcPts val="0"/>
              </a:spcAft>
              <a:buClr>
                <a:schemeClr val="dk1"/>
              </a:buClr>
              <a:buSzPts val="2400"/>
              <a:buFont typeface="Arial"/>
              <a:buChar char="•"/>
            </a:pPr>
            <a:r>
              <a:rPr lang="en-US" sz="1700">
                <a:solidFill>
                  <a:srgbClr val="188038"/>
                </a:solidFill>
                <a:latin typeface="Roboto Mono"/>
                <a:ea typeface="Roboto Mono"/>
                <a:cs typeface="Roboto Mono"/>
                <a:sym typeface="Roboto Mono"/>
              </a:rPr>
              <a:t>color</a:t>
            </a:r>
            <a:r>
              <a:rPr lang="en-US" sz="1700">
                <a:solidFill>
                  <a:schemeClr val="dk1"/>
                </a:solidFill>
                <a:latin typeface="Arial"/>
                <a:ea typeface="Arial"/>
                <a:cs typeface="Arial"/>
                <a:sym typeface="Arial"/>
              </a:rPr>
              <a:t>: Text color.</a:t>
            </a:r>
            <a:endParaRPr sz="1700">
              <a:solidFill>
                <a:schemeClr val="dk1"/>
              </a:solidFill>
              <a:latin typeface="Arial"/>
              <a:ea typeface="Arial"/>
              <a:cs typeface="Arial"/>
              <a:sym typeface="Arial"/>
            </a:endParaRPr>
          </a:p>
          <a:p>
            <a:pPr marL="91440" lvl="0" indent="-152400" algn="l" rtl="0">
              <a:lnSpc>
                <a:spcPct val="100000"/>
              </a:lnSpc>
              <a:spcBef>
                <a:spcPts val="0"/>
              </a:spcBef>
              <a:spcAft>
                <a:spcPts val="0"/>
              </a:spcAft>
              <a:buClr>
                <a:schemeClr val="dk1"/>
              </a:buClr>
              <a:buSzPts val="2400"/>
              <a:buFont typeface="Arial"/>
              <a:buChar char="•"/>
            </a:pPr>
            <a:r>
              <a:rPr lang="en-US" sz="1700">
                <a:solidFill>
                  <a:srgbClr val="188038"/>
                </a:solidFill>
                <a:latin typeface="Roboto Mono"/>
                <a:ea typeface="Roboto Mono"/>
                <a:cs typeface="Roboto Mono"/>
                <a:sym typeface="Roboto Mono"/>
              </a:rPr>
              <a:t>font-size</a:t>
            </a:r>
            <a:r>
              <a:rPr lang="en-US" sz="1700">
                <a:solidFill>
                  <a:schemeClr val="dk1"/>
                </a:solidFill>
                <a:latin typeface="Arial"/>
                <a:ea typeface="Arial"/>
                <a:cs typeface="Arial"/>
                <a:sym typeface="Arial"/>
              </a:rPr>
              <a:t>: Size of the font.</a:t>
            </a:r>
            <a:endParaRPr sz="1700">
              <a:solidFill>
                <a:schemeClr val="dk1"/>
              </a:solidFill>
              <a:latin typeface="Arial"/>
              <a:ea typeface="Arial"/>
              <a:cs typeface="Arial"/>
              <a:sym typeface="Arial"/>
            </a:endParaRPr>
          </a:p>
          <a:p>
            <a:pPr marL="91440" lvl="0" indent="-152400" algn="l" rtl="0">
              <a:lnSpc>
                <a:spcPct val="100000"/>
              </a:lnSpc>
              <a:spcBef>
                <a:spcPts val="0"/>
              </a:spcBef>
              <a:spcAft>
                <a:spcPts val="0"/>
              </a:spcAft>
              <a:buClr>
                <a:schemeClr val="dk1"/>
              </a:buClr>
              <a:buSzPts val="2400"/>
              <a:buFont typeface="Arial"/>
              <a:buChar char="•"/>
            </a:pPr>
            <a:r>
              <a:rPr lang="en-US" sz="1700">
                <a:solidFill>
                  <a:srgbClr val="188038"/>
                </a:solidFill>
                <a:latin typeface="Roboto Mono"/>
                <a:ea typeface="Roboto Mono"/>
                <a:cs typeface="Roboto Mono"/>
                <a:sym typeface="Roboto Mono"/>
              </a:rPr>
              <a:t>font-family</a:t>
            </a:r>
            <a:r>
              <a:rPr lang="en-US" sz="1700">
                <a:solidFill>
                  <a:schemeClr val="dk1"/>
                </a:solidFill>
                <a:latin typeface="Arial"/>
                <a:ea typeface="Arial"/>
                <a:cs typeface="Arial"/>
                <a:sym typeface="Arial"/>
              </a:rPr>
              <a:t>: Font type (e.g., Arial, sans-serif).</a:t>
            </a:r>
            <a:endParaRPr sz="1700">
              <a:solidFill>
                <a:schemeClr val="dk1"/>
              </a:solidFill>
              <a:latin typeface="Arial"/>
              <a:ea typeface="Arial"/>
              <a:cs typeface="Arial"/>
              <a:sym typeface="Arial"/>
            </a:endParaRPr>
          </a:p>
          <a:p>
            <a:pPr marL="91440" lvl="0" indent="-152400" algn="l" rtl="0">
              <a:lnSpc>
                <a:spcPct val="100000"/>
              </a:lnSpc>
              <a:spcBef>
                <a:spcPts val="0"/>
              </a:spcBef>
              <a:spcAft>
                <a:spcPts val="0"/>
              </a:spcAft>
              <a:buClr>
                <a:schemeClr val="dk1"/>
              </a:buClr>
              <a:buSzPts val="2400"/>
              <a:buFont typeface="Arial"/>
              <a:buChar char="•"/>
            </a:pPr>
            <a:r>
              <a:rPr lang="en-US" sz="1700">
                <a:solidFill>
                  <a:srgbClr val="188038"/>
                </a:solidFill>
                <a:latin typeface="Roboto Mono"/>
                <a:ea typeface="Roboto Mono"/>
                <a:cs typeface="Roboto Mono"/>
                <a:sym typeface="Roboto Mono"/>
              </a:rPr>
              <a:t>text-align</a:t>
            </a:r>
            <a:r>
              <a:rPr lang="en-US" sz="1700">
                <a:solidFill>
                  <a:schemeClr val="dk1"/>
                </a:solidFill>
                <a:latin typeface="Arial"/>
                <a:ea typeface="Arial"/>
                <a:cs typeface="Arial"/>
                <a:sym typeface="Arial"/>
              </a:rPr>
              <a:t>: Alignment (e.g., left, center).</a:t>
            </a:r>
            <a:endParaRPr sz="1700">
              <a:solidFill>
                <a:schemeClr val="dk1"/>
              </a:solidFill>
              <a:latin typeface="Arial"/>
              <a:ea typeface="Arial"/>
              <a:cs typeface="Arial"/>
              <a:sym typeface="Arial"/>
            </a:endParaRPr>
          </a:p>
          <a:p>
            <a:pPr marL="91440" lvl="0" indent="-152400" algn="l" rtl="0">
              <a:lnSpc>
                <a:spcPct val="100000"/>
              </a:lnSpc>
              <a:spcBef>
                <a:spcPts val="0"/>
              </a:spcBef>
              <a:spcAft>
                <a:spcPts val="0"/>
              </a:spcAft>
              <a:buClr>
                <a:schemeClr val="dk1"/>
              </a:buClr>
              <a:buSzPts val="2400"/>
              <a:buFont typeface="Arial"/>
              <a:buChar char="•"/>
            </a:pPr>
            <a:r>
              <a:rPr lang="en-US" sz="1700">
                <a:solidFill>
                  <a:srgbClr val="188038"/>
                </a:solidFill>
                <a:latin typeface="Roboto Mono"/>
                <a:ea typeface="Roboto Mono"/>
                <a:cs typeface="Roboto Mono"/>
                <a:sym typeface="Roboto Mono"/>
              </a:rPr>
              <a:t>line-height</a:t>
            </a:r>
            <a:r>
              <a:rPr lang="en-US" sz="1700">
                <a:solidFill>
                  <a:schemeClr val="dk1"/>
                </a:solidFill>
                <a:latin typeface="Arial"/>
                <a:ea typeface="Arial"/>
                <a:cs typeface="Arial"/>
                <a:sym typeface="Arial"/>
              </a:rPr>
              <a:t>: Space between lines.</a:t>
            </a:r>
            <a:endParaRPr sz="1700">
              <a:solidFill>
                <a:schemeClr val="dk1"/>
              </a:solidFill>
              <a:latin typeface="Arial"/>
              <a:ea typeface="Arial"/>
              <a:cs typeface="Arial"/>
              <a:sym typeface="Arial"/>
            </a:endParaRPr>
          </a:p>
          <a:p>
            <a:pPr marL="91440" lvl="0" indent="-152400" algn="l" rtl="0">
              <a:lnSpc>
                <a:spcPct val="100000"/>
              </a:lnSpc>
              <a:spcBef>
                <a:spcPts val="0"/>
              </a:spcBef>
              <a:spcAft>
                <a:spcPts val="0"/>
              </a:spcAft>
              <a:buClr>
                <a:schemeClr val="dk1"/>
              </a:buClr>
              <a:buSzPts val="2400"/>
              <a:buFont typeface="Arial"/>
              <a:buChar char="•"/>
            </a:pPr>
            <a:r>
              <a:rPr lang="en-US" sz="1700">
                <a:solidFill>
                  <a:srgbClr val="188038"/>
                </a:solidFill>
                <a:latin typeface="Roboto Mono"/>
                <a:ea typeface="Roboto Mono"/>
                <a:cs typeface="Roboto Mono"/>
                <a:sym typeface="Roboto Mono"/>
              </a:rPr>
              <a:t>text-decoration</a:t>
            </a:r>
            <a:r>
              <a:rPr lang="en-US" sz="1700">
                <a:solidFill>
                  <a:schemeClr val="dk1"/>
                </a:solidFill>
                <a:latin typeface="Arial"/>
                <a:ea typeface="Arial"/>
                <a:cs typeface="Arial"/>
                <a:sym typeface="Arial"/>
              </a:rPr>
              <a:t>: Underline, overline, or none.</a:t>
            </a:r>
            <a:endParaRPr sz="1700">
              <a:solidFill>
                <a:schemeClr val="dk1"/>
              </a:solidFill>
              <a:latin typeface="Arial"/>
              <a:ea typeface="Arial"/>
              <a:cs typeface="Arial"/>
              <a:sym typeface="Arial"/>
            </a:endParaRPr>
          </a:p>
          <a:p>
            <a:pPr marL="91440" lvl="0" indent="0" algn="l" rtl="0">
              <a:lnSpc>
                <a:spcPct val="100000"/>
              </a:lnSpc>
              <a:spcBef>
                <a:spcPts val="0"/>
              </a:spcBef>
              <a:spcAft>
                <a:spcPts val="0"/>
              </a:spcAft>
              <a:buNone/>
            </a:pPr>
            <a:endParaRPr sz="1700">
              <a:solidFill>
                <a:schemeClr val="dk1"/>
              </a:solidFill>
              <a:latin typeface="Arial"/>
              <a:ea typeface="Arial"/>
              <a:cs typeface="Arial"/>
              <a:sym typeface="Arial"/>
            </a:endParaRPr>
          </a:p>
          <a:p>
            <a:pPr marL="91440" lvl="0" indent="-107950" algn="l" rtl="0">
              <a:lnSpc>
                <a:spcPct val="100000"/>
              </a:lnSpc>
              <a:spcBef>
                <a:spcPts val="0"/>
              </a:spcBef>
              <a:spcAft>
                <a:spcPts val="0"/>
              </a:spcAft>
              <a:buClr>
                <a:schemeClr val="dk1"/>
              </a:buClr>
              <a:buSzPts val="1700"/>
              <a:buFont typeface="Arial"/>
              <a:buChar char="•"/>
            </a:pPr>
            <a:r>
              <a:rPr lang="en-US" sz="1700" b="1" i="1" u="sng">
                <a:solidFill>
                  <a:schemeClr val="dk1"/>
                </a:solidFill>
                <a:latin typeface="Arial"/>
                <a:ea typeface="Arial"/>
                <a:cs typeface="Arial"/>
                <a:sym typeface="Arial"/>
              </a:rPr>
              <a:t>BOX MODEL:</a:t>
            </a:r>
            <a:endParaRPr sz="1700" b="1" i="1" u="sng">
              <a:solidFill>
                <a:schemeClr val="dk1"/>
              </a:solidFill>
              <a:latin typeface="Arial"/>
              <a:ea typeface="Arial"/>
              <a:cs typeface="Arial"/>
              <a:sym typeface="Arial"/>
            </a:endParaRPr>
          </a:p>
          <a:p>
            <a:pPr marL="91440" lvl="0" indent="0" algn="l" rtl="0">
              <a:lnSpc>
                <a:spcPct val="100000"/>
              </a:lnSpc>
              <a:spcBef>
                <a:spcPts val="0"/>
              </a:spcBef>
              <a:spcAft>
                <a:spcPts val="0"/>
              </a:spcAft>
              <a:buNone/>
            </a:pPr>
            <a:r>
              <a:rPr lang="en-US" sz="1900">
                <a:solidFill>
                  <a:srgbClr val="188038"/>
                </a:solidFill>
                <a:latin typeface="Roboto Mono"/>
                <a:ea typeface="Roboto Mono"/>
                <a:cs typeface="Roboto Mono"/>
                <a:sym typeface="Roboto Mono"/>
              </a:rPr>
              <a:t>margin</a:t>
            </a:r>
            <a:r>
              <a:rPr lang="en-US" sz="1900">
                <a:solidFill>
                  <a:schemeClr val="dk1"/>
                </a:solidFill>
                <a:latin typeface="Arial"/>
                <a:ea typeface="Arial"/>
                <a:cs typeface="Arial"/>
                <a:sym typeface="Arial"/>
              </a:rPr>
              <a:t>: Space outside the element.</a:t>
            </a:r>
            <a:endParaRPr sz="1900">
              <a:solidFill>
                <a:schemeClr val="dk1"/>
              </a:solidFill>
              <a:latin typeface="Arial"/>
              <a:ea typeface="Arial"/>
              <a:cs typeface="Arial"/>
              <a:sym typeface="Arial"/>
            </a:endParaRPr>
          </a:p>
          <a:p>
            <a:pPr marL="91440" lvl="0" indent="0" algn="l" rtl="0">
              <a:lnSpc>
                <a:spcPct val="100000"/>
              </a:lnSpc>
              <a:spcBef>
                <a:spcPts val="0"/>
              </a:spcBef>
              <a:spcAft>
                <a:spcPts val="0"/>
              </a:spcAft>
              <a:buNone/>
            </a:pPr>
            <a:r>
              <a:rPr lang="en-US" sz="1900">
                <a:solidFill>
                  <a:srgbClr val="188038"/>
                </a:solidFill>
                <a:latin typeface="Roboto Mono"/>
                <a:ea typeface="Roboto Mono"/>
                <a:cs typeface="Roboto Mono"/>
                <a:sym typeface="Roboto Mono"/>
              </a:rPr>
              <a:t>border</a:t>
            </a:r>
            <a:r>
              <a:rPr lang="en-US" sz="1900">
                <a:solidFill>
                  <a:schemeClr val="dk1"/>
                </a:solidFill>
                <a:latin typeface="Arial"/>
                <a:ea typeface="Arial"/>
                <a:cs typeface="Arial"/>
                <a:sym typeface="Arial"/>
              </a:rPr>
              <a:t>: Surrounds the content and padding.</a:t>
            </a:r>
            <a:endParaRPr sz="1900">
              <a:solidFill>
                <a:schemeClr val="dk1"/>
              </a:solidFill>
              <a:latin typeface="Arial"/>
              <a:ea typeface="Arial"/>
              <a:cs typeface="Arial"/>
              <a:sym typeface="Arial"/>
            </a:endParaRPr>
          </a:p>
          <a:p>
            <a:pPr marL="91440" lvl="0" indent="0" algn="l" rtl="0">
              <a:lnSpc>
                <a:spcPct val="100000"/>
              </a:lnSpc>
              <a:spcBef>
                <a:spcPts val="0"/>
              </a:spcBef>
              <a:spcAft>
                <a:spcPts val="0"/>
              </a:spcAft>
              <a:buNone/>
            </a:pPr>
            <a:r>
              <a:rPr lang="en-US" sz="1900">
                <a:solidFill>
                  <a:srgbClr val="188038"/>
                </a:solidFill>
                <a:latin typeface="Roboto Mono"/>
                <a:ea typeface="Roboto Mono"/>
                <a:cs typeface="Roboto Mono"/>
                <a:sym typeface="Roboto Mono"/>
              </a:rPr>
              <a:t>padding</a:t>
            </a:r>
            <a:r>
              <a:rPr lang="en-US" sz="1900">
                <a:solidFill>
                  <a:schemeClr val="dk1"/>
                </a:solidFill>
                <a:latin typeface="Arial"/>
                <a:ea typeface="Arial"/>
                <a:cs typeface="Arial"/>
                <a:sym typeface="Arial"/>
              </a:rPr>
              <a:t>: Space between content and border.</a:t>
            </a:r>
            <a:endParaRPr sz="1900">
              <a:solidFill>
                <a:schemeClr val="dk1"/>
              </a:solidFill>
              <a:latin typeface="Arial"/>
              <a:ea typeface="Arial"/>
              <a:cs typeface="Arial"/>
              <a:sym typeface="Arial"/>
            </a:endParaRPr>
          </a:p>
          <a:p>
            <a:pPr marL="91440" lvl="0" indent="0" algn="l" rtl="0">
              <a:lnSpc>
                <a:spcPct val="100000"/>
              </a:lnSpc>
              <a:spcBef>
                <a:spcPts val="0"/>
              </a:spcBef>
              <a:spcAft>
                <a:spcPts val="0"/>
              </a:spcAft>
              <a:buNone/>
            </a:pPr>
            <a:r>
              <a:rPr lang="en-US" sz="1900">
                <a:solidFill>
                  <a:srgbClr val="188038"/>
                </a:solidFill>
                <a:latin typeface="Roboto Mono"/>
                <a:ea typeface="Roboto Mono"/>
                <a:cs typeface="Roboto Mono"/>
                <a:sym typeface="Roboto Mono"/>
              </a:rPr>
              <a:t>width</a:t>
            </a:r>
            <a:r>
              <a:rPr lang="en-US" sz="1900">
                <a:solidFill>
                  <a:schemeClr val="dk1"/>
                </a:solidFill>
                <a:latin typeface="Arial"/>
                <a:ea typeface="Arial"/>
                <a:cs typeface="Arial"/>
                <a:sym typeface="Arial"/>
              </a:rPr>
              <a:t> and </a:t>
            </a:r>
            <a:r>
              <a:rPr lang="en-US" sz="1900">
                <a:solidFill>
                  <a:srgbClr val="188038"/>
                </a:solidFill>
                <a:latin typeface="Roboto Mono"/>
                <a:ea typeface="Roboto Mono"/>
                <a:cs typeface="Roboto Mono"/>
                <a:sym typeface="Roboto Mono"/>
              </a:rPr>
              <a:t>height</a:t>
            </a:r>
            <a:r>
              <a:rPr lang="en-US" sz="1900">
                <a:solidFill>
                  <a:schemeClr val="dk1"/>
                </a:solidFill>
                <a:latin typeface="Arial"/>
                <a:ea typeface="Arial"/>
                <a:cs typeface="Arial"/>
                <a:sym typeface="Arial"/>
              </a:rPr>
              <a:t>: Dimensions of the element.</a:t>
            </a:r>
            <a:endParaRPr sz="1900">
              <a:solidFill>
                <a:schemeClr val="dk1"/>
              </a:solidFill>
              <a:latin typeface="Arial"/>
              <a:ea typeface="Arial"/>
              <a:cs typeface="Arial"/>
              <a:sym typeface="Arial"/>
            </a:endParaRPr>
          </a:p>
          <a:p>
            <a:pPr marL="91440" marR="0" lvl="0" indent="0" algn="l" rtl="0">
              <a:lnSpc>
                <a:spcPct val="100000"/>
              </a:lnSpc>
              <a:spcBef>
                <a:spcPts val="0"/>
              </a:spcBef>
              <a:spcAft>
                <a:spcPts val="0"/>
              </a:spcAft>
              <a:buNone/>
            </a:pPr>
            <a:endParaRPr sz="190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90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9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41</TotalTime>
  <Words>1229</Words>
  <Application>Microsoft Office PowerPoint</Application>
  <PresentationFormat>On-screen Show (4:3)</PresentationFormat>
  <Paragraphs>89</Paragraphs>
  <Slides>15</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Rounded MT Bold</vt:lpstr>
      <vt:lpstr>Calibri</vt:lpstr>
      <vt:lpstr>Calibri Light</vt:lpstr>
      <vt:lpstr>Century</vt:lpstr>
      <vt:lpstr>Roboto Mono</vt:lpstr>
      <vt:lpstr>Retrospect</vt:lpstr>
      <vt:lpstr>Introduction to Frontend Development</vt:lpstr>
      <vt:lpstr>Introduction to the certificate</vt:lpstr>
      <vt:lpstr>Module 1: Introduction to the Program</vt:lpstr>
      <vt:lpstr>Module 1: How the Web &amp;internet works</vt:lpstr>
      <vt:lpstr>Module 2: Getting started with HTML</vt:lpstr>
      <vt:lpstr>Module 2 : Some HTML tags</vt:lpstr>
      <vt:lpstr>Module 2 : Some HTML tags</vt:lpstr>
      <vt:lpstr>Module 2: Basic CSS</vt:lpstr>
      <vt:lpstr>Module 2: CSS Basics</vt:lpstr>
      <vt:lpstr>Module 3: UI Frameworks</vt:lpstr>
      <vt:lpstr>Module 3: UI Frameworks</vt:lpstr>
      <vt:lpstr>Module 4: Recap &amp; Assessment</vt:lpstr>
      <vt:lpstr>Conclusion</vt:lpstr>
      <vt:lpstr>Course Certificate</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mohan singh</cp:lastModifiedBy>
  <cp:revision>4</cp:revision>
  <dcterms:created xsi:type="dcterms:W3CDTF">2013-01-27T09:14:16Z</dcterms:created>
  <dcterms:modified xsi:type="dcterms:W3CDTF">2025-02-04T09:27:37Z</dcterms:modified>
  <cp:category/>
</cp:coreProperties>
</file>