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35a04aa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35a04aa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d5bc4027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d5bc4027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319b4096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319b4096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319b4096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319b4096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319b4096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319b4096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35209cf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35209cf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319b4096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319b4096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319b4096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319b4096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319b4096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319b4096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319b40961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319b4096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319b4096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319b4096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d5bc402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d5bc402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319b4096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319b4096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36b5df6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36b5df6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319b40961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319b4096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319b4096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319b4096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319b4096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319b4096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35a04ab9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35a04ab9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ites.math.washington.edu/~king/coursedir/m308a01/Projects/m308a01-pdf/taing.pdf" TargetMode="External"/><Relationship Id="rId4" Type="http://schemas.openxmlformats.org/officeDocument/2006/relationships/hyperlink" Target="https://www.intmath.com/matrices-determinants/6-matrices-linear-equations.php" TargetMode="External"/><Relationship Id="rId5" Type="http://schemas.openxmlformats.org/officeDocument/2006/relationships/hyperlink" Target="http://www.its.caltech.edu/~jpelab/phys1cp/AC%20Circuits%20and%20Complex%20Impedance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Maths Mini Project</a:t>
            </a:r>
            <a:endParaRPr/>
          </a:p>
        </p:txBody>
      </p:sp>
      <p:sp>
        <p:nvSpPr>
          <p:cNvPr id="87" name="Google Shape;87;p13"/>
          <p:cNvSpPr txBox="1"/>
          <p:nvPr>
            <p:ph idx="1" type="subTitle"/>
          </p:nvPr>
        </p:nvSpPr>
        <p:spPr>
          <a:xfrm>
            <a:off x="729625" y="3172900"/>
            <a:ext cx="7688100" cy="6618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400"/>
              <a:t>Submitted by - </a:t>
            </a:r>
            <a:endParaRPr sz="2400"/>
          </a:p>
          <a:p>
            <a:pPr indent="0" lvl="0" marL="0" rtl="0" algn="l">
              <a:spcBef>
                <a:spcPts val="0"/>
              </a:spcBef>
              <a:spcAft>
                <a:spcPts val="0"/>
              </a:spcAft>
              <a:buNone/>
            </a:pPr>
            <a:r>
              <a:rPr lang="en" sz="2400"/>
              <a:t>Hariom Vyas</a:t>
            </a:r>
            <a:endParaRPr sz="2400"/>
          </a:p>
          <a:p>
            <a:pPr indent="0" lvl="0" marL="0" rtl="0" algn="l">
              <a:spcBef>
                <a:spcPts val="0"/>
              </a:spcBef>
              <a:spcAft>
                <a:spcPts val="0"/>
              </a:spcAft>
              <a:buNone/>
            </a:pPr>
            <a:r>
              <a:rPr lang="en" sz="2400"/>
              <a:t>Pushpendra Vishwakarma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2</a:t>
            </a:r>
            <a:endParaRPr/>
          </a:p>
        </p:txBody>
      </p:sp>
      <p:sp>
        <p:nvSpPr>
          <p:cNvPr id="154" name="Google Shape;154;p2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5" name="Google Shape;155;p22"/>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2"/>
          <p:cNvPicPr preferRelativeResize="0"/>
          <p:nvPr/>
        </p:nvPicPr>
        <p:blipFill>
          <a:blip r:embed="rId3">
            <a:alphaModFix/>
          </a:blip>
          <a:stretch>
            <a:fillRect/>
          </a:stretch>
        </p:blipFill>
        <p:spPr>
          <a:xfrm>
            <a:off x="1650" y="1958300"/>
            <a:ext cx="9144001" cy="250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Values for Problem 2</a:t>
            </a:r>
            <a:endParaRPr/>
          </a:p>
        </p:txBody>
      </p:sp>
      <p:sp>
        <p:nvSpPr>
          <p:cNvPr id="162" name="Google Shape;162;p2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3" name="Google Shape;163;p23"/>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3"/>
          <p:cNvPicPr preferRelativeResize="0"/>
          <p:nvPr/>
        </p:nvPicPr>
        <p:blipFill>
          <a:blip r:embed="rId3">
            <a:alphaModFix/>
          </a:blip>
          <a:stretch>
            <a:fillRect/>
          </a:stretch>
        </p:blipFill>
        <p:spPr>
          <a:xfrm>
            <a:off x="729450" y="2016900"/>
            <a:ext cx="3108125" cy="2956150"/>
          </a:xfrm>
          <a:prstGeom prst="rect">
            <a:avLst/>
          </a:prstGeom>
          <a:noFill/>
          <a:ln>
            <a:noFill/>
          </a:ln>
        </p:spPr>
      </p:pic>
      <p:pic>
        <p:nvPicPr>
          <p:cNvPr id="165" name="Google Shape;165;p23"/>
          <p:cNvPicPr preferRelativeResize="0"/>
          <p:nvPr/>
        </p:nvPicPr>
        <p:blipFill>
          <a:blip r:embed="rId4">
            <a:alphaModFix/>
          </a:blip>
          <a:stretch>
            <a:fillRect/>
          </a:stretch>
        </p:blipFill>
        <p:spPr>
          <a:xfrm>
            <a:off x="4643600" y="2016900"/>
            <a:ext cx="3071650" cy="286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n"/>
              <a:t>Gauss Elimination</a:t>
            </a:r>
            <a:endParaRPr/>
          </a:p>
        </p:txBody>
      </p:sp>
      <p:sp>
        <p:nvSpPr>
          <p:cNvPr id="171" name="Google Shape;171;p2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Some Issues with Gauss Elimination Method</a:t>
            </a:r>
            <a:endParaRPr b="1" sz="1100"/>
          </a:p>
          <a:p>
            <a:pPr indent="-298450" lvl="0" marL="457200" rtl="0" algn="l">
              <a:spcBef>
                <a:spcPts val="1200"/>
              </a:spcBef>
              <a:spcAft>
                <a:spcPts val="0"/>
              </a:spcAft>
              <a:buSzPts val="1100"/>
              <a:buAutoNum type="arabicPeriod"/>
            </a:pPr>
            <a:r>
              <a:rPr lang="en" sz="1100"/>
              <a:t>Division by Zero</a:t>
            </a:r>
            <a:endParaRPr sz="1100"/>
          </a:p>
          <a:p>
            <a:pPr indent="0" lvl="0" marL="228600" marR="222232" rtl="0" algn="l">
              <a:spcBef>
                <a:spcPts val="1200"/>
              </a:spcBef>
              <a:spcAft>
                <a:spcPts val="0"/>
              </a:spcAft>
              <a:buNone/>
            </a:pPr>
            <a:r>
              <a:rPr b="1" lang="en" sz="800"/>
              <a:t>This can happen if one of the diagonal elements become zero, in intermediate stage while on which the division was going on, so it will generate Division by Zero Error</a:t>
            </a:r>
            <a:endParaRPr b="1" sz="800"/>
          </a:p>
          <a:p>
            <a:pPr indent="-298450" lvl="0" marL="457200" marR="222232" rtl="0" algn="l">
              <a:spcBef>
                <a:spcPts val="1200"/>
              </a:spcBef>
              <a:spcAft>
                <a:spcPts val="0"/>
              </a:spcAft>
              <a:buSzPts val="1100"/>
              <a:buAutoNum type="arabicPeriod"/>
            </a:pPr>
            <a:r>
              <a:rPr lang="en" sz="1100"/>
              <a:t>Round off Errors</a:t>
            </a:r>
            <a:endParaRPr sz="1100"/>
          </a:p>
        </p:txBody>
      </p:sp>
      <p:sp>
        <p:nvSpPr>
          <p:cNvPr id="172" name="Google Shape;172;p24"/>
          <p:cNvSpPr txBox="1"/>
          <p:nvPr/>
        </p:nvSpPr>
        <p:spPr>
          <a:xfrm>
            <a:off x="778250" y="1789975"/>
            <a:ext cx="3127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Note - Determinant of A should not be zero</a:t>
            </a:r>
            <a:endParaRPr sz="900">
              <a:latin typeface="Lato"/>
              <a:ea typeface="Lato"/>
              <a:cs typeface="Lato"/>
              <a:sym typeface="Lato"/>
            </a:endParaRPr>
          </a:p>
        </p:txBody>
      </p:sp>
      <p:pic>
        <p:nvPicPr>
          <p:cNvPr id="173" name="Google Shape;173;p24"/>
          <p:cNvPicPr preferRelativeResize="0"/>
          <p:nvPr/>
        </p:nvPicPr>
        <p:blipFill rotWithShape="1">
          <a:blip r:embed="rId3">
            <a:alphaModFix/>
          </a:blip>
          <a:srcRect b="-1249" l="-3832" r="-3832" t="1250"/>
          <a:stretch/>
        </p:blipFill>
        <p:spPr>
          <a:xfrm>
            <a:off x="4980025" y="1109601"/>
            <a:ext cx="3774300" cy="2261100"/>
          </a:xfrm>
          <a:prstGeom prst="rect">
            <a:avLst/>
          </a:prstGeom>
          <a:noFill/>
          <a:ln>
            <a:noFill/>
          </a:ln>
        </p:spPr>
      </p:pic>
      <p:pic>
        <p:nvPicPr>
          <p:cNvPr id="174" name="Google Shape;174;p24"/>
          <p:cNvPicPr preferRelativeResize="0"/>
          <p:nvPr/>
        </p:nvPicPr>
        <p:blipFill>
          <a:blip r:embed="rId4">
            <a:alphaModFix/>
          </a:blip>
          <a:stretch>
            <a:fillRect/>
          </a:stretch>
        </p:blipFill>
        <p:spPr>
          <a:xfrm>
            <a:off x="5154400" y="4057775"/>
            <a:ext cx="2924175" cy="762000"/>
          </a:xfrm>
          <a:prstGeom prst="rect">
            <a:avLst/>
          </a:prstGeom>
          <a:noFill/>
          <a:ln>
            <a:noFill/>
          </a:ln>
        </p:spPr>
      </p:pic>
      <p:sp>
        <p:nvSpPr>
          <p:cNvPr id="175" name="Google Shape;175;p24"/>
          <p:cNvSpPr txBox="1"/>
          <p:nvPr/>
        </p:nvSpPr>
        <p:spPr>
          <a:xfrm>
            <a:off x="5065675" y="3756800"/>
            <a:ext cx="29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Result into, below kind of matrix</a:t>
            </a:r>
            <a:endParaRPr>
              <a:latin typeface="Lato"/>
              <a:ea typeface="Lato"/>
              <a:cs typeface="Lato"/>
              <a:sym typeface="Lato"/>
            </a:endParaRPr>
          </a:p>
        </p:txBody>
      </p:sp>
      <p:sp>
        <p:nvSpPr>
          <p:cNvPr id="176" name="Google Shape;176;p24"/>
          <p:cNvSpPr txBox="1"/>
          <p:nvPr/>
        </p:nvSpPr>
        <p:spPr>
          <a:xfrm>
            <a:off x="488175" y="757025"/>
            <a:ext cx="22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Direct Methods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Gauss Jordan</a:t>
            </a:r>
            <a:endParaRPr/>
          </a:p>
        </p:txBody>
      </p:sp>
      <p:sp>
        <p:nvSpPr>
          <p:cNvPr id="182" name="Google Shape;182;p2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Similar to Gauss Elimination, but here we try to make non diagonal elements to be zero.</a:t>
            </a:r>
            <a:endParaRPr/>
          </a:p>
        </p:txBody>
      </p:sp>
      <p:sp>
        <p:nvSpPr>
          <p:cNvPr id="183" name="Google Shape;183;p2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5"/>
          <p:cNvPicPr preferRelativeResize="0"/>
          <p:nvPr/>
        </p:nvPicPr>
        <p:blipFill>
          <a:blip r:embed="rId3">
            <a:alphaModFix/>
          </a:blip>
          <a:stretch>
            <a:fillRect/>
          </a:stretch>
        </p:blipFill>
        <p:spPr>
          <a:xfrm>
            <a:off x="5079538" y="968138"/>
            <a:ext cx="3076575" cy="3419475"/>
          </a:xfrm>
          <a:prstGeom prst="rect">
            <a:avLst/>
          </a:prstGeom>
          <a:noFill/>
          <a:ln>
            <a:noFill/>
          </a:ln>
        </p:spPr>
      </p:pic>
      <p:cxnSp>
        <p:nvCxnSpPr>
          <p:cNvPr id="185" name="Google Shape;185;p25"/>
          <p:cNvCxnSpPr/>
          <p:nvPr/>
        </p:nvCxnSpPr>
        <p:spPr>
          <a:xfrm>
            <a:off x="5256700" y="3664825"/>
            <a:ext cx="2822700" cy="0"/>
          </a:xfrm>
          <a:prstGeom prst="straightConnector1">
            <a:avLst/>
          </a:prstGeom>
          <a:noFill/>
          <a:ln cap="flat" cmpd="sng" w="9525">
            <a:solidFill>
              <a:srgbClr val="FF0000"/>
            </a:solidFill>
            <a:prstDash val="solid"/>
            <a:round/>
            <a:headEnd len="med" w="med" type="none"/>
            <a:tailEnd len="med" w="med" type="none"/>
          </a:ln>
        </p:spPr>
      </p:cxnSp>
      <p:cxnSp>
        <p:nvCxnSpPr>
          <p:cNvPr id="186" name="Google Shape;186;p25"/>
          <p:cNvCxnSpPr/>
          <p:nvPr/>
        </p:nvCxnSpPr>
        <p:spPr>
          <a:xfrm>
            <a:off x="5288825" y="4114375"/>
            <a:ext cx="2822700" cy="0"/>
          </a:xfrm>
          <a:prstGeom prst="straightConnector1">
            <a:avLst/>
          </a:prstGeom>
          <a:noFill/>
          <a:ln cap="flat" cmpd="sng" w="9525">
            <a:solidFill>
              <a:srgbClr val="FF0000"/>
            </a:solidFill>
            <a:prstDash val="solid"/>
            <a:round/>
            <a:headEnd len="med" w="med" type="none"/>
            <a:tailEnd len="med" w="med" type="none"/>
          </a:ln>
        </p:spPr>
      </p:cxnSp>
      <p:cxnSp>
        <p:nvCxnSpPr>
          <p:cNvPr id="187" name="Google Shape;187;p25"/>
          <p:cNvCxnSpPr/>
          <p:nvPr/>
        </p:nvCxnSpPr>
        <p:spPr>
          <a:xfrm>
            <a:off x="5263775" y="3650675"/>
            <a:ext cx="0" cy="481200"/>
          </a:xfrm>
          <a:prstGeom prst="straightConnector1">
            <a:avLst/>
          </a:prstGeom>
          <a:noFill/>
          <a:ln cap="flat" cmpd="sng" w="9525">
            <a:solidFill>
              <a:srgbClr val="FF0000"/>
            </a:solidFill>
            <a:prstDash val="solid"/>
            <a:round/>
            <a:headEnd len="med" w="med" type="none"/>
            <a:tailEnd len="med" w="med" type="none"/>
          </a:ln>
        </p:spPr>
      </p:cxnSp>
      <p:cxnSp>
        <p:nvCxnSpPr>
          <p:cNvPr id="188" name="Google Shape;188;p25"/>
          <p:cNvCxnSpPr/>
          <p:nvPr/>
        </p:nvCxnSpPr>
        <p:spPr>
          <a:xfrm>
            <a:off x="8079400" y="3633175"/>
            <a:ext cx="0" cy="481200"/>
          </a:xfrm>
          <a:prstGeom prst="straightConnector1">
            <a:avLst/>
          </a:prstGeom>
          <a:noFill/>
          <a:ln cap="flat" cmpd="sng" w="9525">
            <a:solidFill>
              <a:srgbClr val="FF0000"/>
            </a:solidFill>
            <a:prstDash val="solid"/>
            <a:round/>
            <a:headEnd len="med" w="med" type="none"/>
            <a:tailEnd len="med" w="med" type="none"/>
          </a:ln>
        </p:spPr>
      </p:cxnSp>
      <p:sp>
        <p:nvSpPr>
          <p:cNvPr id="189" name="Google Shape;189;p25"/>
          <p:cNvSpPr txBox="1"/>
          <p:nvPr/>
        </p:nvSpPr>
        <p:spPr>
          <a:xfrm>
            <a:off x="488175" y="757025"/>
            <a:ext cx="22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Direct Methods</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LU Decomposition</a:t>
            </a:r>
            <a:endParaRPr/>
          </a:p>
        </p:txBody>
      </p:sp>
      <p:sp>
        <p:nvSpPr>
          <p:cNvPr id="195" name="Google Shape;195;p26"/>
          <p:cNvSpPr txBox="1"/>
          <p:nvPr>
            <p:ph idx="1" type="body"/>
          </p:nvPr>
        </p:nvSpPr>
        <p:spPr>
          <a:xfrm>
            <a:off x="729325" y="2078875"/>
            <a:ext cx="3774300" cy="2679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For a non-singular matrix A, we write the matrix [A] in the form of multiplication of two matrices [L] ( Lower Triangular Matrix) and [U] ( Upper Triangular Matrix).</a:t>
            </a:r>
            <a:endParaRPr/>
          </a:p>
          <a:p>
            <a:pPr indent="0" lvl="0" marL="457200" rtl="0" algn="l">
              <a:spcBef>
                <a:spcPts val="1200"/>
              </a:spcBef>
              <a:spcAft>
                <a:spcPts val="0"/>
              </a:spcAft>
              <a:buNone/>
            </a:pPr>
            <a:r>
              <a:rPr lang="en"/>
              <a:t>Thus, [A] = [L][U].</a:t>
            </a:r>
            <a:endParaRPr/>
          </a:p>
          <a:p>
            <a:pPr indent="-311150" lvl="0" marL="457200" rtl="0" algn="l">
              <a:spcBef>
                <a:spcPts val="1200"/>
              </a:spcBef>
              <a:spcAft>
                <a:spcPts val="0"/>
              </a:spcAft>
              <a:buSzPts val="1300"/>
              <a:buChar char="●"/>
            </a:pPr>
            <a:r>
              <a:rPr lang="en"/>
              <a:t>There are two methods to find the solution</a:t>
            </a:r>
            <a:endParaRPr/>
          </a:p>
          <a:p>
            <a:pPr indent="-298450" lvl="1" marL="1371600" rtl="0" algn="l">
              <a:spcBef>
                <a:spcPts val="0"/>
              </a:spcBef>
              <a:spcAft>
                <a:spcPts val="0"/>
              </a:spcAft>
              <a:buSzPts val="1100"/>
              <a:buChar char="○"/>
            </a:pPr>
            <a:r>
              <a:rPr lang="en"/>
              <a:t>By multiplying inverse of both [L] and [U].</a:t>
            </a:r>
            <a:endParaRPr/>
          </a:p>
          <a:p>
            <a:pPr indent="-298450" lvl="1" marL="1371600" rtl="0" algn="l">
              <a:spcBef>
                <a:spcPts val="0"/>
              </a:spcBef>
              <a:spcAft>
                <a:spcPts val="0"/>
              </a:spcAft>
              <a:buSzPts val="1100"/>
              <a:buChar char="○"/>
            </a:pPr>
            <a:r>
              <a:rPr lang="en"/>
              <a:t>By Forward and Backward Substitution</a:t>
            </a:r>
            <a:endParaRPr/>
          </a:p>
          <a:p>
            <a:pPr indent="0" lvl="0" marL="457200" rtl="0" algn="l">
              <a:spcBef>
                <a:spcPts val="1200"/>
              </a:spcBef>
              <a:spcAft>
                <a:spcPts val="1200"/>
              </a:spcAft>
              <a:buNone/>
            </a:pPr>
            <a:r>
              <a:t/>
            </a:r>
            <a:endParaRPr/>
          </a:p>
        </p:txBody>
      </p:sp>
      <p:sp>
        <p:nvSpPr>
          <p:cNvPr id="196" name="Google Shape;196;p26"/>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7" name="Google Shape;197;p26"/>
          <p:cNvSpPr txBox="1"/>
          <p:nvPr/>
        </p:nvSpPr>
        <p:spPr>
          <a:xfrm>
            <a:off x="488175" y="757025"/>
            <a:ext cx="22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Direct Methods</a:t>
            </a:r>
            <a:endParaRPr>
              <a:latin typeface="Lato"/>
              <a:ea typeface="Lato"/>
              <a:cs typeface="Lato"/>
              <a:sym typeface="Lato"/>
            </a:endParaRPr>
          </a:p>
        </p:txBody>
      </p:sp>
      <p:pic>
        <p:nvPicPr>
          <p:cNvPr id="198" name="Google Shape;198;p26"/>
          <p:cNvPicPr preferRelativeResize="0"/>
          <p:nvPr/>
        </p:nvPicPr>
        <p:blipFill>
          <a:blip r:embed="rId3">
            <a:alphaModFix/>
          </a:blip>
          <a:stretch>
            <a:fillRect/>
          </a:stretch>
        </p:blipFill>
        <p:spPr>
          <a:xfrm>
            <a:off x="4643600" y="1585575"/>
            <a:ext cx="4194850" cy="287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and Backward Substitution </a:t>
            </a:r>
            <a:endParaRPr/>
          </a:p>
        </p:txBody>
      </p:sp>
      <p:sp>
        <p:nvSpPr>
          <p:cNvPr id="204" name="Google Shape;204;p2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5" name="Google Shape;205;p27"/>
          <p:cNvSpPr txBox="1"/>
          <p:nvPr>
            <p:ph idx="2" type="body"/>
          </p:nvPr>
        </p:nvSpPr>
        <p:spPr>
          <a:xfrm>
            <a:off x="4643601" y="2078875"/>
            <a:ext cx="2767800" cy="203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6" name="Google Shape;206;p27"/>
          <p:cNvSpPr txBox="1"/>
          <p:nvPr/>
        </p:nvSpPr>
        <p:spPr>
          <a:xfrm>
            <a:off x="511400" y="754375"/>
            <a:ext cx="20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Direct Methods</a:t>
            </a:r>
            <a:endParaRPr>
              <a:latin typeface="Lato"/>
              <a:ea typeface="Lato"/>
              <a:cs typeface="Lato"/>
              <a:sym typeface="Lato"/>
            </a:endParaRPr>
          </a:p>
        </p:txBody>
      </p:sp>
      <p:pic>
        <p:nvPicPr>
          <p:cNvPr id="207" name="Google Shape;207;p27"/>
          <p:cNvPicPr preferRelativeResize="0"/>
          <p:nvPr/>
        </p:nvPicPr>
        <p:blipFill rotWithShape="1">
          <a:blip r:embed="rId3">
            <a:alphaModFix/>
          </a:blip>
          <a:srcRect b="7352" l="7866" r="2439" t="21609"/>
          <a:stretch/>
        </p:blipFill>
        <p:spPr>
          <a:xfrm>
            <a:off x="729450" y="1823200"/>
            <a:ext cx="6830150" cy="311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n"/>
              <a:t>Jacobi</a:t>
            </a:r>
            <a:endParaRPr/>
          </a:p>
        </p:txBody>
      </p:sp>
      <p:sp>
        <p:nvSpPr>
          <p:cNvPr id="213" name="Google Shape;213;p28"/>
          <p:cNvSpPr txBox="1"/>
          <p:nvPr>
            <p:ph idx="1" type="body"/>
          </p:nvPr>
        </p:nvSpPr>
        <p:spPr>
          <a:xfrm>
            <a:off x="729450" y="2015275"/>
            <a:ext cx="3774300" cy="266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Given a linear e</a:t>
            </a:r>
            <a:r>
              <a:rPr lang="en"/>
              <a:t>quation, we take the initial value of all variables to be 0 and update the values after one iteration is completed.</a:t>
            </a:r>
            <a:endParaRPr/>
          </a:p>
          <a:p>
            <a:pPr indent="-311150" lvl="0" marL="457200" rtl="0" algn="l">
              <a:spcBef>
                <a:spcPts val="0"/>
              </a:spcBef>
              <a:spcAft>
                <a:spcPts val="0"/>
              </a:spcAft>
              <a:buSzPts val="1300"/>
              <a:buChar char="●"/>
            </a:pPr>
            <a:r>
              <a:rPr lang="en"/>
              <a:t>There are a few limitations of this method</a:t>
            </a:r>
            <a:endParaRPr/>
          </a:p>
          <a:p>
            <a:pPr indent="-298450" lvl="1" marL="914400" rtl="0" algn="l">
              <a:spcBef>
                <a:spcPts val="0"/>
              </a:spcBef>
              <a:spcAft>
                <a:spcPts val="0"/>
              </a:spcAft>
              <a:buSzPts val="1100"/>
              <a:buChar char="○"/>
            </a:pPr>
            <a:r>
              <a:rPr lang="en"/>
              <a:t>If there is a large difference between values ( i.e. if one value is 20 and other is 1000) then the iterations might not converge.</a:t>
            </a:r>
            <a:endParaRPr/>
          </a:p>
          <a:p>
            <a:pPr indent="-298450" lvl="1" marL="914400" rtl="0" algn="l">
              <a:spcBef>
                <a:spcPts val="0"/>
              </a:spcBef>
              <a:spcAft>
                <a:spcPts val="0"/>
              </a:spcAft>
              <a:buSzPts val="1100"/>
              <a:buChar char="○"/>
            </a:pPr>
            <a:r>
              <a:rPr lang="en"/>
              <a:t>Time consuming as we take initial values as 0 and we get new values after the loop ends one iteration.</a:t>
            </a:r>
            <a:endParaRPr/>
          </a:p>
          <a:p>
            <a:pPr indent="-298450" lvl="1" marL="914400" rtl="0" algn="l">
              <a:spcBef>
                <a:spcPts val="0"/>
              </a:spcBef>
              <a:spcAft>
                <a:spcPts val="0"/>
              </a:spcAft>
              <a:buSzPts val="1100"/>
              <a:buChar char="○"/>
            </a:pPr>
            <a:r>
              <a:rPr lang="en"/>
              <a:t>Not suitable for large systems.</a:t>
            </a:r>
            <a:endParaRPr/>
          </a:p>
        </p:txBody>
      </p:sp>
      <p:sp>
        <p:nvSpPr>
          <p:cNvPr id="214" name="Google Shape;214;p28"/>
          <p:cNvSpPr txBox="1"/>
          <p:nvPr>
            <p:ph idx="2" type="body"/>
          </p:nvPr>
        </p:nvSpPr>
        <p:spPr>
          <a:xfrm>
            <a:off x="4643554" y="20152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5" name="Google Shape;215;p28"/>
          <p:cNvSpPr txBox="1"/>
          <p:nvPr/>
        </p:nvSpPr>
        <p:spPr>
          <a:xfrm>
            <a:off x="488175" y="757025"/>
            <a:ext cx="22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Indirect </a:t>
            </a:r>
            <a:r>
              <a:rPr lang="en">
                <a:latin typeface="Lato"/>
                <a:ea typeface="Lato"/>
                <a:cs typeface="Lato"/>
                <a:sym typeface="Lato"/>
              </a:rPr>
              <a:t>Methods</a:t>
            </a:r>
            <a:endParaRPr>
              <a:latin typeface="Lato"/>
              <a:ea typeface="Lato"/>
              <a:cs typeface="Lato"/>
              <a:sym typeface="Lato"/>
            </a:endParaRPr>
          </a:p>
        </p:txBody>
      </p:sp>
      <p:pic>
        <p:nvPicPr>
          <p:cNvPr id="216" name="Google Shape;216;p28"/>
          <p:cNvPicPr preferRelativeResize="0"/>
          <p:nvPr/>
        </p:nvPicPr>
        <p:blipFill rotWithShape="1">
          <a:blip r:embed="rId3">
            <a:alphaModFix/>
          </a:blip>
          <a:srcRect b="62680" l="9810" r="57444" t="18154"/>
          <a:stretch/>
        </p:blipFill>
        <p:spPr>
          <a:xfrm>
            <a:off x="4643550" y="1318650"/>
            <a:ext cx="2245651" cy="985725"/>
          </a:xfrm>
          <a:prstGeom prst="rect">
            <a:avLst/>
          </a:prstGeom>
          <a:noFill/>
          <a:ln>
            <a:noFill/>
          </a:ln>
        </p:spPr>
      </p:pic>
      <p:pic>
        <p:nvPicPr>
          <p:cNvPr id="217" name="Google Shape;217;p28"/>
          <p:cNvPicPr preferRelativeResize="0"/>
          <p:nvPr/>
        </p:nvPicPr>
        <p:blipFill rotWithShape="1">
          <a:blip r:embed="rId4">
            <a:alphaModFix/>
          </a:blip>
          <a:srcRect b="62041" l="50921" r="12441" t="17209"/>
          <a:stretch/>
        </p:blipFill>
        <p:spPr>
          <a:xfrm>
            <a:off x="4643550" y="2304375"/>
            <a:ext cx="2512476" cy="1067225"/>
          </a:xfrm>
          <a:prstGeom prst="rect">
            <a:avLst/>
          </a:prstGeom>
          <a:noFill/>
          <a:ln>
            <a:noFill/>
          </a:ln>
        </p:spPr>
      </p:pic>
      <p:pic>
        <p:nvPicPr>
          <p:cNvPr id="218" name="Google Shape;218;p28"/>
          <p:cNvPicPr preferRelativeResize="0"/>
          <p:nvPr/>
        </p:nvPicPr>
        <p:blipFill rotWithShape="1">
          <a:blip r:embed="rId5">
            <a:alphaModFix/>
          </a:blip>
          <a:srcRect b="34167" l="9689" r="45677" t="45802"/>
          <a:stretch/>
        </p:blipFill>
        <p:spPr>
          <a:xfrm>
            <a:off x="4680600" y="3409225"/>
            <a:ext cx="3060900" cy="1030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Gauss Seidel</a:t>
            </a:r>
            <a:endParaRPr/>
          </a:p>
        </p:txBody>
      </p:sp>
      <p:sp>
        <p:nvSpPr>
          <p:cNvPr id="224" name="Google Shape;224;p2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only difference between Gauss Seidel and Jacobi is that we use the new value of X</a:t>
            </a:r>
            <a:r>
              <a:rPr baseline="-25000" lang="en"/>
              <a:t>i</a:t>
            </a:r>
            <a:r>
              <a:rPr lang="en"/>
              <a:t> as soon as it is available. ( i.e. After the first iteration X</a:t>
            </a:r>
            <a:r>
              <a:rPr baseline="-25000" lang="en"/>
              <a:t>1</a:t>
            </a:r>
            <a:r>
              <a:rPr lang="en"/>
              <a:t>, we use that value in X</a:t>
            </a:r>
            <a:r>
              <a:rPr baseline="-25000" lang="en"/>
              <a:t>2</a:t>
            </a:r>
            <a:r>
              <a:rPr lang="en"/>
              <a:t>, X</a:t>
            </a:r>
            <a:r>
              <a:rPr baseline="-25000" lang="en"/>
              <a:t>2</a:t>
            </a:r>
            <a:r>
              <a:rPr lang="en"/>
              <a:t>, etc.)</a:t>
            </a:r>
            <a:endParaRPr/>
          </a:p>
          <a:p>
            <a:pPr indent="-311150" lvl="0" marL="457200" rtl="0" algn="l">
              <a:spcBef>
                <a:spcPts val="0"/>
              </a:spcBef>
              <a:spcAft>
                <a:spcPts val="0"/>
              </a:spcAft>
              <a:buSzPts val="1300"/>
              <a:buChar char="●"/>
            </a:pPr>
            <a:r>
              <a:rPr lang="en"/>
              <a:t>It is faster than Jacobi method.</a:t>
            </a:r>
            <a:endParaRPr/>
          </a:p>
          <a:p>
            <a:pPr indent="-311150" lvl="0" marL="457200" rtl="0" algn="l">
              <a:spcBef>
                <a:spcPts val="0"/>
              </a:spcBef>
              <a:spcAft>
                <a:spcPts val="0"/>
              </a:spcAft>
              <a:buSzPts val="1300"/>
              <a:buChar char="●"/>
            </a:pPr>
            <a:r>
              <a:rPr lang="en"/>
              <a:t>It is not suitable for larger systems as the values require large number of iterations to reach convergence.</a:t>
            </a:r>
            <a:endParaRPr/>
          </a:p>
          <a:p>
            <a:pPr indent="-311150" lvl="0" marL="457200" rtl="0" algn="l">
              <a:spcBef>
                <a:spcPts val="0"/>
              </a:spcBef>
              <a:spcAft>
                <a:spcPts val="0"/>
              </a:spcAft>
              <a:buSzPts val="1300"/>
              <a:buChar char="●"/>
            </a:pPr>
            <a:r>
              <a:rPr lang="en"/>
              <a:t>Requires less memory than Jacobi method.</a:t>
            </a:r>
            <a:endParaRPr/>
          </a:p>
        </p:txBody>
      </p:sp>
      <p:sp>
        <p:nvSpPr>
          <p:cNvPr id="225" name="Google Shape;225;p29"/>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6" name="Google Shape;226;p29"/>
          <p:cNvSpPr txBox="1"/>
          <p:nvPr/>
        </p:nvSpPr>
        <p:spPr>
          <a:xfrm>
            <a:off x="488175" y="757025"/>
            <a:ext cx="22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Indirect Methods</a:t>
            </a:r>
            <a:endParaRPr>
              <a:latin typeface="Lato"/>
              <a:ea typeface="Lato"/>
              <a:cs typeface="Lato"/>
              <a:sym typeface="Lato"/>
            </a:endParaRPr>
          </a:p>
        </p:txBody>
      </p:sp>
      <p:pic>
        <p:nvPicPr>
          <p:cNvPr id="227" name="Google Shape;227;p29"/>
          <p:cNvPicPr preferRelativeResize="0"/>
          <p:nvPr/>
        </p:nvPicPr>
        <p:blipFill rotWithShape="1">
          <a:blip r:embed="rId3">
            <a:alphaModFix/>
          </a:blip>
          <a:srcRect b="22045" l="12513" r="11510" t="24641"/>
          <a:stretch/>
        </p:blipFill>
        <p:spPr>
          <a:xfrm>
            <a:off x="4643600" y="1805300"/>
            <a:ext cx="3972499" cy="2742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Cholesky Method</a:t>
            </a:r>
            <a:endParaRPr/>
          </a:p>
        </p:txBody>
      </p:sp>
      <p:sp>
        <p:nvSpPr>
          <p:cNvPr id="233" name="Google Shape;233;p3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For this method, matrix should be positive definite.</a:t>
            </a:r>
            <a:endParaRPr/>
          </a:p>
          <a:p>
            <a:pPr indent="-311150" lvl="0" marL="457200" rtl="0" algn="l">
              <a:spcBef>
                <a:spcPts val="0"/>
              </a:spcBef>
              <a:spcAft>
                <a:spcPts val="0"/>
              </a:spcAft>
              <a:buSzPts val="1300"/>
              <a:buChar char="●"/>
            </a:pPr>
            <a:r>
              <a:rPr lang="en"/>
              <a:t>Also, diagonal values should be real.</a:t>
            </a:r>
            <a:endParaRPr/>
          </a:p>
          <a:p>
            <a:pPr indent="-311150" lvl="0" marL="457200" rtl="0" algn="l">
              <a:spcBef>
                <a:spcPts val="0"/>
              </a:spcBef>
              <a:spcAft>
                <a:spcPts val="0"/>
              </a:spcAft>
              <a:buSzPts val="1300"/>
              <a:buChar char="●"/>
            </a:pPr>
            <a:r>
              <a:rPr lang="en"/>
              <a:t>So, we use the resistive network for this problem.</a:t>
            </a:r>
            <a:endParaRPr/>
          </a:p>
          <a:p>
            <a:pPr indent="-311150" lvl="0" marL="457200" rtl="0" algn="l">
              <a:spcBef>
                <a:spcPts val="0"/>
              </a:spcBef>
              <a:spcAft>
                <a:spcPts val="0"/>
              </a:spcAft>
              <a:buSzPts val="1300"/>
              <a:buChar char="●"/>
            </a:pPr>
            <a:r>
              <a:rPr lang="en"/>
              <a:t>We write matrix [A] in the form of two matrices [A] = [L][L’].</a:t>
            </a:r>
            <a:endParaRPr/>
          </a:p>
          <a:p>
            <a:pPr indent="-311150" lvl="0" marL="457200" rtl="0" algn="l">
              <a:spcBef>
                <a:spcPts val="0"/>
              </a:spcBef>
              <a:spcAft>
                <a:spcPts val="0"/>
              </a:spcAft>
              <a:buSzPts val="1300"/>
              <a:buChar char="●"/>
            </a:pPr>
            <a:r>
              <a:rPr lang="en"/>
              <a:t>Solving the circuit - 1 ( of resistive networks) we get the following values of current.</a:t>
            </a:r>
            <a:endParaRPr/>
          </a:p>
        </p:txBody>
      </p:sp>
      <p:sp>
        <p:nvSpPr>
          <p:cNvPr id="234" name="Google Shape;234;p30"/>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5" name="Google Shape;235;p30"/>
          <p:cNvSpPr txBox="1"/>
          <p:nvPr/>
        </p:nvSpPr>
        <p:spPr>
          <a:xfrm>
            <a:off x="569825" y="782075"/>
            <a:ext cx="22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Direct </a:t>
            </a:r>
            <a:r>
              <a:rPr lang="en">
                <a:latin typeface="Lato"/>
                <a:ea typeface="Lato"/>
                <a:cs typeface="Lato"/>
                <a:sym typeface="Lato"/>
              </a:rPr>
              <a:t>Methods</a:t>
            </a:r>
            <a:endParaRPr>
              <a:latin typeface="Lato"/>
              <a:ea typeface="Lato"/>
              <a:cs typeface="Lato"/>
              <a:sym typeface="Lato"/>
            </a:endParaRPr>
          </a:p>
        </p:txBody>
      </p:sp>
      <p:pic>
        <p:nvPicPr>
          <p:cNvPr id="236" name="Google Shape;236;p30"/>
          <p:cNvPicPr preferRelativeResize="0"/>
          <p:nvPr/>
        </p:nvPicPr>
        <p:blipFill>
          <a:blip r:embed="rId3">
            <a:alphaModFix/>
          </a:blip>
          <a:stretch>
            <a:fillRect/>
          </a:stretch>
        </p:blipFill>
        <p:spPr>
          <a:xfrm>
            <a:off x="4643600" y="2064825"/>
            <a:ext cx="3062925" cy="1013850"/>
          </a:xfrm>
          <a:prstGeom prst="rect">
            <a:avLst/>
          </a:prstGeom>
          <a:noFill/>
          <a:ln>
            <a:noFill/>
          </a:ln>
        </p:spPr>
      </p:pic>
      <p:pic>
        <p:nvPicPr>
          <p:cNvPr id="237" name="Google Shape;237;p30"/>
          <p:cNvPicPr preferRelativeResize="0"/>
          <p:nvPr/>
        </p:nvPicPr>
        <p:blipFill>
          <a:blip r:embed="rId4">
            <a:alphaModFix/>
          </a:blip>
          <a:stretch>
            <a:fillRect/>
          </a:stretch>
        </p:blipFill>
        <p:spPr>
          <a:xfrm>
            <a:off x="4674675" y="3326125"/>
            <a:ext cx="1780850" cy="1013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nvSpPr>
        <p:spPr>
          <a:xfrm>
            <a:off x="6636325" y="23064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43" name="Google Shape;243;p31"/>
          <p:cNvSpPr txBox="1"/>
          <p:nvPr/>
        </p:nvSpPr>
        <p:spPr>
          <a:xfrm>
            <a:off x="6473600" y="2044675"/>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44" name="Google Shape;244;p31"/>
          <p:cNvSpPr txBox="1"/>
          <p:nvPr/>
        </p:nvSpPr>
        <p:spPr>
          <a:xfrm>
            <a:off x="580150" y="1351325"/>
            <a:ext cx="57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Adequacy of System of Linear Equations</a:t>
            </a:r>
            <a:endParaRPr>
              <a:latin typeface="Lato"/>
              <a:ea typeface="Lato"/>
              <a:cs typeface="Lato"/>
              <a:sym typeface="Lato"/>
            </a:endParaRPr>
          </a:p>
        </p:txBody>
      </p:sp>
      <p:sp>
        <p:nvSpPr>
          <p:cNvPr id="245" name="Google Shape;245;p31"/>
          <p:cNvSpPr txBox="1"/>
          <p:nvPr/>
        </p:nvSpPr>
        <p:spPr>
          <a:xfrm>
            <a:off x="516050" y="2564725"/>
            <a:ext cx="7379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But How do we know whether a matrix is Well Conditioned or Ill Conditioned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Norms of a Matrix ( 1-Norms )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Conditioning Number</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
        <p:nvSpPr>
          <p:cNvPr id="246" name="Google Shape;246;p31"/>
          <p:cNvSpPr txBox="1"/>
          <p:nvPr/>
        </p:nvSpPr>
        <p:spPr>
          <a:xfrm>
            <a:off x="608450" y="1804125"/>
            <a:ext cx="7372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Why do we need this ?</a:t>
            </a:r>
            <a:br>
              <a:rPr lang="en">
                <a:latin typeface="Lato"/>
                <a:ea typeface="Lato"/>
                <a:cs typeface="Lato"/>
                <a:sym typeface="Lato"/>
              </a:rPr>
            </a:br>
            <a:r>
              <a:rPr lang="en" sz="1000">
                <a:latin typeface="Lato"/>
                <a:ea typeface="Lato"/>
                <a:cs typeface="Lato"/>
                <a:sym typeface="Lato"/>
              </a:rPr>
              <a:t>For small change in input, there can be large variations in output, suppose if there is small error, then it is obvious that output should not much vary according to input. So, that’s why Adequacy is important before computing solutions</a:t>
            </a:r>
            <a:endParaRPr sz="1000">
              <a:latin typeface="Lato"/>
              <a:ea typeface="Lato"/>
              <a:cs typeface="Lato"/>
              <a:sym typeface="Lato"/>
            </a:endParaRPr>
          </a:p>
        </p:txBody>
      </p:sp>
      <p:pic>
        <p:nvPicPr>
          <p:cNvPr id="247" name="Google Shape;247;p31"/>
          <p:cNvPicPr preferRelativeResize="0"/>
          <p:nvPr/>
        </p:nvPicPr>
        <p:blipFill>
          <a:blip r:embed="rId3">
            <a:alphaModFix/>
          </a:blip>
          <a:stretch>
            <a:fillRect/>
          </a:stretch>
        </p:blipFill>
        <p:spPr>
          <a:xfrm>
            <a:off x="1227800" y="3145100"/>
            <a:ext cx="2105025" cy="619125"/>
          </a:xfrm>
          <a:prstGeom prst="rect">
            <a:avLst/>
          </a:prstGeom>
          <a:noFill/>
          <a:ln>
            <a:noFill/>
          </a:ln>
        </p:spPr>
      </p:pic>
      <p:pic>
        <p:nvPicPr>
          <p:cNvPr id="248" name="Google Shape;248;p31"/>
          <p:cNvPicPr preferRelativeResize="0"/>
          <p:nvPr/>
        </p:nvPicPr>
        <p:blipFill>
          <a:blip r:embed="rId4">
            <a:alphaModFix/>
          </a:blip>
          <a:stretch>
            <a:fillRect/>
          </a:stretch>
        </p:blipFill>
        <p:spPr>
          <a:xfrm>
            <a:off x="1079225" y="4248800"/>
            <a:ext cx="4238625" cy="485775"/>
          </a:xfrm>
          <a:prstGeom prst="rect">
            <a:avLst/>
          </a:prstGeom>
          <a:noFill/>
          <a:ln>
            <a:noFill/>
          </a:ln>
        </p:spPr>
      </p:pic>
      <p:pic>
        <p:nvPicPr>
          <p:cNvPr id="249" name="Google Shape;249;p31"/>
          <p:cNvPicPr preferRelativeResize="0"/>
          <p:nvPr/>
        </p:nvPicPr>
        <p:blipFill>
          <a:blip r:embed="rId5">
            <a:alphaModFix/>
          </a:blip>
          <a:stretch>
            <a:fillRect/>
          </a:stretch>
        </p:blipFill>
        <p:spPr>
          <a:xfrm>
            <a:off x="6901900" y="4145800"/>
            <a:ext cx="1885950" cy="542925"/>
          </a:xfrm>
          <a:prstGeom prst="rect">
            <a:avLst/>
          </a:prstGeom>
          <a:noFill/>
          <a:ln>
            <a:noFill/>
          </a:ln>
        </p:spPr>
      </p:pic>
      <p:sp>
        <p:nvSpPr>
          <p:cNvPr id="250" name="Google Shape;250;p31"/>
          <p:cNvSpPr txBox="1"/>
          <p:nvPr/>
        </p:nvSpPr>
        <p:spPr>
          <a:xfrm>
            <a:off x="5376975" y="4607225"/>
            <a:ext cx="383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We can use `cond(A)` in MATLAB for directly Calculating the condition number, MATLAB Calculates this,  by using 2-Norms</a:t>
            </a:r>
            <a:endParaRPr sz="9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Circuit Problem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endParaRPr/>
          </a:p>
        </p:txBody>
      </p:sp>
      <p:sp>
        <p:nvSpPr>
          <p:cNvPr id="256" name="Google Shape;256;p3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7" name="Google Shape;257;p32"/>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32" title="Chart"/>
          <p:cNvPicPr preferRelativeResize="0"/>
          <p:nvPr/>
        </p:nvPicPr>
        <p:blipFill>
          <a:blip r:embed="rId3">
            <a:alphaModFix/>
          </a:blip>
          <a:stretch>
            <a:fillRect/>
          </a:stretch>
        </p:blipFill>
        <p:spPr>
          <a:xfrm>
            <a:off x="1252575" y="1786425"/>
            <a:ext cx="6470124" cy="327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r>
              <a:rPr lang="en"/>
              <a:t> of Iteration and Time</a:t>
            </a:r>
            <a:endParaRPr/>
          </a:p>
        </p:txBody>
      </p:sp>
      <p:sp>
        <p:nvSpPr>
          <p:cNvPr id="264" name="Google Shape;264;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33" title="Chart"/>
          <p:cNvPicPr preferRelativeResize="0"/>
          <p:nvPr/>
        </p:nvPicPr>
        <p:blipFill>
          <a:blip r:embed="rId3">
            <a:alphaModFix/>
          </a:blip>
          <a:stretch>
            <a:fillRect/>
          </a:stretch>
        </p:blipFill>
        <p:spPr>
          <a:xfrm>
            <a:off x="56750" y="2030725"/>
            <a:ext cx="4315626" cy="2608800"/>
          </a:xfrm>
          <a:prstGeom prst="rect">
            <a:avLst/>
          </a:prstGeom>
          <a:noFill/>
          <a:ln>
            <a:noFill/>
          </a:ln>
        </p:spPr>
      </p:pic>
      <p:pic>
        <p:nvPicPr>
          <p:cNvPr id="266" name="Google Shape;266;p33" title="Chart"/>
          <p:cNvPicPr preferRelativeResize="0"/>
          <p:nvPr/>
        </p:nvPicPr>
        <p:blipFill>
          <a:blip r:embed="rId4">
            <a:alphaModFix/>
          </a:blip>
          <a:stretch>
            <a:fillRect/>
          </a:stretch>
        </p:blipFill>
        <p:spPr>
          <a:xfrm>
            <a:off x="4503925" y="2086300"/>
            <a:ext cx="4159176" cy="2497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matlab solves these problems ?</a:t>
            </a:r>
            <a:endParaRPr/>
          </a:p>
        </p:txBody>
      </p:sp>
      <p:sp>
        <p:nvSpPr>
          <p:cNvPr id="272" name="Google Shape;272;p3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use a inbuilt matlab function </a:t>
            </a:r>
            <a:r>
              <a:rPr b="1" lang="en"/>
              <a:t>inv </a:t>
            </a:r>
            <a:r>
              <a:rPr lang="en"/>
              <a:t>to find the inverse of a matrix. </a:t>
            </a:r>
            <a:endParaRPr/>
          </a:p>
          <a:p>
            <a:pPr indent="-311150" lvl="0" marL="457200" rtl="0" algn="l">
              <a:spcBef>
                <a:spcPts val="0"/>
              </a:spcBef>
              <a:spcAft>
                <a:spcPts val="0"/>
              </a:spcAft>
              <a:buSzPts val="1300"/>
              <a:buChar char="●"/>
            </a:pPr>
            <a:r>
              <a:rPr b="1" lang="en"/>
              <a:t>i</a:t>
            </a:r>
            <a:r>
              <a:rPr b="1" lang="en"/>
              <a:t>nv</a:t>
            </a:r>
            <a:r>
              <a:rPr lang="en"/>
              <a:t> </a:t>
            </a:r>
            <a:r>
              <a:rPr lang="en">
                <a:solidFill>
                  <a:srgbClr val="404040"/>
                </a:solidFill>
                <a:highlight>
                  <a:srgbClr val="FFFFFF"/>
                </a:highlight>
              </a:rPr>
              <a:t>performs an LU decomposition of the input matrix (or an LDL decomposition if the input matrix is Hermitian).</a:t>
            </a:r>
            <a:r>
              <a:rPr lang="en" sz="1000">
                <a:solidFill>
                  <a:srgbClr val="404040"/>
                </a:solidFill>
                <a:highlight>
                  <a:srgbClr val="FFFFFF"/>
                </a:highlight>
              </a:rPr>
              <a:t> </a:t>
            </a:r>
            <a:endParaRPr sz="1000">
              <a:solidFill>
                <a:srgbClr val="404040"/>
              </a:solidFill>
              <a:highlight>
                <a:srgbClr val="FFFFFF"/>
              </a:highlight>
            </a:endParaRPr>
          </a:p>
          <a:p>
            <a:pPr indent="-311150" lvl="0" marL="457200" rtl="0" algn="l">
              <a:spcBef>
                <a:spcPts val="0"/>
              </a:spcBef>
              <a:spcAft>
                <a:spcPts val="0"/>
              </a:spcAft>
              <a:buClr>
                <a:srgbClr val="404040"/>
              </a:buClr>
              <a:buSzPts val="1300"/>
              <a:buChar char="●"/>
            </a:pPr>
            <a:r>
              <a:rPr lang="en">
                <a:solidFill>
                  <a:srgbClr val="404040"/>
                </a:solidFill>
                <a:highlight>
                  <a:srgbClr val="FFFFFF"/>
                </a:highlight>
              </a:rPr>
              <a:t>It then uses the result to form a linear system whose solution is the matrix inverse inv(X).</a:t>
            </a:r>
            <a:endParaRPr>
              <a:solidFill>
                <a:srgbClr val="404040"/>
              </a:solidFill>
              <a:highlight>
                <a:srgbClr val="FFFFFF"/>
              </a:highlight>
            </a:endParaRPr>
          </a:p>
        </p:txBody>
      </p:sp>
      <p:sp>
        <p:nvSpPr>
          <p:cNvPr id="273" name="Google Shape;273;p34"/>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4" name="Google Shape;274;p34"/>
          <p:cNvPicPr preferRelativeResize="0"/>
          <p:nvPr/>
        </p:nvPicPr>
        <p:blipFill>
          <a:blip r:embed="rId3">
            <a:alphaModFix/>
          </a:blip>
          <a:stretch>
            <a:fillRect/>
          </a:stretch>
        </p:blipFill>
        <p:spPr>
          <a:xfrm>
            <a:off x="4643600" y="2038124"/>
            <a:ext cx="2819400" cy="2892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80" name="Google Shape;280;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https://sites.math.washington.edu/~king/coursedir/m308a01/Projects/m308a01-pdf/taing.pdf</a:t>
            </a:r>
            <a:endParaRPr/>
          </a:p>
          <a:p>
            <a:pPr indent="-311150" lvl="0" marL="457200" rtl="0" algn="l">
              <a:spcBef>
                <a:spcPts val="0"/>
              </a:spcBef>
              <a:spcAft>
                <a:spcPts val="0"/>
              </a:spcAft>
              <a:buSzPts val="1300"/>
              <a:buChar char="●"/>
            </a:pPr>
            <a:r>
              <a:rPr lang="en" u="sng">
                <a:solidFill>
                  <a:schemeClr val="hlink"/>
                </a:solidFill>
                <a:hlinkClick r:id="rId4"/>
              </a:rPr>
              <a:t>https://www.intmath.com/matrices-determinants/6-matrices-linear-equations.php</a:t>
            </a:r>
            <a:endParaRPr/>
          </a:p>
          <a:p>
            <a:pPr indent="-311150" lvl="0" marL="457200" rtl="0" algn="l">
              <a:spcBef>
                <a:spcPts val="0"/>
              </a:spcBef>
              <a:spcAft>
                <a:spcPts val="0"/>
              </a:spcAft>
              <a:buSzPts val="1300"/>
              <a:buChar char="●"/>
            </a:pPr>
            <a:r>
              <a:rPr lang="en" u="sng">
                <a:solidFill>
                  <a:schemeClr val="hlink"/>
                </a:solidFill>
                <a:hlinkClick r:id="rId5"/>
              </a:rPr>
              <a:t>http://www.its.caltech.edu/~jpelab/phys1cp/AC%20Circuits%20and%20Complex%20Impedances.pdf</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solve circuits ?</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21242C"/>
              </a:buClr>
              <a:buSzPts val="1500"/>
              <a:buAutoNum type="arabicPeriod"/>
            </a:pPr>
            <a:r>
              <a:rPr lang="en" sz="1500">
                <a:solidFill>
                  <a:srgbClr val="21242C"/>
                </a:solidFill>
                <a:highlight>
                  <a:srgbClr val="FFFFFF"/>
                </a:highlight>
              </a:rPr>
              <a:t>Apply Fundamental Laws ( Ohm's Law and Kirchhoff's Laws (KVL &amp; KCL) )</a:t>
            </a:r>
            <a:endParaRPr sz="1500">
              <a:solidFill>
                <a:srgbClr val="21242C"/>
              </a:solidFill>
              <a:highlight>
                <a:srgbClr val="FFFFFF"/>
              </a:highlight>
            </a:endParaRPr>
          </a:p>
          <a:p>
            <a:pPr indent="-323850" lvl="0" marL="457200" rtl="0" algn="l">
              <a:lnSpc>
                <a:spcPct val="150000"/>
              </a:lnSpc>
              <a:spcBef>
                <a:spcPts val="0"/>
              </a:spcBef>
              <a:spcAft>
                <a:spcPts val="0"/>
              </a:spcAft>
              <a:buClr>
                <a:srgbClr val="21242C"/>
              </a:buClr>
              <a:buSzPts val="1500"/>
              <a:buAutoNum type="arabicPeriod"/>
            </a:pPr>
            <a:r>
              <a:rPr lang="en" sz="1500">
                <a:solidFill>
                  <a:srgbClr val="21242C"/>
                </a:solidFill>
                <a:highlight>
                  <a:srgbClr val="FFFFFF"/>
                </a:highlight>
              </a:rPr>
              <a:t>Nodal Voltage Method</a:t>
            </a:r>
            <a:endParaRPr sz="1500">
              <a:solidFill>
                <a:srgbClr val="21242C"/>
              </a:solidFill>
              <a:highlight>
                <a:srgbClr val="FFFFFF"/>
              </a:highlight>
            </a:endParaRPr>
          </a:p>
          <a:p>
            <a:pPr indent="-323850" lvl="0" marL="457200" rtl="0" algn="l">
              <a:lnSpc>
                <a:spcPct val="150000"/>
              </a:lnSpc>
              <a:spcBef>
                <a:spcPts val="0"/>
              </a:spcBef>
              <a:spcAft>
                <a:spcPts val="0"/>
              </a:spcAft>
              <a:buClr>
                <a:srgbClr val="21242C"/>
              </a:buClr>
              <a:buSzPts val="1500"/>
              <a:buAutoNum type="arabicPeriod"/>
            </a:pPr>
            <a:r>
              <a:rPr lang="en" sz="1500">
                <a:solidFill>
                  <a:srgbClr val="21242C"/>
                </a:solidFill>
                <a:highlight>
                  <a:srgbClr val="FFFFFF"/>
                </a:highlight>
              </a:rPr>
              <a:t>Mesh Analysis</a:t>
            </a:r>
            <a:endParaRPr sz="1500">
              <a:solidFill>
                <a:srgbClr val="21242C"/>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to the problem </a:t>
            </a:r>
            <a:r>
              <a:rPr b="0" lang="en" sz="1822"/>
              <a:t>( Circuit - 1)</a:t>
            </a:r>
            <a:endParaRPr b="0" sz="1822"/>
          </a:p>
        </p:txBody>
      </p:sp>
      <p:sp>
        <p:nvSpPr>
          <p:cNvPr id="104" name="Google Shape;104;p1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811075" y="1793200"/>
            <a:ext cx="3692539" cy="2984850"/>
          </a:xfrm>
          <a:prstGeom prst="rect">
            <a:avLst/>
          </a:prstGeom>
          <a:noFill/>
          <a:ln>
            <a:noFill/>
          </a:ln>
        </p:spPr>
      </p:pic>
      <p:pic>
        <p:nvPicPr>
          <p:cNvPr id="106" name="Google Shape;106;p16"/>
          <p:cNvPicPr preferRelativeResize="0"/>
          <p:nvPr/>
        </p:nvPicPr>
        <p:blipFill>
          <a:blip r:embed="rId4">
            <a:alphaModFix/>
          </a:blip>
          <a:stretch>
            <a:fillRect/>
          </a:stretch>
        </p:blipFill>
        <p:spPr>
          <a:xfrm>
            <a:off x="4634800" y="1947250"/>
            <a:ext cx="4335576" cy="2392716"/>
          </a:xfrm>
          <a:prstGeom prst="rect">
            <a:avLst/>
          </a:prstGeom>
          <a:noFill/>
          <a:ln>
            <a:noFill/>
          </a:ln>
        </p:spPr>
      </p:pic>
      <p:sp>
        <p:nvSpPr>
          <p:cNvPr id="107" name="Google Shape;107;p16"/>
          <p:cNvSpPr txBox="1"/>
          <p:nvPr/>
        </p:nvSpPr>
        <p:spPr>
          <a:xfrm>
            <a:off x="6572650" y="4131775"/>
            <a:ext cx="17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AX = B</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7"/>
          <p:cNvPicPr preferRelativeResize="0"/>
          <p:nvPr/>
        </p:nvPicPr>
        <p:blipFill rotWithShape="1">
          <a:blip r:embed="rId3">
            <a:alphaModFix/>
          </a:blip>
          <a:srcRect b="0" l="0" r="0" t="0"/>
          <a:stretch/>
        </p:blipFill>
        <p:spPr>
          <a:xfrm>
            <a:off x="313300" y="958950"/>
            <a:ext cx="4808300" cy="3380681"/>
          </a:xfrm>
          <a:prstGeom prst="rect">
            <a:avLst/>
          </a:prstGeom>
          <a:noFill/>
          <a:ln>
            <a:noFill/>
          </a:ln>
        </p:spPr>
      </p:pic>
      <p:sp>
        <p:nvSpPr>
          <p:cNvPr id="114" name="Google Shape;114;p17"/>
          <p:cNvSpPr txBox="1"/>
          <p:nvPr/>
        </p:nvSpPr>
        <p:spPr>
          <a:xfrm>
            <a:off x="6636325" y="2306450"/>
            <a:ext cx="4075200" cy="47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5" name="Google Shape;115;p17"/>
          <p:cNvSpPr txBox="1"/>
          <p:nvPr/>
        </p:nvSpPr>
        <p:spPr>
          <a:xfrm>
            <a:off x="6473600" y="2044675"/>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inv(A)*B or A\B</a:t>
            </a:r>
            <a:endParaRPr>
              <a:latin typeface="Lato"/>
              <a:ea typeface="Lato"/>
              <a:cs typeface="Lato"/>
              <a:sym typeface="Lato"/>
            </a:endParaRPr>
          </a:p>
        </p:txBody>
      </p:sp>
      <p:pic>
        <p:nvPicPr>
          <p:cNvPr id="116" name="Google Shape;116;p17"/>
          <p:cNvPicPr preferRelativeResize="0"/>
          <p:nvPr/>
        </p:nvPicPr>
        <p:blipFill>
          <a:blip r:embed="rId4">
            <a:alphaModFix/>
          </a:blip>
          <a:stretch>
            <a:fillRect/>
          </a:stretch>
        </p:blipFill>
        <p:spPr>
          <a:xfrm>
            <a:off x="6681925" y="2608900"/>
            <a:ext cx="1152525" cy="79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Mathematically compute { inv(A)*B } ??</a:t>
            </a:r>
            <a:endParaRPr/>
          </a:p>
        </p:txBody>
      </p:sp>
      <p:sp>
        <p:nvSpPr>
          <p:cNvPr id="122" name="Google Shape;122;p18"/>
          <p:cNvSpPr txBox="1"/>
          <p:nvPr/>
        </p:nvSpPr>
        <p:spPr>
          <a:xfrm>
            <a:off x="877300" y="1917325"/>
            <a:ext cx="68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Different Methods to Solve System of Simultaneous Linear Equations</a:t>
            </a:r>
            <a:endParaRPr>
              <a:latin typeface="Lato"/>
              <a:ea typeface="Lato"/>
              <a:cs typeface="Lato"/>
              <a:sym typeface="Lato"/>
            </a:endParaRPr>
          </a:p>
        </p:txBody>
      </p:sp>
      <p:sp>
        <p:nvSpPr>
          <p:cNvPr id="123" name="Google Shape;123;p18"/>
          <p:cNvSpPr txBox="1"/>
          <p:nvPr/>
        </p:nvSpPr>
        <p:spPr>
          <a:xfrm>
            <a:off x="1082475" y="2355975"/>
            <a:ext cx="3848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b="1" lang="en">
                <a:latin typeface="Lato"/>
                <a:ea typeface="Lato"/>
                <a:cs typeface="Lato"/>
                <a:sym typeface="Lato"/>
              </a:rPr>
              <a:t>Direct Method</a:t>
            </a:r>
            <a:endParaRPr b="1">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a.  Gauss Elimination</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B. Gauss Jordan</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C. LU Decomposition</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
                <a:latin typeface="Lato"/>
                <a:ea typeface="Lato"/>
                <a:cs typeface="Lato"/>
                <a:sym typeface="Lato"/>
              </a:rPr>
              <a:t>Indirect Methods</a:t>
            </a:r>
            <a:endParaRPr b="1">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A. Jacobi</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B. Gauss Seidel</a:t>
            </a:r>
            <a:endParaRPr>
              <a:latin typeface="Lato"/>
              <a:ea typeface="Lato"/>
              <a:cs typeface="Lato"/>
              <a:sym typeface="Lato"/>
            </a:endParaRPr>
          </a:p>
          <a:p>
            <a:pPr indent="0" lvl="0" marL="45720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656913"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pic>
        <p:nvPicPr>
          <p:cNvPr id="129" name="Google Shape;129;p19"/>
          <p:cNvPicPr preferRelativeResize="0"/>
          <p:nvPr/>
        </p:nvPicPr>
        <p:blipFill>
          <a:blip r:embed="rId3">
            <a:alphaModFix/>
          </a:blip>
          <a:stretch>
            <a:fillRect/>
          </a:stretch>
        </p:blipFill>
        <p:spPr>
          <a:xfrm>
            <a:off x="194850" y="1853850"/>
            <a:ext cx="8612537"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2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6" name="Google Shape;136;p20"/>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0"/>
          <p:cNvPicPr preferRelativeResize="0"/>
          <p:nvPr/>
        </p:nvPicPr>
        <p:blipFill>
          <a:blip r:embed="rId3">
            <a:alphaModFix/>
          </a:blip>
          <a:stretch>
            <a:fillRect/>
          </a:stretch>
        </p:blipFill>
        <p:spPr>
          <a:xfrm>
            <a:off x="145325" y="917975"/>
            <a:ext cx="8913426" cy="362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Values for Problem 1</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AX = B</a:t>
            </a:r>
            <a:endParaRPr/>
          </a:p>
          <a:p>
            <a:pPr indent="0" lvl="0" marL="0" rtl="0" algn="l">
              <a:spcBef>
                <a:spcPts val="1200"/>
              </a:spcBef>
              <a:spcAft>
                <a:spcPts val="0"/>
              </a:spcAft>
              <a:buNone/>
            </a:pPr>
            <a:r>
              <a:rPr lang="en"/>
              <a:t>A = [ … ] ( Size 26 x 26 )</a:t>
            </a:r>
            <a:endParaRPr/>
          </a:p>
          <a:p>
            <a:pPr indent="0" lvl="0" marL="0" rtl="0" algn="l">
              <a:spcBef>
                <a:spcPts val="1200"/>
              </a:spcBef>
              <a:spcAft>
                <a:spcPts val="0"/>
              </a:spcAft>
              <a:buNone/>
            </a:pPr>
            <a:r>
              <a:rPr lang="en"/>
              <a:t>B = [ … ] Size ( 26 x 1 ),</a:t>
            </a:r>
            <a:endParaRPr/>
          </a:p>
          <a:p>
            <a:pPr indent="0" lvl="0" marL="0" rtl="0" algn="l">
              <a:spcBef>
                <a:spcPts val="1200"/>
              </a:spcBef>
              <a:spcAft>
                <a:spcPts val="1200"/>
              </a:spcAft>
              <a:buNone/>
            </a:pPr>
            <a:r>
              <a:t/>
            </a:r>
            <a:endParaRPr/>
          </a:p>
        </p:txBody>
      </p:sp>
      <p:sp>
        <p:nvSpPr>
          <p:cNvPr id="144" name="Google Shape;144;p21"/>
          <p:cNvSpPr txBox="1"/>
          <p:nvPr/>
        </p:nvSpPr>
        <p:spPr>
          <a:xfrm>
            <a:off x="1521125" y="2504550"/>
            <a:ext cx="4075200" cy="47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5" name="Google Shape;145;p21"/>
          <p:cNvPicPr preferRelativeResize="0"/>
          <p:nvPr/>
        </p:nvPicPr>
        <p:blipFill>
          <a:blip r:embed="rId3">
            <a:alphaModFix/>
          </a:blip>
          <a:stretch>
            <a:fillRect/>
          </a:stretch>
        </p:blipFill>
        <p:spPr>
          <a:xfrm>
            <a:off x="6147225" y="1346488"/>
            <a:ext cx="1143000" cy="2362200"/>
          </a:xfrm>
          <a:prstGeom prst="rect">
            <a:avLst/>
          </a:prstGeom>
          <a:noFill/>
          <a:ln>
            <a:noFill/>
          </a:ln>
        </p:spPr>
      </p:pic>
      <p:pic>
        <p:nvPicPr>
          <p:cNvPr id="146" name="Google Shape;146;p21"/>
          <p:cNvPicPr preferRelativeResize="0"/>
          <p:nvPr/>
        </p:nvPicPr>
        <p:blipFill>
          <a:blip r:embed="rId4">
            <a:alphaModFix/>
          </a:blip>
          <a:stretch>
            <a:fillRect/>
          </a:stretch>
        </p:blipFill>
        <p:spPr>
          <a:xfrm>
            <a:off x="7332663" y="1484588"/>
            <a:ext cx="1476375" cy="2085975"/>
          </a:xfrm>
          <a:prstGeom prst="rect">
            <a:avLst/>
          </a:prstGeom>
          <a:noFill/>
          <a:ln>
            <a:noFill/>
          </a:ln>
        </p:spPr>
      </p:pic>
      <p:sp>
        <p:nvSpPr>
          <p:cNvPr id="147" name="Google Shape;147;p21"/>
          <p:cNvSpPr txBox="1"/>
          <p:nvPr/>
        </p:nvSpPr>
        <p:spPr>
          <a:xfrm>
            <a:off x="587225" y="3282775"/>
            <a:ext cx="53487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But Can we trust the solution directly, how can we be sure that our current values can be trusted ?</a:t>
            </a:r>
            <a:endParaRPr sz="1300">
              <a:solidFill>
                <a:schemeClr val="accent1"/>
              </a:solidFill>
              <a:latin typeface="Lato"/>
              <a:ea typeface="Lato"/>
              <a:cs typeface="Lato"/>
              <a:sym typeface="Lato"/>
            </a:endParaRPr>
          </a:p>
        </p:txBody>
      </p:sp>
      <p:sp>
        <p:nvSpPr>
          <p:cNvPr id="148" name="Google Shape;148;p21"/>
          <p:cNvSpPr txBox="1"/>
          <p:nvPr/>
        </p:nvSpPr>
        <p:spPr>
          <a:xfrm>
            <a:off x="721650" y="3947825"/>
            <a:ext cx="48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For that we can use Conditioning, using Norms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