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 id="2147483702" r:id="rId2"/>
    <p:sldMasterId id="2147483715" r:id="rId3"/>
    <p:sldMasterId id="2147483730" r:id="rId4"/>
  </p:sldMasterIdLst>
  <p:notesMasterIdLst>
    <p:notesMasterId r:id="rId20"/>
  </p:notesMasterIdLst>
  <p:handoutMasterIdLst>
    <p:handoutMasterId r:id="rId21"/>
  </p:handoutMasterIdLst>
  <p:sldIdLst>
    <p:sldId id="277" r:id="rId5"/>
    <p:sldId id="424" r:id="rId6"/>
    <p:sldId id="426" r:id="rId7"/>
    <p:sldId id="427" r:id="rId8"/>
    <p:sldId id="428" r:id="rId9"/>
    <p:sldId id="429" r:id="rId10"/>
    <p:sldId id="430" r:id="rId11"/>
    <p:sldId id="431" r:id="rId12"/>
    <p:sldId id="432" r:id="rId13"/>
    <p:sldId id="433" r:id="rId14"/>
    <p:sldId id="434" r:id="rId15"/>
    <p:sldId id="435" r:id="rId16"/>
    <p:sldId id="436" r:id="rId17"/>
    <p:sldId id="423" r:id="rId18"/>
    <p:sldId id="41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0000"/>
    <a:srgbClr val="00B0F0"/>
    <a:srgbClr val="BC8F00"/>
    <a:srgbClr val="ED8137"/>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15" autoAdjust="0"/>
    <p:restoredTop sz="83842" autoAdjust="0"/>
  </p:normalViewPr>
  <p:slideViewPr>
    <p:cSldViewPr snapToGrid="0">
      <p:cViewPr varScale="1">
        <p:scale>
          <a:sx n="75" d="100"/>
          <a:sy n="75" d="100"/>
        </p:scale>
        <p:origin x="-516" y="-96"/>
      </p:cViewPr>
      <p:guideLst>
        <p:guide orient="horz" pos="2160"/>
        <p:guide pos="3840"/>
      </p:guideLst>
    </p:cSldViewPr>
  </p:slid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6/29/2022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6/29/2022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36600" y="9525"/>
            <a:ext cx="10515600" cy="1325563"/>
          </a:xfrm>
        </p:spPr>
        <p:txBody>
          <a:bodyPr>
            <a:normAutofit/>
          </a:bodyPr>
          <a:lstStyle>
            <a:lvl1pPr>
              <a:defRPr sz="3600" b="1"/>
            </a:lvl1pPr>
          </a:lstStyle>
          <a:p>
            <a:r>
              <a:rPr lang="en-US" dirty="0" smtClean="0"/>
              <a:t>Click to edit Master title style</a:t>
            </a:r>
            <a:endParaRPr lang="en-US" dirty="0"/>
          </a:p>
        </p:txBody>
      </p:sp>
      <p:sp>
        <p:nvSpPr>
          <p:cNvPr id="3" name="Content Placeholder 2"/>
          <p:cNvSpPr>
            <a:spLocks noGrp="1"/>
          </p:cNvSpPr>
          <p:nvPr>
            <p:ph idx="1"/>
          </p:nvPr>
        </p:nvSpPr>
        <p:spPr>
          <a:xfrm>
            <a:off x="749300" y="1335088"/>
            <a:ext cx="10515600" cy="48418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36600" y="9525"/>
            <a:ext cx="10617200" cy="1325563"/>
          </a:xfrm>
        </p:spPr>
        <p:txBody>
          <a:bodyPr>
            <a:normAutofit/>
          </a:bodyPr>
          <a:lstStyle>
            <a:lvl1pPr>
              <a:defRPr sz="3600" b="1"/>
            </a:lvl1pPr>
          </a:lstStyle>
          <a:p>
            <a:r>
              <a:rPr lang="en-US" dirty="0" smtClean="0"/>
              <a:t>Click to edit Master title style</a:t>
            </a:r>
            <a:endParaRPr lang="en-US" dirty="0"/>
          </a:p>
        </p:txBody>
      </p:sp>
      <p:sp>
        <p:nvSpPr>
          <p:cNvPr id="3" name="Content Placeholder 2"/>
          <p:cNvSpPr>
            <a:spLocks noGrp="1"/>
          </p:cNvSpPr>
          <p:nvPr>
            <p:ph sz="half" idx="1"/>
          </p:nvPr>
        </p:nvSpPr>
        <p:spPr>
          <a:xfrm>
            <a:off x="736600" y="1411288"/>
            <a:ext cx="5283200" cy="48418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411288"/>
            <a:ext cx="5181600" cy="48418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3588" y="9525"/>
            <a:ext cx="10515600" cy="1325563"/>
          </a:xfrm>
        </p:spPr>
        <p:txBody>
          <a:bodyPr>
            <a:normAutofit/>
          </a:bodyPr>
          <a:lstStyle>
            <a:lvl1pPr>
              <a:defRPr sz="3600" b="1"/>
            </a:lvl1pPr>
          </a:lstStyle>
          <a:p>
            <a:r>
              <a:rPr lang="en-US" dirty="0" smtClean="0"/>
              <a:t>Click to edit Master title style</a:t>
            </a:r>
            <a:endParaRPr lang="en-US" dirty="0"/>
          </a:p>
        </p:txBody>
      </p:sp>
      <p:sp>
        <p:nvSpPr>
          <p:cNvPr id="3" name="Text Placeholder 2"/>
          <p:cNvSpPr>
            <a:spLocks noGrp="1"/>
          </p:cNvSpPr>
          <p:nvPr>
            <p:ph type="body" idx="1"/>
          </p:nvPr>
        </p:nvSpPr>
        <p:spPr>
          <a:xfrm>
            <a:off x="788988" y="13890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01688" y="23653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4144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378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49300" y="9525"/>
            <a:ext cx="10515600" cy="1325563"/>
          </a:xfrm>
        </p:spPr>
        <p:txBody>
          <a:bodyPr>
            <a:normAutofit/>
          </a:bodyPr>
          <a:lstStyle>
            <a:lvl1pPr>
              <a:defRPr sz="3600" b="1"/>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736600" y="9525"/>
            <a:ext cx="10515600" cy="1325563"/>
          </a:xfrm>
        </p:spPr>
        <p:txBody>
          <a:bodyPr>
            <a:normAutofit/>
          </a:bodyPr>
          <a:lstStyle>
            <a:lvl1pPr>
              <a:defRPr sz="3600" b="1"/>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838200" y="1393824"/>
            <a:ext cx="10515600" cy="46767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25258224"/>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86368400"/>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mod="1">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mod="1">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mod="1">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36600" y="9525"/>
            <a:ext cx="10515600" cy="1325563"/>
          </a:xfrm>
        </p:spPr>
        <p:txBody>
          <a:bodyPr>
            <a:normAutofit/>
          </a:bodyPr>
          <a:lstStyle>
            <a:lvl1pPr>
              <a:defRPr sz="3600" b="1"/>
            </a:lvl1pPr>
          </a:lstStyle>
          <a:p>
            <a:r>
              <a:rPr lang="en-US" smtClean="0"/>
              <a:t>Click to edit Master title style</a:t>
            </a:r>
            <a:endParaRPr lang="en-US" dirty="0"/>
          </a:p>
        </p:txBody>
      </p:sp>
      <p:sp>
        <p:nvSpPr>
          <p:cNvPr id="3" name="Content Placeholder 2"/>
          <p:cNvSpPr>
            <a:spLocks noGrp="1"/>
          </p:cNvSpPr>
          <p:nvPr>
            <p:ph idx="1"/>
          </p:nvPr>
        </p:nvSpPr>
        <p:spPr>
          <a:xfrm>
            <a:off x="749300" y="1335088"/>
            <a:ext cx="10515600" cy="48418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36600" y="9525"/>
            <a:ext cx="10617200" cy="1325563"/>
          </a:xfrm>
        </p:spPr>
        <p:txBody>
          <a:bodyPr>
            <a:normAutofit/>
          </a:bodyPr>
          <a:lstStyle>
            <a:lvl1pPr>
              <a:defRPr sz="3600" b="1"/>
            </a:lvl1pPr>
          </a:lstStyle>
          <a:p>
            <a:r>
              <a:rPr lang="en-US" smtClean="0"/>
              <a:t>Click to edit Master title style</a:t>
            </a:r>
            <a:endParaRPr lang="en-US" dirty="0"/>
          </a:p>
        </p:txBody>
      </p:sp>
      <p:sp>
        <p:nvSpPr>
          <p:cNvPr id="3" name="Content Placeholder 2"/>
          <p:cNvSpPr>
            <a:spLocks noGrp="1"/>
          </p:cNvSpPr>
          <p:nvPr>
            <p:ph sz="half" idx="1"/>
          </p:nvPr>
        </p:nvSpPr>
        <p:spPr>
          <a:xfrm>
            <a:off x="736600" y="1411288"/>
            <a:ext cx="5283200" cy="48418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411288"/>
            <a:ext cx="5181600" cy="48418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3588" y="9525"/>
            <a:ext cx="10515600" cy="1325563"/>
          </a:xfrm>
        </p:spPr>
        <p:txBody>
          <a:bodyPr>
            <a:normAutofit/>
          </a:bodyPr>
          <a:lstStyle>
            <a:lvl1pPr>
              <a:defRPr sz="3600" b="1"/>
            </a:lvl1pPr>
          </a:lstStyle>
          <a:p>
            <a:r>
              <a:rPr lang="en-US" smtClean="0"/>
              <a:t>Click to edit Master title style</a:t>
            </a:r>
            <a:endParaRPr lang="en-US" dirty="0"/>
          </a:p>
        </p:txBody>
      </p:sp>
      <p:sp>
        <p:nvSpPr>
          <p:cNvPr id="3" name="Text Placeholder 2"/>
          <p:cNvSpPr>
            <a:spLocks noGrp="1"/>
          </p:cNvSpPr>
          <p:nvPr>
            <p:ph type="body" idx="1"/>
          </p:nvPr>
        </p:nvSpPr>
        <p:spPr>
          <a:xfrm>
            <a:off x="788988" y="13890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01688" y="23653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4144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378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49300" y="9525"/>
            <a:ext cx="10515600" cy="1325563"/>
          </a:xfrm>
        </p:spPr>
        <p:txBody>
          <a:bodyPr>
            <a:normAutofit/>
          </a:bodyPr>
          <a:lstStyle>
            <a:lvl1pPr>
              <a:defRPr sz="3600" b="1"/>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736600" y="9525"/>
            <a:ext cx="10515600" cy="1325563"/>
          </a:xfrm>
        </p:spPr>
        <p:txBody>
          <a:bodyPr>
            <a:normAutofit/>
          </a:bodyPr>
          <a:lstStyle>
            <a:lvl1pPr>
              <a:defRPr sz="3600" b="1"/>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1393824"/>
            <a:ext cx="10515600" cy="46767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25258224"/>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1_Титульный слайд">
    <p:spTree>
      <p:nvGrpSpPr>
        <p:cNvPr id="1" name=""/>
        <p:cNvGrpSpPr/>
        <p:nvPr/>
      </p:nvGrpSpPr>
      <p:grpSpPr>
        <a:xfrm>
          <a:off x="0" y="0"/>
          <a:ext cx="0" cy="0"/>
          <a:chOff x="0" y="0"/>
          <a:chExt cx="0" cy="0"/>
        </a:xfrm>
      </p:grpSpPr>
      <p:sp>
        <p:nvSpPr>
          <p:cNvPr id="3" name="Прямоугольник 1"/>
          <p:cNvSpPr/>
          <p:nvPr/>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r>
              <a:rPr lang="en-US" noProof="0" smtClean="0"/>
              <a:t>Click icon to add picture</a:t>
            </a:r>
            <a:endParaRPr lang="ru-RU" noProof="0" dirty="0"/>
          </a:p>
        </p:txBody>
      </p:sp>
      <p:sp>
        <p:nvSpPr>
          <p:cNvPr id="6"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7"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9"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Tree>
    <p:extLst>
      <p:ext uri="{BB962C8B-B14F-4D97-AF65-F5344CB8AC3E}">
        <p14:creationId xmlns:p14="http://schemas.microsoft.com/office/powerpoint/2010/main" val="397408168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cSld name="2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8636840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image" Target="../media/image5.png"/><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theme" Target="../theme/theme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2" Type="http://schemas.openxmlformats.org/officeDocument/2006/relationships/slideLayout" Target="../slideLayouts/slideLayout44.xml"/><Relationship Id="rId16" Type="http://schemas.openxmlformats.org/officeDocument/2006/relationships/image" Target="../media/image5.png"/><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5" Type="http://schemas.openxmlformats.org/officeDocument/2006/relationships/theme" Target="../theme/theme4.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timing>
    <p:tnLst>
      <p:par>
        <p:cTn id="1" dur="indefinite" restart="never" nodeType="tmRoot"/>
      </p:par>
    </p:tnLst>
  </p:timing>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6">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6600" y="22225"/>
            <a:ext cx="106172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36600" y="1411288"/>
            <a:ext cx="10617200" cy="482917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660" r:id="rId13"/>
    <p:sldLayoutId id="2147483701" r:id="rId14"/>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Lst>
  <p:timing>
    <p:tnLst>
      <p:par>
        <p:cTn id="1" dur="indefinite" restart="never" nodeType="tmRoot"/>
      </p:par>
    </p:tnLst>
  </p:timing>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6">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6600" y="22225"/>
            <a:ext cx="106172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36600" y="1411288"/>
            <a:ext cx="10617200" cy="482917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4.xml"/><Relationship Id="rId1" Type="http://schemas.openxmlformats.org/officeDocument/2006/relationships/vmlDrawing" Target="../drawings/vmlDrawing1.v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emf"/></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4.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4.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4.xml.rels><?xml version="1.0" encoding="UTF-8" standalone="yes"?>
<Relationships xmlns="http://schemas.openxmlformats.org/package/2006/relationships"><Relationship Id="rId3" Type="http://schemas.openxmlformats.org/officeDocument/2006/relationships/hyperlink" Target="https://www.kaspersky.com/resource-center/definitions/what-is-facial-recognition" TargetMode="External"/><Relationship Id="rId2" Type="http://schemas.openxmlformats.org/officeDocument/2006/relationships/hyperlink" Target="https://www.electronicid.eu/en/blog/post/face-recognition/en" TargetMode="External"/><Relationship Id="rId1" Type="http://schemas.openxmlformats.org/officeDocument/2006/relationships/slideLayout" Target="../slideLayouts/slideLayout44.xml"/><Relationship Id="rId4" Type="http://schemas.openxmlformats.org/officeDocument/2006/relationships/hyperlink" Target="https://indatalabs.com/blog/face-recognition-technology-industries#:~:text=Conclusion,companies%20that%20implement%20it%20right" TargetMode="Externa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54.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xmlns=""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xmlns="" id="{CAD0D7B8-E462-453C-B296-CA0154FA54AE}"/>
              </a:ext>
            </a:extLst>
          </p:cNvPr>
          <p:cNvGraphicFramePr>
            <a:graphicFrameLocks noChangeAspect="1"/>
          </p:cNvGraphicFramePr>
          <p:nvPr>
            <p:extLst>
              <p:ext uri="{D42A27DB-BD31-4B8C-83A1-F6EECF244321}">
                <p14:modId xmlns:p14="http://schemas.microsoft.com/office/powerpoint/2010/main" val="689304721"/>
              </p:ext>
            </p:extLst>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8354" name="CorelDRAW" r:id="rId3" imgW="2169000" imgH="2169360" progId="">
                  <p:embed/>
                </p:oleObj>
              </mc:Choice>
              <mc:Fallback>
                <p:oleObj name="CorelDRAW" r:id="rId3" imgW="2169000" imgH="2169360" progId="">
                  <p:embed/>
                  <p:pic>
                    <p:nvPicPr>
                      <p:cNvPr id="0" name="Picture 39"/>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xmlns=""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5">
            <a:extLst>
              <a:ext uri="{BEBA8EAE-BF5A-486C-A8C5-ECC9F3942E4B}">
                <a14:imgProps xmlns:a14="http://schemas.microsoft.com/office/drawing/2010/main">
                  <a14:imgLayer r:embed="rId6">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497492" y="1461582"/>
            <a:ext cx="11103427" cy="4268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b="1" dirty="0" smtClean="0">
                <a:latin typeface="Cambria" panose="02040503050406030204" pitchFamily="18" charset="0"/>
              </a:rPr>
              <a:t>UNIVERSITY INSTITUTE OF COMPUTING</a:t>
            </a:r>
            <a:endParaRPr lang="en-US" sz="4400" dirty="0">
              <a:latin typeface="Cambria" panose="02040503050406030204" pitchFamily="18" charset="0"/>
            </a:endParaRPr>
          </a:p>
          <a:p>
            <a:pPr algn="ctr"/>
            <a:r>
              <a:rPr lang="en-IN" sz="2800" b="1" dirty="0" smtClean="0">
                <a:latin typeface="Cambria" panose="02040503050406030204" pitchFamily="18" charset="0"/>
              </a:rPr>
              <a:t>DEPARTMENT </a:t>
            </a:r>
            <a:r>
              <a:rPr lang="en-IN" sz="2800" b="1" dirty="0">
                <a:latin typeface="Cambria" panose="02040503050406030204" pitchFamily="18" charset="0"/>
              </a:rPr>
              <a:t>OF </a:t>
            </a:r>
            <a:r>
              <a:rPr lang="en-IN" sz="2800" b="1" dirty="0" smtClean="0">
                <a:latin typeface="Cambria" panose="02040503050406030204" pitchFamily="18" charset="0"/>
              </a:rPr>
              <a:t>MASTER OF COMPUTER APPLICATION</a:t>
            </a:r>
            <a:endParaRPr lang="en-US" sz="2800" b="1" dirty="0">
              <a:latin typeface="Cambria" panose="02040503050406030204" pitchFamily="18" charset="0"/>
            </a:endParaRPr>
          </a:p>
          <a:p>
            <a:pPr algn="ctr" defTabSz="622300">
              <a:lnSpc>
                <a:spcPct val="90000"/>
              </a:lnSpc>
              <a:spcBef>
                <a:spcPct val="0"/>
              </a:spcBef>
              <a:spcAft>
                <a:spcPct val="35000"/>
              </a:spcAft>
            </a:pPr>
            <a:endParaRPr lang="en-US" altLang="en-US" sz="3200" b="1" dirty="0" smtClean="0">
              <a:latin typeface="Cambria" panose="02040503050406030204" pitchFamily="18" charset="0"/>
              <a:ea typeface="Calibri" charset="0"/>
              <a:cs typeface="Times New Roman" charset="0"/>
            </a:endParaRPr>
          </a:p>
          <a:p>
            <a:pPr lvl="0" algn="r" defTabSz="622300">
              <a:lnSpc>
                <a:spcPct val="90000"/>
              </a:lnSpc>
              <a:spcBef>
                <a:spcPct val="0"/>
              </a:spcBef>
              <a:spcAft>
                <a:spcPct val="35000"/>
              </a:spcAft>
            </a:pPr>
            <a:endParaRPr lang="en-US" sz="1600" b="1" dirty="0" smtClean="0">
              <a:latin typeface="Cambria" panose="02040503050406030204" pitchFamily="18" charset="0"/>
            </a:endParaRPr>
          </a:p>
          <a:p>
            <a:pPr lvl="0" algn="r" defTabSz="622300">
              <a:lnSpc>
                <a:spcPct val="90000"/>
              </a:lnSpc>
              <a:spcBef>
                <a:spcPct val="0"/>
              </a:spcBef>
              <a:spcAft>
                <a:spcPct val="35000"/>
              </a:spcAft>
            </a:pPr>
            <a:endParaRPr lang="en-US" sz="2000" b="1" dirty="0" smtClean="0">
              <a:latin typeface="Cambria" panose="02040503050406030204" pitchFamily="18" charset="0"/>
            </a:endParaRPr>
          </a:p>
          <a:p>
            <a:pPr lvl="0" algn="r" defTabSz="622300">
              <a:lnSpc>
                <a:spcPct val="90000"/>
              </a:lnSpc>
              <a:spcBef>
                <a:spcPct val="0"/>
              </a:spcBef>
              <a:spcAft>
                <a:spcPct val="35000"/>
              </a:spcAft>
            </a:pPr>
            <a:endParaRPr lang="en-US" sz="2000" b="1" dirty="0">
              <a:latin typeface="Cambria" panose="02040503050406030204" pitchFamily="18" charset="0"/>
            </a:endParaRPr>
          </a:p>
          <a:p>
            <a:pPr lvl="0" algn="r" defTabSz="622300">
              <a:lnSpc>
                <a:spcPct val="90000"/>
              </a:lnSpc>
              <a:spcBef>
                <a:spcPct val="0"/>
              </a:spcBef>
              <a:spcAft>
                <a:spcPct val="35000"/>
              </a:spcAft>
            </a:pPr>
            <a:r>
              <a:rPr lang="en-US" sz="2000" b="1" dirty="0" smtClean="0">
                <a:latin typeface="Cambria" panose="02040503050406030204" pitchFamily="18" charset="0"/>
              </a:rPr>
              <a:t>UID: 21MCA2840</a:t>
            </a:r>
            <a:endParaRPr lang="en-US" sz="2000" b="1" dirty="0" smtClean="0">
              <a:latin typeface="Cambria" panose="02040503050406030204" pitchFamily="18" charset="0"/>
            </a:endParaRPr>
          </a:p>
          <a:p>
            <a:pPr lvl="0" algn="r" defTabSz="622300">
              <a:lnSpc>
                <a:spcPct val="90000"/>
              </a:lnSpc>
              <a:spcBef>
                <a:spcPct val="0"/>
              </a:spcBef>
              <a:spcAft>
                <a:spcPct val="35000"/>
              </a:spcAft>
            </a:pPr>
            <a:r>
              <a:rPr lang="en-US" sz="2000" b="1" dirty="0" smtClean="0">
                <a:latin typeface="Cambria" panose="02040503050406030204" pitchFamily="18" charset="0"/>
              </a:rPr>
              <a:t>Name</a:t>
            </a:r>
            <a:r>
              <a:rPr lang="en-US" sz="2000" b="1" dirty="0" smtClean="0">
                <a:latin typeface="Cambria" panose="02040503050406030204" pitchFamily="18" charset="0"/>
              </a:rPr>
              <a:t>: </a:t>
            </a:r>
            <a:r>
              <a:rPr lang="en-US" sz="2000" b="1" dirty="0" err="1" smtClean="0">
                <a:latin typeface="Cambria" panose="02040503050406030204" pitchFamily="18" charset="0"/>
              </a:rPr>
              <a:t>Hariom</a:t>
            </a:r>
            <a:r>
              <a:rPr lang="en-US" sz="2000" b="1" dirty="0" smtClean="0">
                <a:latin typeface="Cambria" panose="02040503050406030204" pitchFamily="18" charset="0"/>
              </a:rPr>
              <a:t> </a:t>
            </a:r>
            <a:r>
              <a:rPr lang="en-US" sz="2000" b="1" dirty="0" err="1" smtClean="0">
                <a:latin typeface="Cambria" panose="02040503050406030204" pitchFamily="18" charset="0"/>
              </a:rPr>
              <a:t>Choudhary</a:t>
            </a:r>
            <a:endParaRPr lang="en-US" sz="2000" b="1" dirty="0" smtClean="0">
              <a:latin typeface="Cambria" panose="02040503050406030204" pitchFamily="18" charset="0"/>
            </a:endParaRPr>
          </a:p>
          <a:p>
            <a:pPr lvl="0" algn="r" defTabSz="622300">
              <a:lnSpc>
                <a:spcPct val="90000"/>
              </a:lnSpc>
              <a:spcBef>
                <a:spcPct val="0"/>
              </a:spcBef>
              <a:spcAft>
                <a:spcPct val="35000"/>
              </a:spcAft>
            </a:pPr>
            <a:r>
              <a:rPr lang="en-US" sz="2000" b="1" dirty="0" smtClean="0">
                <a:latin typeface="Cambria" panose="02040503050406030204" pitchFamily="18" charset="0"/>
              </a:rPr>
              <a:t>Topic </a:t>
            </a:r>
            <a:r>
              <a:rPr lang="en-US" sz="2000" b="1" dirty="0" smtClean="0">
                <a:latin typeface="Cambria" panose="02040503050406030204" pitchFamily="18" charset="0"/>
              </a:rPr>
              <a:t>of Presentation</a:t>
            </a:r>
            <a:r>
              <a:rPr lang="en-US" sz="2000" b="1" dirty="0" smtClean="0">
                <a:latin typeface="Cambria" panose="02040503050406030204" pitchFamily="18" charset="0"/>
              </a:rPr>
              <a:t>: Face Recognition</a:t>
            </a:r>
            <a:endParaRPr lang="en-US" sz="2000" b="1" dirty="0" smtClean="0">
              <a:latin typeface="Cambria" panose="02040503050406030204" pitchFamily="18" charset="0"/>
            </a:endParaRPr>
          </a:p>
          <a:p>
            <a:pPr lvl="0" algn="ctr" defTabSz="622300">
              <a:lnSpc>
                <a:spcPct val="90000"/>
              </a:lnSpc>
              <a:spcBef>
                <a:spcPct val="0"/>
              </a:spcBef>
              <a:spcAft>
                <a:spcPct val="35000"/>
              </a:spcAft>
            </a:pPr>
            <a:endParaRPr lang="en-US" sz="1600" dirty="0">
              <a:latin typeface="Cambria" panose="02040503050406030204" pitchFamily="18" charset="0"/>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Tree>
    <p:extLst>
      <p:ext uri="{BB962C8B-B14F-4D97-AF65-F5344CB8AC3E}">
        <p14:creationId xmlns:p14="http://schemas.microsoft.com/office/powerpoint/2010/main" val="4565021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pic>
        <p:nvPicPr>
          <p:cNvPr id="14338" name="Picture 2" descr="C:\Users\NMR\Downloads\nm\r2.jpe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03211" y="1335088"/>
            <a:ext cx="8607777" cy="484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4532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pic>
        <p:nvPicPr>
          <p:cNvPr id="15362" name="Picture 2" descr="C:\Users\NMR\Downloads\nm\r3.jpe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03211" y="1335088"/>
            <a:ext cx="8607777" cy="484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7679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65000"/>
                    <a:lumOff val="35000"/>
                  </a:schemeClr>
                </a:solidFill>
                <a:latin typeface="Times New Roman" pitchFamily="18" charset="0"/>
                <a:cs typeface="Times New Roman" pitchFamily="18" charset="0"/>
              </a:rPr>
              <a:t>OUTPUT - Code</a:t>
            </a:r>
            <a:endParaRPr lang="en-US" dirty="0">
              <a:solidFill>
                <a:schemeClr val="tx1">
                  <a:lumMod val="65000"/>
                  <a:lumOff val="35000"/>
                </a:schemeClr>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pic>
        <p:nvPicPr>
          <p:cNvPr id="16386" name="Picture 2" descr="C:\Users\NMR\Downloads\nm\output.jpe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03211" y="1335088"/>
            <a:ext cx="8607777" cy="484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7634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solidFill>
                  <a:schemeClr val="tx1">
                    <a:lumMod val="75000"/>
                    <a:lumOff val="25000"/>
                  </a:schemeClr>
                </a:solidFill>
              </a:rPr>
              <a:t>Conclusion</a:t>
            </a:r>
            <a:endParaRPr lang="en-US" sz="4400" dirty="0">
              <a:solidFill>
                <a:schemeClr val="tx1">
                  <a:lumMod val="75000"/>
                  <a:lumOff val="25000"/>
                </a:schemeClr>
              </a:solidFill>
            </a:endParaRPr>
          </a:p>
        </p:txBody>
      </p:sp>
      <p:sp>
        <p:nvSpPr>
          <p:cNvPr id="3" name="Content Placeholder 2"/>
          <p:cNvSpPr>
            <a:spLocks noGrp="1"/>
          </p:cNvSpPr>
          <p:nvPr>
            <p:ph idx="1"/>
          </p:nvPr>
        </p:nvSpPr>
        <p:spPr/>
        <p:txBody>
          <a:bodyPr>
            <a:normAutofit/>
          </a:bodyPr>
          <a:lstStyle/>
          <a:p>
            <a:r>
              <a:rPr lang="en-US" dirty="0">
                <a:latin typeface="Times New Roman" pitchFamily="18" charset="0"/>
                <a:cs typeface="Times New Roman" pitchFamily="18" charset="0"/>
              </a:rPr>
              <a:t>Face recognition is an emerging technology that can provide many benefits. Face recognition can save resources and time, and even generate new income streams, for companies that implement it right.</a:t>
            </a:r>
          </a:p>
          <a:p>
            <a:pPr marL="0" indent="0">
              <a:buNone/>
            </a:pPr>
            <a:r>
              <a:rPr lang="en-US" dirty="0">
                <a:latin typeface="Times New Roman" pitchFamily="18" charset="0"/>
                <a:cs typeface="Times New Roman" pitchFamily="18" charset="0"/>
              </a:rPr>
              <a:t>What lies ahead for this technology?</a:t>
            </a:r>
          </a:p>
          <a:p>
            <a:r>
              <a:rPr lang="en-US" dirty="0">
                <a:latin typeface="Times New Roman" pitchFamily="18" charset="0"/>
                <a:cs typeface="Times New Roman" pitchFamily="18" charset="0"/>
              </a:rPr>
              <a:t>It’s difficult to be certain. Some experts predict that our faces will replace IDs, passports and credit card pin numbers. Given the fact how convenient and cost-effective this technology is, this prediction is not far-fetched.</a:t>
            </a:r>
          </a:p>
          <a:p>
            <a:r>
              <a:rPr lang="en-US" dirty="0">
                <a:latin typeface="Times New Roman" pitchFamily="18" charset="0"/>
                <a:cs typeface="Times New Roman" pitchFamily="18" charset="0"/>
              </a:rPr>
              <a:t>If this prediction becomes a reality, any company that implemented the technology today might gain a competitive advantage in the future.</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spTree>
    <p:extLst>
      <p:ext uri="{BB962C8B-B14F-4D97-AF65-F5344CB8AC3E}">
        <p14:creationId xmlns:p14="http://schemas.microsoft.com/office/powerpoint/2010/main" val="3615041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lumMod val="65000"/>
                    <a:lumOff val="35000"/>
                  </a:schemeClr>
                </a:solidFill>
                <a:latin typeface="Times New Roman" pitchFamily="18" charset="0"/>
                <a:cs typeface="Times New Roman" pitchFamily="18" charset="0"/>
              </a:rPr>
              <a:t>References</a:t>
            </a:r>
            <a:endParaRPr lang="en-IN" sz="4400" dirty="0">
              <a:solidFill>
                <a:schemeClr val="tx1">
                  <a:lumMod val="65000"/>
                  <a:lumOff val="35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IN" dirty="0">
                <a:hlinkClick r:id="rId2"/>
              </a:rPr>
              <a:t>https://</a:t>
            </a:r>
            <a:r>
              <a:rPr lang="en-IN" dirty="0" smtClean="0">
                <a:hlinkClick r:id="rId2"/>
              </a:rPr>
              <a:t>www.electronicid.eu/en/blog/post/face-recognition/en</a:t>
            </a:r>
            <a:endParaRPr lang="en-IN" dirty="0" smtClean="0"/>
          </a:p>
          <a:p>
            <a:r>
              <a:rPr lang="en-IN" dirty="0">
                <a:hlinkClick r:id="rId3"/>
              </a:rPr>
              <a:t>https://</a:t>
            </a:r>
            <a:r>
              <a:rPr lang="en-IN" dirty="0" smtClean="0">
                <a:hlinkClick r:id="rId3"/>
              </a:rPr>
              <a:t>www.kaspersky.com/resource-center/definitions/what-is-facial-recognition</a:t>
            </a:r>
            <a:endParaRPr lang="en-IN" dirty="0" smtClean="0"/>
          </a:p>
          <a:p>
            <a:r>
              <a:rPr lang="en-IN" dirty="0">
                <a:hlinkClick r:id="rId4"/>
              </a:rPr>
              <a:t>https://indatalabs.com/blog/face-recognition-technology-industries#:~:text=Conclusion,companies%20that%20implement%20it%20right</a:t>
            </a:r>
            <a:r>
              <a:rPr lang="en-IN" dirty="0" smtClean="0"/>
              <a:t>.</a:t>
            </a:r>
          </a:p>
          <a:p>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14</a:t>
            </a:fld>
            <a:endParaRPr lang="en-US"/>
          </a:p>
        </p:txBody>
      </p:sp>
    </p:spTree>
    <p:extLst>
      <p:ext uri="{BB962C8B-B14F-4D97-AF65-F5344CB8AC3E}">
        <p14:creationId xmlns:p14="http://schemas.microsoft.com/office/powerpoint/2010/main" val="3489714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xmlns=""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Times New Roman" panose="02020603050405020304" pitchFamily="18" charset="0"/>
                <a:ea typeface="Segoe UI" panose="020B0502040204020203" pitchFamily="34" charset="0"/>
                <a:cs typeface="Times New Roman" panose="02020603050405020304" pitchFamily="18" charset="0"/>
              </a:rPr>
              <a:t>THANK YOU</a:t>
            </a:r>
          </a:p>
        </p:txBody>
      </p:sp>
      <p:sp>
        <p:nvSpPr>
          <p:cNvPr id="22" name="Diamond 6">
            <a:extLst>
              <a:ext uri="{FF2B5EF4-FFF2-40B4-BE49-F238E27FC236}">
                <a16:creationId xmlns:a16="http://schemas.microsoft.com/office/drawing/2014/main" xmlns=""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xmlns=""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xmlns="" id="{CAD0D7B8-E462-453C-B296-CA0154FA54AE}"/>
                </a:ext>
              </a:extLst>
            </p:cNvPr>
            <p:cNvGraphicFramePr>
              <a:graphicFrameLocks noChangeAspect="1"/>
            </p:cNvGraphicFramePr>
            <p:nvPr>
              <p:extLst/>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spid="_x0000_s10320" name="CorelDRAW" r:id="rId3" imgW="2169000" imgH="2169360" progId="">
                    <p:embed/>
                  </p:oleObj>
                </mc:Choice>
                <mc:Fallback>
                  <p:oleObj name="CorelDRAW" r:id="rId3" imgW="2169000" imgH="216936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6" name="Slide Number Placeholder 15"/>
          <p:cNvSpPr>
            <a:spLocks noGrp="1"/>
          </p:cNvSpPr>
          <p:nvPr>
            <p:ph type="sldNum" sz="quarter" idx="12"/>
          </p:nvPr>
        </p:nvSpPr>
        <p:spPr/>
        <p:txBody>
          <a:bodyPr/>
          <a:lstStyle/>
          <a:p>
            <a:fld id="{FC9A48AB-23F1-45F1-98E5-D2CDC7A5261D}" type="slidenum">
              <a:rPr lang="en-US" smtClean="0">
                <a:solidFill>
                  <a:prstClr val="black">
                    <a:tint val="75000"/>
                  </a:prstClr>
                </a:solidFill>
              </a:rPr>
              <a:pPr/>
              <a:t>15</a:t>
            </a:fld>
            <a:endParaRPr lang="en-US">
              <a:solidFill>
                <a:prstClr val="black">
                  <a:tint val="75000"/>
                </a:prstClr>
              </a:solidFill>
            </a:endParaRPr>
          </a:p>
        </p:txBody>
      </p:sp>
    </p:spTree>
    <p:extLst>
      <p:ext uri="{BB962C8B-B14F-4D97-AF65-F5344CB8AC3E}">
        <p14:creationId xmlns:p14="http://schemas.microsoft.com/office/powerpoint/2010/main" val="24815021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75000"/>
                    <a:lumOff val="25000"/>
                  </a:schemeClr>
                </a:solidFill>
              </a:rPr>
              <a:t>Table of Contents</a:t>
            </a:r>
            <a:endParaRPr lang="en-IN" dirty="0">
              <a:solidFill>
                <a:schemeClr val="tx1">
                  <a:lumMod val="75000"/>
                  <a:lumOff val="25000"/>
                </a:schemeClr>
              </a:solidFill>
            </a:endParaRPr>
          </a:p>
        </p:txBody>
      </p:sp>
      <p:sp>
        <p:nvSpPr>
          <p:cNvPr id="3" name="Content Placeholder 2"/>
          <p:cNvSpPr>
            <a:spLocks noGrp="1"/>
          </p:cNvSpPr>
          <p:nvPr>
            <p:ph idx="1"/>
          </p:nvPr>
        </p:nvSpPr>
        <p:spPr>
          <a:xfrm>
            <a:off x="643943" y="1171977"/>
            <a:ext cx="11114467" cy="5215943"/>
          </a:xfrm>
        </p:spPr>
        <p:txBody>
          <a:bodyPr>
            <a:normAutofit/>
          </a:bodyPr>
          <a:lstStyle/>
          <a:p>
            <a:pPr>
              <a:lnSpc>
                <a:spcPct val="100000"/>
              </a:lnSpc>
              <a:buFont typeface="Wingdings" panose="05000000000000000000" pitchFamily="2" charset="2"/>
              <a:buChar char="Ø"/>
            </a:pPr>
            <a:r>
              <a:rPr lang="en-US" dirty="0" smtClean="0">
                <a:latin typeface="Cambria" panose="02040503050406030204" pitchFamily="18" charset="0"/>
                <a:ea typeface="Calibri" panose="020F0502020204030204" pitchFamily="34" charset="0"/>
                <a:cs typeface="Vrinda"/>
              </a:rPr>
              <a:t>Introduction</a:t>
            </a:r>
          </a:p>
          <a:p>
            <a:pPr>
              <a:lnSpc>
                <a:spcPct val="100000"/>
              </a:lnSpc>
              <a:buFont typeface="Wingdings" panose="05000000000000000000" pitchFamily="2" charset="2"/>
              <a:buChar char="Ø"/>
            </a:pPr>
            <a:r>
              <a:rPr lang="en-US" dirty="0" smtClean="0">
                <a:latin typeface="Cambria" panose="02040503050406030204" pitchFamily="18" charset="0"/>
                <a:ea typeface="Calibri" panose="020F0502020204030204" pitchFamily="34" charset="0"/>
                <a:cs typeface="Vrinda"/>
              </a:rPr>
              <a:t>Application</a:t>
            </a:r>
          </a:p>
          <a:p>
            <a:pPr>
              <a:lnSpc>
                <a:spcPct val="100000"/>
              </a:lnSpc>
              <a:buFont typeface="Wingdings" panose="05000000000000000000" pitchFamily="2" charset="2"/>
              <a:buChar char="Ø"/>
            </a:pPr>
            <a:r>
              <a:rPr lang="en-US" dirty="0" smtClean="0">
                <a:latin typeface="Cambria" panose="02040503050406030204" pitchFamily="18" charset="0"/>
                <a:ea typeface="Calibri" panose="020F0502020204030204" pitchFamily="34" charset="0"/>
                <a:cs typeface="Vrinda"/>
              </a:rPr>
              <a:t>Working</a:t>
            </a:r>
          </a:p>
          <a:p>
            <a:pPr>
              <a:lnSpc>
                <a:spcPct val="100000"/>
              </a:lnSpc>
              <a:buFont typeface="Wingdings" panose="05000000000000000000" pitchFamily="2" charset="2"/>
              <a:buChar char="Ø"/>
            </a:pPr>
            <a:r>
              <a:rPr lang="en-US" dirty="0" smtClean="0">
                <a:latin typeface="Cambria" panose="02040503050406030204" pitchFamily="18" charset="0"/>
                <a:ea typeface="Calibri" panose="020F0502020204030204" pitchFamily="34" charset="0"/>
                <a:cs typeface="Vrinda"/>
              </a:rPr>
              <a:t>Output – Embedding</a:t>
            </a:r>
          </a:p>
          <a:p>
            <a:pPr>
              <a:lnSpc>
                <a:spcPct val="100000"/>
              </a:lnSpc>
              <a:buFont typeface="Wingdings" panose="05000000000000000000" pitchFamily="2" charset="2"/>
              <a:buChar char="Ø"/>
            </a:pPr>
            <a:r>
              <a:rPr lang="en-US" dirty="0" smtClean="0">
                <a:latin typeface="Cambria" panose="02040503050406030204" pitchFamily="18" charset="0"/>
                <a:ea typeface="Calibri" panose="020F0502020204030204" pitchFamily="34" charset="0"/>
                <a:cs typeface="Vrinda"/>
              </a:rPr>
              <a:t>Output – Recognition</a:t>
            </a:r>
          </a:p>
          <a:p>
            <a:pPr>
              <a:lnSpc>
                <a:spcPct val="100000"/>
              </a:lnSpc>
              <a:buFont typeface="Wingdings" panose="05000000000000000000" pitchFamily="2" charset="2"/>
              <a:buChar char="Ø"/>
            </a:pPr>
            <a:r>
              <a:rPr lang="en-US" dirty="0" smtClean="0">
                <a:latin typeface="Cambria" panose="02040503050406030204" pitchFamily="18" charset="0"/>
                <a:ea typeface="Calibri" panose="020F0502020204030204" pitchFamily="34" charset="0"/>
                <a:cs typeface="Vrinda"/>
              </a:rPr>
              <a:t>Output – Code</a:t>
            </a:r>
          </a:p>
          <a:p>
            <a:pPr>
              <a:lnSpc>
                <a:spcPct val="100000"/>
              </a:lnSpc>
              <a:buFont typeface="Wingdings" panose="05000000000000000000" pitchFamily="2" charset="2"/>
              <a:buChar char="Ø"/>
            </a:pPr>
            <a:r>
              <a:rPr lang="en-US" dirty="0" smtClean="0">
                <a:latin typeface="Cambria" panose="02040503050406030204" pitchFamily="18" charset="0"/>
                <a:ea typeface="Calibri" panose="020F0502020204030204" pitchFamily="34" charset="0"/>
                <a:cs typeface="Vrinda"/>
              </a:rPr>
              <a:t>Conclusion</a:t>
            </a:r>
          </a:p>
          <a:p>
            <a:pPr>
              <a:lnSpc>
                <a:spcPct val="100000"/>
              </a:lnSpc>
              <a:buFont typeface="Wingdings" panose="05000000000000000000" pitchFamily="2" charset="2"/>
              <a:buChar char="Ø"/>
            </a:pPr>
            <a:r>
              <a:rPr lang="en-US" dirty="0" smtClean="0">
                <a:latin typeface="Cambria" panose="02040503050406030204" pitchFamily="18" charset="0"/>
                <a:ea typeface="Calibri" panose="020F0502020204030204" pitchFamily="34" charset="0"/>
                <a:cs typeface="Vrinda"/>
              </a:rPr>
              <a:t>Reference</a:t>
            </a:r>
            <a:endParaRPr lang="en-US" dirty="0"/>
          </a:p>
          <a:p>
            <a:pPr>
              <a:lnSpc>
                <a:spcPct val="100000"/>
              </a:lnSpc>
            </a:pPr>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11507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solidFill>
                  <a:schemeClr val="tx1">
                    <a:lumMod val="65000"/>
                    <a:lumOff val="35000"/>
                  </a:schemeClr>
                </a:solidFill>
                <a:latin typeface="Times New Roman" pitchFamily="18" charset="0"/>
                <a:cs typeface="Times New Roman" pitchFamily="18" charset="0"/>
              </a:rPr>
              <a:t>Introduction – Face Recognition</a:t>
            </a:r>
            <a:endParaRPr lang="en-IN" sz="4800" dirty="0">
              <a:solidFill>
                <a:schemeClr val="tx1">
                  <a:lumMod val="65000"/>
                  <a:lumOff val="3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762000" y="1487488"/>
            <a:ext cx="10515600" cy="4841875"/>
          </a:xfrm>
        </p:spPr>
        <p:txBody>
          <a:bodyPr/>
          <a:lstStyle/>
          <a:p>
            <a:pPr algn="just"/>
            <a:r>
              <a:rPr lang="en-US" dirty="0">
                <a:latin typeface="Times New Roman" pitchFamily="18" charset="0"/>
                <a:cs typeface="Times New Roman" pitchFamily="18" charset="0"/>
              </a:rPr>
              <a:t>Face recognition is a technology capable of identifying or verifying a subject through an image, video or any audiovisual element of his face. Generally, this identification is used to access an application, system or service</a:t>
            </a:r>
            <a:r>
              <a:rPr lang="en-US" dirty="0" smtClean="0">
                <a:latin typeface="Times New Roman" pitchFamily="18" charset="0"/>
                <a:cs typeface="Times New Roman" pitchFamily="18" charset="0"/>
              </a:rPr>
              <a:t>.</a:t>
            </a:r>
          </a:p>
          <a:p>
            <a:pPr algn="just"/>
            <a:r>
              <a:rPr lang="en-US" dirty="0">
                <a:latin typeface="Times New Roman" pitchFamily="18" charset="0"/>
                <a:cs typeface="Times New Roman" pitchFamily="18" charset="0"/>
              </a:rPr>
              <a:t>It is a method of biometric identification that uses that body measures, in this case face and head, to verify the identity of a person through its facial biometric pattern and data. The technology collects a set of unique biometric data of each person associated with their face and facial expression to identify, verify and/or authenticate a person.</a:t>
            </a:r>
            <a:endParaRPr lang="en-IN"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2710810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solidFill>
                  <a:schemeClr val="tx1">
                    <a:lumMod val="65000"/>
                    <a:lumOff val="35000"/>
                  </a:schemeClr>
                </a:solidFill>
                <a:latin typeface="Times New Roman" pitchFamily="18" charset="0"/>
                <a:ea typeface="Calibri" panose="020F0502020204030204" pitchFamily="34" charset="0"/>
                <a:cs typeface="Times New Roman" pitchFamily="18" charset="0"/>
              </a:rPr>
              <a:t>Application of Face Recognition</a:t>
            </a:r>
            <a:endParaRPr lang="en-IN" sz="4800" dirty="0">
              <a:solidFill>
                <a:schemeClr val="tx1">
                  <a:lumMod val="65000"/>
                  <a:lumOff val="3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749300" y="1335088"/>
            <a:ext cx="10795000" cy="5370512"/>
          </a:xfrm>
        </p:spPr>
        <p:txBody>
          <a:bodyPr>
            <a:normAutofit/>
          </a:bodyPr>
          <a:lstStyle/>
          <a:p>
            <a:r>
              <a:rPr lang="en-US" dirty="0">
                <a:latin typeface="Times New Roman" pitchFamily="18" charset="0"/>
                <a:cs typeface="Times New Roman" pitchFamily="18" charset="0"/>
              </a:rPr>
              <a:t>Security companies are using facial recognition to secure their premises</a:t>
            </a:r>
            <a:r>
              <a:rPr lang="en-US" dirty="0" smtClean="0">
                <a:latin typeface="Times New Roman" pitchFamily="18" charset="0"/>
                <a:cs typeface="Times New Roman" pitchFamily="18" charset="0"/>
              </a:rPr>
              <a:t>.</a:t>
            </a:r>
          </a:p>
          <a:p>
            <a:r>
              <a:rPr lang="en-IN" dirty="0">
                <a:latin typeface="Times New Roman" pitchFamily="18" charset="0"/>
                <a:cs typeface="Times New Roman" pitchFamily="18" charset="0"/>
              </a:rPr>
              <a:t>Immigration checkpoints use facial recognition to enforce smarter border control</a:t>
            </a:r>
            <a:r>
              <a:rPr lang="en-IN" dirty="0" smtClean="0">
                <a:latin typeface="Times New Roman" pitchFamily="18" charset="0"/>
                <a:cs typeface="Times New Roman" pitchFamily="18" charset="0"/>
              </a:rPr>
              <a:t>.</a:t>
            </a:r>
          </a:p>
          <a:p>
            <a:r>
              <a:rPr lang="en-US" dirty="0">
                <a:latin typeface="Times New Roman" pitchFamily="18" charset="0"/>
                <a:cs typeface="Times New Roman" pitchFamily="18" charset="0"/>
              </a:rPr>
              <a:t>Ride-sharing companies can use facial recognition to ensure the right passengers are picked up by the right drivers</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IoT </a:t>
            </a:r>
            <a:r>
              <a:rPr lang="en-US" dirty="0">
                <a:latin typeface="Times New Roman" pitchFamily="18" charset="0"/>
                <a:cs typeface="Times New Roman" pitchFamily="18" charset="0"/>
              </a:rPr>
              <a:t>benefits from facial recognition by allowing enhanced security measures and automatic access control at home</a:t>
            </a:r>
            <a:r>
              <a:rPr lang="en-US" dirty="0" smtClean="0">
                <a:latin typeface="Times New Roman" pitchFamily="18" charset="0"/>
                <a:cs typeface="Times New Roman" pitchFamily="18" charset="0"/>
              </a:rPr>
              <a:t>.</a:t>
            </a:r>
          </a:p>
          <a:p>
            <a:r>
              <a:rPr lang="en-US" dirty="0">
                <a:latin typeface="Times New Roman" pitchFamily="18" charset="0"/>
                <a:cs typeface="Times New Roman" pitchFamily="18" charset="0"/>
              </a:rPr>
              <a:t>Law Enforcement can use facial recognition technologies as one part of AI-driven surveillance systems</a:t>
            </a:r>
            <a:r>
              <a:rPr lang="en-US" dirty="0" smtClean="0">
                <a:latin typeface="Times New Roman" pitchFamily="18" charset="0"/>
                <a:cs typeface="Times New Roman" pitchFamily="18" charset="0"/>
              </a:rPr>
              <a:t>.</a:t>
            </a:r>
          </a:p>
          <a:p>
            <a:r>
              <a:rPr lang="en-US" dirty="0">
                <a:latin typeface="Times New Roman" pitchFamily="18" charset="0"/>
                <a:cs typeface="Times New Roman" pitchFamily="18" charset="0"/>
              </a:rPr>
              <a:t>Retailers can use facial recognition to customize offline offerings and to theoretically map online purchasing habits with their online ones.</a:t>
            </a:r>
          </a:p>
          <a:p>
            <a:endParaRPr lang="en-IN"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2349578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dirty="0">
                <a:solidFill>
                  <a:schemeClr val="tx1">
                    <a:lumMod val="65000"/>
                    <a:lumOff val="35000"/>
                  </a:schemeClr>
                </a:solidFill>
                <a:latin typeface="Times New Roman" pitchFamily="18" charset="0"/>
                <a:cs typeface="Times New Roman" pitchFamily="18" charset="0"/>
              </a:rPr>
              <a:t>How does facial recognition work?</a:t>
            </a:r>
            <a:endParaRPr lang="en-IN" sz="4800" dirty="0">
              <a:solidFill>
                <a:schemeClr val="tx1">
                  <a:lumMod val="65000"/>
                  <a:lumOff val="35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Font typeface="Wingdings" pitchFamily="2" charset="2"/>
              <a:buChar char="§"/>
            </a:pPr>
            <a:r>
              <a:rPr lang="en-IN" dirty="0">
                <a:latin typeface="Times New Roman" pitchFamily="18" charset="0"/>
                <a:cs typeface="Times New Roman" pitchFamily="18" charset="0"/>
              </a:rPr>
              <a:t>Step 1: Face </a:t>
            </a:r>
            <a:r>
              <a:rPr lang="en-IN" dirty="0" smtClean="0">
                <a:latin typeface="Times New Roman" pitchFamily="18" charset="0"/>
                <a:cs typeface="Times New Roman" pitchFamily="18" charset="0"/>
              </a:rPr>
              <a:t>detection</a:t>
            </a:r>
          </a:p>
          <a:p>
            <a:pPr lvl="1">
              <a:buFont typeface="Wingdings" pitchFamily="2" charset="2"/>
              <a:buChar char="§"/>
            </a:pPr>
            <a:r>
              <a:rPr lang="en-US" dirty="0">
                <a:latin typeface="Times New Roman" pitchFamily="18" charset="0"/>
                <a:cs typeface="Times New Roman" pitchFamily="18" charset="0"/>
              </a:rPr>
              <a:t>The camera detects and locates the image of a face, either alone or in a crowd. The image may show the person looking straight ahead or in profile</a:t>
            </a:r>
            <a:r>
              <a:rPr lang="en-US" dirty="0" smtClean="0">
                <a:latin typeface="Times New Roman" pitchFamily="18" charset="0"/>
                <a:cs typeface="Times New Roman" pitchFamily="18" charset="0"/>
              </a:rPr>
              <a:t>.</a:t>
            </a:r>
          </a:p>
          <a:p>
            <a:pPr>
              <a:buFont typeface="Wingdings" pitchFamily="2" charset="2"/>
              <a:buChar char="§"/>
            </a:pPr>
            <a:r>
              <a:rPr lang="en-US" dirty="0">
                <a:latin typeface="Times New Roman" pitchFamily="18" charset="0"/>
                <a:cs typeface="Times New Roman" pitchFamily="18" charset="0"/>
              </a:rPr>
              <a:t>Step 2: Face </a:t>
            </a:r>
            <a:r>
              <a:rPr lang="en-US" dirty="0" smtClean="0">
                <a:latin typeface="Times New Roman" pitchFamily="18" charset="0"/>
                <a:cs typeface="Times New Roman" pitchFamily="18" charset="0"/>
              </a:rPr>
              <a:t>analysis</a:t>
            </a:r>
          </a:p>
          <a:p>
            <a:pPr lvl="1">
              <a:buFont typeface="Wingdings" pitchFamily="2" charset="2"/>
              <a:buChar char="§"/>
            </a:pPr>
            <a:r>
              <a:rPr lang="en-US" dirty="0">
                <a:latin typeface="Times New Roman" pitchFamily="18" charset="0"/>
                <a:cs typeface="Times New Roman" pitchFamily="18" charset="0"/>
              </a:rPr>
              <a:t>Next, an image of the face is captured and analyzed. Most facial recognition technology relies on 2D rather than 3D images because it can more conveniently match a 2D image with public photos or those in a database. The software reads the geometry of your face. Key factors include the distance between your eyes, the depth of your eye sockets, the distance from forehead to chin, the shape of your cheekbones, and the contour of the lips, ears, and chin. The aim is to identify the facial landmarks that are key to distinguishing your face</a:t>
            </a:r>
            <a:r>
              <a:rPr lang="en-US" dirty="0" smtClean="0">
                <a:latin typeface="Times New Roman" pitchFamily="18" charset="0"/>
                <a:cs typeface="Times New Roman" pitchFamily="18" charset="0"/>
              </a:rPr>
              <a:t>.</a:t>
            </a:r>
          </a:p>
          <a:p>
            <a:pPr marL="457200" lvl="1" indent="0">
              <a:buNone/>
            </a:pPr>
            <a:endParaRPr lang="en-US"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433412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0100" y="166688"/>
            <a:ext cx="10833100" cy="6145212"/>
          </a:xfrm>
        </p:spPr>
        <p:txBody>
          <a:bodyPr>
            <a:normAutofit lnSpcReduction="10000"/>
          </a:bodyPr>
          <a:lstStyle/>
          <a:p>
            <a:pPr>
              <a:buFont typeface="Wingdings" pitchFamily="2" charset="2"/>
              <a:buChar char="§"/>
            </a:pPr>
            <a:r>
              <a:rPr lang="en-US" dirty="0">
                <a:latin typeface="Times New Roman" pitchFamily="18" charset="0"/>
                <a:cs typeface="Times New Roman" pitchFamily="18" charset="0"/>
              </a:rPr>
              <a:t>Step 3: Converting the image to </a:t>
            </a:r>
            <a:r>
              <a:rPr lang="en-US" dirty="0" smtClean="0">
                <a:latin typeface="Times New Roman" pitchFamily="18" charset="0"/>
                <a:cs typeface="Times New Roman" pitchFamily="18" charset="0"/>
              </a:rPr>
              <a:t>data</a:t>
            </a:r>
          </a:p>
          <a:p>
            <a:pPr lvl="1">
              <a:buFont typeface="Wingdings" pitchFamily="2" charset="2"/>
              <a:buChar char="§"/>
            </a:pPr>
            <a:r>
              <a:rPr lang="en-US" dirty="0">
                <a:latin typeface="Times New Roman" pitchFamily="18" charset="0"/>
                <a:cs typeface="Times New Roman" pitchFamily="18" charset="0"/>
              </a:rPr>
              <a:t>The face capture process transforms analog information (a face) into a set of digital information (data) based on the person's facial features. Your face's analysis is essentially turned into a mathematical formula. The numerical code is called a faceprint. In the same way that thumbprints are unique, each person has their own faceprint</a:t>
            </a:r>
            <a:r>
              <a:rPr lang="en-US" dirty="0" smtClean="0">
                <a:latin typeface="Times New Roman" pitchFamily="18" charset="0"/>
                <a:cs typeface="Times New Roman" pitchFamily="18" charset="0"/>
              </a:rPr>
              <a:t>.</a:t>
            </a:r>
          </a:p>
          <a:p>
            <a:pPr>
              <a:buFont typeface="Wingdings" pitchFamily="2" charset="2"/>
              <a:buChar char="§"/>
            </a:pPr>
            <a:r>
              <a:rPr lang="en-US" dirty="0">
                <a:latin typeface="Times New Roman" pitchFamily="18" charset="0"/>
                <a:cs typeface="Times New Roman" pitchFamily="18" charset="0"/>
              </a:rPr>
              <a:t>Step 4: Finding a </a:t>
            </a:r>
            <a:r>
              <a:rPr lang="en-US" dirty="0" smtClean="0">
                <a:latin typeface="Times New Roman" pitchFamily="18" charset="0"/>
                <a:cs typeface="Times New Roman" pitchFamily="18" charset="0"/>
              </a:rPr>
              <a:t>match</a:t>
            </a:r>
          </a:p>
          <a:p>
            <a:pPr lvl="1">
              <a:buFont typeface="Wingdings" pitchFamily="2" charset="2"/>
              <a:buChar char="§"/>
            </a:pPr>
            <a:r>
              <a:rPr lang="en-US" dirty="0">
                <a:latin typeface="Times New Roman" pitchFamily="18" charset="0"/>
                <a:cs typeface="Times New Roman" pitchFamily="18" charset="0"/>
              </a:rPr>
              <a:t>Your faceprint is then compared against a database of other known faces. If your faceprint matches an image in a facial recognition database, then a determination is made</a:t>
            </a:r>
            <a:r>
              <a:rPr lang="en-US" dirty="0" smtClean="0">
                <a:latin typeface="Times New Roman" pitchFamily="18" charset="0"/>
                <a:cs typeface="Times New Roman" pitchFamily="18" charset="0"/>
              </a:rPr>
              <a:t>.</a:t>
            </a:r>
          </a:p>
          <a:p>
            <a:pPr lvl="1">
              <a:buFont typeface="Wingdings" pitchFamily="2" charset="2"/>
              <a:buChar char="§"/>
            </a:pPr>
            <a:endParaRPr lang="en-US" dirty="0" smtClean="0">
              <a:latin typeface="Times New Roman" pitchFamily="18" charset="0"/>
              <a:cs typeface="Times New Roman" pitchFamily="18" charset="0"/>
            </a:endParaRPr>
          </a:p>
          <a:p>
            <a:pPr marL="0" indent="0">
              <a:buNone/>
            </a:pPr>
            <a:r>
              <a:rPr lang="en-US" i="1" dirty="0">
                <a:solidFill>
                  <a:schemeClr val="accent5">
                    <a:lumMod val="50000"/>
                  </a:schemeClr>
                </a:solidFill>
                <a:latin typeface="Times New Roman" pitchFamily="18" charset="0"/>
                <a:cs typeface="Times New Roman" pitchFamily="18" charset="0"/>
              </a:rPr>
              <a:t>“Of all the biometric measurements, facial recognition is considered the most natural. Intuitively, this makes sense, since we typically recognize ourselves and others by looking at faces, rather than thumbprints and irises. It is estimated that over half of the world's population is touched by facial recognition technology regularly</a:t>
            </a:r>
            <a:r>
              <a:rPr lang="en-US" i="1" dirty="0" smtClean="0">
                <a:solidFill>
                  <a:schemeClr val="accent5">
                    <a:lumMod val="50000"/>
                  </a:schemeClr>
                </a:solidFill>
                <a:latin typeface="Times New Roman" pitchFamily="18" charset="0"/>
                <a:cs typeface="Times New Roman" pitchFamily="18" charset="0"/>
              </a:rPr>
              <a:t>.”</a:t>
            </a:r>
            <a:endParaRPr lang="en-US" i="1" dirty="0">
              <a:solidFill>
                <a:schemeClr val="accent5">
                  <a:lumMod val="50000"/>
                </a:schemeClr>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2719866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solidFill>
                  <a:schemeClr val="tx1">
                    <a:lumMod val="65000"/>
                    <a:lumOff val="35000"/>
                  </a:schemeClr>
                </a:solidFill>
                <a:latin typeface="Times New Roman" pitchFamily="18" charset="0"/>
                <a:cs typeface="Times New Roman" pitchFamily="18" charset="0"/>
              </a:rPr>
              <a:t>OUTPUT – (embedding.py)</a:t>
            </a:r>
            <a:endParaRPr lang="en-US" sz="4400" dirty="0">
              <a:solidFill>
                <a:schemeClr val="tx1">
                  <a:lumMod val="65000"/>
                  <a:lumOff val="35000"/>
                </a:schemeClr>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pic>
        <p:nvPicPr>
          <p:cNvPr id="11267" name="Picture 3" descr="C:\Users\NMR\Downloads\nm\e1.jpe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03211" y="1335088"/>
            <a:ext cx="8607777" cy="484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2364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pic>
        <p:nvPicPr>
          <p:cNvPr id="12291" name="Picture 3" descr="C:\Users\NMR\Downloads\nm\e2.jpe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03211" y="1335088"/>
            <a:ext cx="8607777" cy="484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3018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solidFill>
                  <a:schemeClr val="tx1">
                    <a:lumMod val="65000"/>
                    <a:lumOff val="35000"/>
                  </a:schemeClr>
                </a:solidFill>
                <a:latin typeface="Times New Roman" pitchFamily="18" charset="0"/>
                <a:cs typeface="Times New Roman" pitchFamily="18" charset="0"/>
              </a:rPr>
              <a:t>OUTPUT – (recognition.py)</a:t>
            </a:r>
            <a:endParaRPr lang="en-US" sz="4400" dirty="0">
              <a:solidFill>
                <a:schemeClr val="tx1">
                  <a:lumMod val="65000"/>
                  <a:lumOff val="35000"/>
                </a:schemeClr>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pic>
        <p:nvPicPr>
          <p:cNvPr id="13314" name="Picture 2" descr="C:\Users\NMR\Downloads\nm\r1.jpe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03211" y="1335088"/>
            <a:ext cx="8607777" cy="484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0932539"/>
      </p:ext>
    </p:extLst>
  </p:cSld>
  <p:clrMapOvr>
    <a:masterClrMapping/>
  </p:clrMapOvr>
</p:sld>
</file>

<file path=ppt/theme/theme1.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My Theme_CU">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
      <a:maj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CU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
      <a:maj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4813</TotalTime>
  <Words>717</Words>
  <Application>Microsoft Office PowerPoint</Application>
  <PresentationFormat>Custom</PresentationFormat>
  <Paragraphs>69</Paragraphs>
  <Slides>15</Slides>
  <Notes>0</Notes>
  <HiddenSlides>0</HiddenSlides>
  <MMClips>0</MMClips>
  <ScaleCrop>false</ScaleCrop>
  <HeadingPairs>
    <vt:vector size="6" baseType="variant">
      <vt:variant>
        <vt:lpstr>Theme</vt:lpstr>
      </vt:variant>
      <vt:variant>
        <vt:i4>4</vt:i4>
      </vt:variant>
      <vt:variant>
        <vt:lpstr>Embedded OLE Servers</vt:lpstr>
      </vt:variant>
      <vt:variant>
        <vt:i4>1</vt:i4>
      </vt:variant>
      <vt:variant>
        <vt:lpstr>Slide Titles</vt:lpstr>
      </vt:variant>
      <vt:variant>
        <vt:i4>15</vt:i4>
      </vt:variant>
    </vt:vector>
  </HeadingPairs>
  <TitlesOfParts>
    <vt:vector size="20" baseType="lpstr">
      <vt:lpstr>Contents Slide Master</vt:lpstr>
      <vt:lpstr>My Theme_CU</vt:lpstr>
      <vt:lpstr>1_Contents Slide Master</vt:lpstr>
      <vt:lpstr>CU THEME</vt:lpstr>
      <vt:lpstr>CorelDRAW</vt:lpstr>
      <vt:lpstr>PowerPoint Presentation</vt:lpstr>
      <vt:lpstr>Table of Contents</vt:lpstr>
      <vt:lpstr>Introduction – Face Recognition</vt:lpstr>
      <vt:lpstr>Application of Face Recognition</vt:lpstr>
      <vt:lpstr>How does facial recognition work?</vt:lpstr>
      <vt:lpstr>PowerPoint Presentation</vt:lpstr>
      <vt:lpstr>OUTPUT – (embedding.py)</vt:lpstr>
      <vt:lpstr>PowerPoint Presentation</vt:lpstr>
      <vt:lpstr>OUTPUT – (recognition.py)</vt:lpstr>
      <vt:lpstr>PowerPoint Presentation</vt:lpstr>
      <vt:lpstr>PowerPoint Presentation</vt:lpstr>
      <vt:lpstr>OUTPUT - Code</vt:lpstr>
      <vt:lpstr>Conclusion</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NMR</cp:lastModifiedBy>
  <cp:revision>473</cp:revision>
  <dcterms:created xsi:type="dcterms:W3CDTF">2019-01-09T10:33:58Z</dcterms:created>
  <dcterms:modified xsi:type="dcterms:W3CDTF">2022-06-29T19:13:12Z</dcterms:modified>
</cp:coreProperties>
</file>