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67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58" r:id="rId13"/>
    <p:sldId id="259" r:id="rId14"/>
    <p:sldId id="272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E10"/>
    <a:srgbClr val="FF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83" d="100"/>
          <a:sy n="83" d="100"/>
        </p:scale>
        <p:origin x="-141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57E8B-7B26-4480-A303-D695F14344C5}" type="datetimeFigureOut">
              <a:rPr lang="en-IN" smtClean="0"/>
              <a:t>12-03-2023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C6243-0B89-4A42-B994-FBCA0D5717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13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C6243-0B89-4A42-B994-FBCA0D571789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68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998F-A23F-4ABA-AE27-DFF437799646}" type="datetimeFigureOut">
              <a:rPr lang="en-IN" smtClean="0"/>
              <a:t>12-03-2023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B13F-AD10-436F-8C93-55A82E7310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49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998F-A23F-4ABA-AE27-DFF437799646}" type="datetimeFigureOut">
              <a:rPr lang="en-IN" smtClean="0"/>
              <a:t>12-03-2023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B13F-AD10-436F-8C93-55A82E7310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49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998F-A23F-4ABA-AE27-DFF437799646}" type="datetimeFigureOut">
              <a:rPr lang="en-IN" smtClean="0"/>
              <a:t>12-03-2023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B13F-AD10-436F-8C93-55A82E7310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98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998F-A23F-4ABA-AE27-DFF437799646}" type="datetimeFigureOut">
              <a:rPr lang="en-IN" smtClean="0"/>
              <a:t>12-03-2023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B13F-AD10-436F-8C93-55A82E7310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63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998F-A23F-4ABA-AE27-DFF437799646}" type="datetimeFigureOut">
              <a:rPr lang="en-IN" smtClean="0"/>
              <a:t>12-03-2023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B13F-AD10-436F-8C93-55A82E7310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33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998F-A23F-4ABA-AE27-DFF437799646}" type="datetimeFigureOut">
              <a:rPr lang="en-IN" smtClean="0"/>
              <a:t>12-03-2023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B13F-AD10-436F-8C93-55A82E7310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08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998F-A23F-4ABA-AE27-DFF437799646}" type="datetimeFigureOut">
              <a:rPr lang="en-IN" smtClean="0"/>
              <a:t>12-03-2023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B13F-AD10-436F-8C93-55A82E7310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0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998F-A23F-4ABA-AE27-DFF437799646}" type="datetimeFigureOut">
              <a:rPr lang="en-IN" smtClean="0"/>
              <a:t>12-03-2023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B13F-AD10-436F-8C93-55A82E7310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12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998F-A23F-4ABA-AE27-DFF437799646}" type="datetimeFigureOut">
              <a:rPr lang="en-IN" smtClean="0"/>
              <a:t>12-03-2023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B13F-AD10-436F-8C93-55A82E7310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94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998F-A23F-4ABA-AE27-DFF437799646}" type="datetimeFigureOut">
              <a:rPr lang="en-IN" smtClean="0"/>
              <a:t>12-03-2023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B13F-AD10-436F-8C93-55A82E7310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47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998F-A23F-4ABA-AE27-DFF437799646}" type="datetimeFigureOut">
              <a:rPr lang="en-IN" smtClean="0"/>
              <a:t>12-03-2023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B13F-AD10-436F-8C93-55A82E7310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8998F-A23F-4ABA-AE27-DFF437799646}" type="datetimeFigureOut">
              <a:rPr lang="en-IN" smtClean="0"/>
              <a:t>12-03-2023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CB13F-AD10-436F-8C93-55A82E7310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51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107504" y="116631"/>
            <a:ext cx="709682" cy="9901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7295"/>
            <a:ext cx="23397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857"/>
            <a:ext cx="3168352" cy="9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7186" y="1772816"/>
            <a:ext cx="7643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 </a:t>
            </a:r>
            <a:r>
              <a:rPr lang="en-US" sz="4400" b="1" dirty="0" smtClean="0">
                <a:solidFill>
                  <a:schemeClr val="tx2"/>
                </a:solidFill>
              </a:rPr>
              <a:t>    </a:t>
            </a:r>
            <a:r>
              <a:rPr lang="en-US" sz="6000" b="1" dirty="0" smtClean="0">
                <a:solidFill>
                  <a:srgbClr val="0070C0"/>
                </a:solidFill>
              </a:rPr>
              <a:t>  “WEB SCRAPING”</a:t>
            </a:r>
            <a:endParaRPr lang="en-IN" sz="5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880" y="3717032"/>
            <a:ext cx="9049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PRESENTED BY:</a:t>
            </a:r>
            <a:r>
              <a:rPr lang="en-US" sz="2000" dirty="0" smtClean="0">
                <a:solidFill>
                  <a:schemeClr val="tx2"/>
                </a:solidFill>
              </a:rPr>
              <a:t>				 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AYUSHI AGGARWAL  &amp; </a:t>
            </a:r>
            <a:r>
              <a:rPr lang="en-US" sz="2000" b="1" dirty="0" err="1" smtClean="0">
                <a:solidFill>
                  <a:srgbClr val="C00000"/>
                </a:solidFill>
              </a:rPr>
              <a:t>Hariom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Choudhary</a:t>
            </a:r>
            <a:r>
              <a:rPr lang="en-US" sz="2000" b="1" dirty="0" smtClean="0">
                <a:solidFill>
                  <a:srgbClr val="C00000"/>
                </a:solidFill>
              </a:rPr>
              <a:t>      </a:t>
            </a:r>
            <a:r>
              <a:rPr lang="en-US" sz="2000" dirty="0" smtClean="0">
                <a:solidFill>
                  <a:srgbClr val="00B050"/>
                </a:solidFill>
              </a:rPr>
              <a:t>UNDER SUPERVISION OF: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UID-21MCA2806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&amp; 21MCA2840		     </a:t>
            </a:r>
            <a:r>
              <a:rPr lang="en-US" sz="2000" b="1" dirty="0" smtClean="0">
                <a:solidFill>
                  <a:srgbClr val="C00000"/>
                </a:solidFill>
              </a:rPr>
              <a:t>MS.MANISHA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(MASTER OF COMPUTER APPLICATIONS)          (ASSISTANT PROFESSOR)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UNIVERSITY INSTITUTE OF COMPUTING            UNIVERSITY INSTITUTE OF COMPUTING</a:t>
            </a:r>
            <a:endParaRPr lang="en-IN" sz="2000" dirty="0" smtClean="0">
              <a:solidFill>
                <a:srgbClr val="C00000"/>
              </a:solidFill>
            </a:endParaRPr>
          </a:p>
          <a:p>
            <a:endParaRPr lang="en-IN" sz="2000" dirty="0">
              <a:solidFill>
                <a:schemeClr val="tx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575"/>
            <a:ext cx="895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692" y="5373216"/>
            <a:ext cx="676275" cy="150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4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107504" y="116631"/>
            <a:ext cx="709682" cy="9901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7295"/>
            <a:ext cx="23397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857"/>
            <a:ext cx="3168352" cy="9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5795"/>
            <a:ext cx="895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4797152"/>
            <a:ext cx="6762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1752905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03647" y="1706324"/>
            <a:ext cx="64984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 if i == 10:</a:t>
            </a:r>
          </a:p>
          <a:p>
            <a:r>
              <a:rPr lang="en-US" sz="2400" dirty="0" smtClean="0">
                <a:solidFill>
                  <a:srgbClr val="92D050"/>
                </a:solidFill>
              </a:rPr>
              <a:t>        break</a:t>
            </a:r>
          </a:p>
          <a:p>
            <a:r>
              <a:rPr lang="en-US" sz="2400" dirty="0" smtClean="0">
                <a:solidFill>
                  <a:srgbClr val="92D050"/>
                </a:solidFill>
              </a:rPr>
              <a:t>sendmail("ayuagg27@gmail.com", msg)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107504" y="116631"/>
            <a:ext cx="709682" cy="9901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7295"/>
            <a:ext cx="23397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857"/>
            <a:ext cx="3168352" cy="9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5795"/>
            <a:ext cx="895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4797152"/>
            <a:ext cx="6762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7272" y="1412776"/>
            <a:ext cx="8892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u="sng" dirty="0" smtClean="0"/>
          </a:p>
          <a:p>
            <a:endParaRPr lang="en-US" sz="3600" u="sng" dirty="0"/>
          </a:p>
          <a:p>
            <a:endParaRPr lang="en-IN" sz="3200" dirty="0"/>
          </a:p>
        </p:txBody>
      </p:sp>
      <p:sp>
        <p:nvSpPr>
          <p:cNvPr id="3" name="Round Same Side Corner Rectangle 2"/>
          <p:cNvSpPr/>
          <p:nvPr/>
        </p:nvSpPr>
        <p:spPr>
          <a:xfrm>
            <a:off x="971600" y="1556792"/>
            <a:ext cx="7272808" cy="3384376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  <a:latin typeface="Arial Black" pitchFamily="34" charset="0"/>
              </a:rPr>
              <a:t>ADVANTAGES AND DISADVANTAGES </a:t>
            </a:r>
            <a:endParaRPr lang="en-IN" sz="54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7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107504" y="116631"/>
            <a:ext cx="709682" cy="9901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7295"/>
            <a:ext cx="23397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857"/>
            <a:ext cx="3168352" cy="9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5795"/>
            <a:ext cx="895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4797152"/>
            <a:ext cx="6762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rved Down Ribbon 7"/>
          <p:cNvSpPr/>
          <p:nvPr/>
        </p:nvSpPr>
        <p:spPr>
          <a:xfrm>
            <a:off x="2084904" y="1978564"/>
            <a:ext cx="4248472" cy="3312368"/>
          </a:xfrm>
          <a:prstGeom prst="ellipseRibb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ADVANTAGES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7599" y="1716954"/>
            <a:ext cx="256218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cs typeface="Arial" pitchFamily="34" charset="0"/>
              </a:rPr>
              <a:t>COST EFFECTIVE</a:t>
            </a:r>
            <a:endParaRPr lang="en-IN" sz="2800" b="1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7599" y="3717032"/>
            <a:ext cx="2562184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cs typeface="Arial" pitchFamily="34" charset="0"/>
              </a:rPr>
              <a:t>LOW MAINTENANCE AND SPEED</a:t>
            </a:r>
            <a:endParaRPr lang="en-IN" sz="2800" b="1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1458942"/>
            <a:ext cx="1944216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cs typeface="Arial" pitchFamily="34" charset="0"/>
              </a:rPr>
              <a:t>DATA ACCURACY</a:t>
            </a:r>
            <a:endParaRPr lang="en-IN" sz="2800" b="1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96" y="4005064"/>
            <a:ext cx="2016224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cs typeface="Arial" pitchFamily="34" charset="0"/>
              </a:rPr>
              <a:t>EASY TO IMPLEMENT</a:t>
            </a:r>
            <a:endParaRPr lang="en-IN" sz="2800" b="1" dirty="0">
              <a:solidFill>
                <a:srgbClr val="00B05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107504" y="116631"/>
            <a:ext cx="709682" cy="9901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7295"/>
            <a:ext cx="23397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857"/>
            <a:ext cx="3168352" cy="9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5795"/>
            <a:ext cx="895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5166484"/>
            <a:ext cx="676275" cy="162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-Right-Up Arrow 2"/>
          <p:cNvSpPr/>
          <p:nvPr/>
        </p:nvSpPr>
        <p:spPr>
          <a:xfrm>
            <a:off x="2555776" y="2852936"/>
            <a:ext cx="3672408" cy="2592288"/>
          </a:xfrm>
          <a:prstGeom prst="leftRight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Disadvantages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7753" y="1780832"/>
            <a:ext cx="640435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Data Analysis of Data Retrieved through Scraping the </a:t>
            </a:r>
            <a:r>
              <a:rPr lang="en-US" sz="2800" b="1" dirty="0" smtClean="0"/>
              <a:t>Web</a:t>
            </a:r>
            <a:r>
              <a:rPr lang="en-IN" dirty="0" smtClean="0"/>
              <a:t>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296587" y="4427820"/>
            <a:ext cx="2667901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Difficult </a:t>
            </a:r>
            <a:r>
              <a:rPr lang="en-IN" sz="2400" b="1" dirty="0"/>
              <a:t>to Analyze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4149080"/>
            <a:ext cx="2376264" cy="138499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2800" b="1" dirty="0"/>
              <a:t>Speed and Protection </a:t>
            </a:r>
            <a:r>
              <a:rPr lang="en-IN" sz="2800" b="1" dirty="0" smtClean="0"/>
              <a:t>Policies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40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M\Downloads\cu-logo.png"/>
          <p:cNvPicPr>
            <a:picLocks noChangeAspect="1" noChangeArrowheads="1"/>
          </p:cNvPicPr>
          <p:nvPr/>
        </p:nvPicPr>
        <p:blipFill>
          <a:blip r:embed="rId3" cstate="print"/>
          <a:srcRect r="77293"/>
          <a:stretch>
            <a:fillRect/>
          </a:stretch>
        </p:blipFill>
        <p:spPr bwMode="auto">
          <a:xfrm>
            <a:off x="107504" y="116631"/>
            <a:ext cx="709682" cy="9901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7295"/>
            <a:ext cx="23397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857"/>
            <a:ext cx="3168352" cy="9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5795"/>
            <a:ext cx="895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5301208"/>
            <a:ext cx="676275" cy="148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216" y="2420888"/>
            <a:ext cx="89586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US" sz="2800" u="sng" dirty="0" smtClean="0"/>
          </a:p>
          <a:p>
            <a:endParaRPr lang="en-US" sz="2800" u="sng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u="sng" dirty="0" smtClean="0"/>
              <a:t>Marketing: </a:t>
            </a:r>
            <a:r>
              <a:rPr lang="en-US" sz="2400" dirty="0" smtClean="0">
                <a:solidFill>
                  <a:srgbClr val="C00000"/>
                </a:solidFill>
              </a:rPr>
              <a:t>The </a:t>
            </a:r>
            <a:r>
              <a:rPr lang="en-US" sz="2400" dirty="0">
                <a:solidFill>
                  <a:srgbClr val="C00000"/>
                </a:solidFill>
              </a:rPr>
              <a:t>future of marketing is closely linked with analysis of data aggregated from various media sites, social media platforms, web </a:t>
            </a:r>
            <a:r>
              <a:rPr lang="en-US" sz="2400" dirty="0" smtClean="0">
                <a:solidFill>
                  <a:srgbClr val="C00000"/>
                </a:solidFill>
              </a:rPr>
              <a:t>traffic</a:t>
            </a:r>
            <a:r>
              <a:rPr lang="en-US" sz="2800" dirty="0" smtClean="0">
                <a:solidFill>
                  <a:srgbClr val="C00000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u="sng" dirty="0" smtClean="0"/>
              <a:t>Sentiment Analysis: </a:t>
            </a:r>
            <a:r>
              <a:rPr lang="en-US" sz="2400" dirty="0" smtClean="0">
                <a:solidFill>
                  <a:srgbClr val="C00000"/>
                </a:solidFill>
              </a:rPr>
              <a:t>Sentiment analysis is </a:t>
            </a:r>
            <a:r>
              <a:rPr lang="en-US" sz="2400" dirty="0">
                <a:solidFill>
                  <a:srgbClr val="C00000"/>
                </a:solidFill>
              </a:rPr>
              <a:t>set to increase its role in decision making many times more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  <a:endParaRPr lang="en-US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u="sng" dirty="0" smtClean="0"/>
              <a:t>Way forward: </a:t>
            </a:r>
            <a:r>
              <a:rPr lang="en-US" sz="2400" dirty="0">
                <a:solidFill>
                  <a:srgbClr val="C00000"/>
                </a:solidFill>
              </a:rPr>
              <a:t>With the thrust on data mining, machine learning and AI, web scraping seems to have a bright future and will be alive and well for a foreseeable </a:t>
            </a:r>
            <a:r>
              <a:rPr lang="en-US" sz="2400" dirty="0" smtClean="0">
                <a:solidFill>
                  <a:srgbClr val="C00000"/>
                </a:solidFill>
              </a:rPr>
              <a:t>future.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971600" y="1268760"/>
            <a:ext cx="7416824" cy="1572362"/>
          </a:xfrm>
          <a:prstGeom prst="plaqu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7030A0"/>
                </a:solidFill>
              </a:rPr>
              <a:t>FUTURE SCOPE</a:t>
            </a:r>
            <a:endParaRPr lang="en-IN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107504" y="116631"/>
            <a:ext cx="709682" cy="9901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7295"/>
            <a:ext cx="23397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857"/>
            <a:ext cx="3168352" cy="9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5795"/>
            <a:ext cx="895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4797152"/>
            <a:ext cx="6762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184482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2411760" y="1196752"/>
            <a:ext cx="4320480" cy="1195348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CONCLUSION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345" y="2708920"/>
            <a:ext cx="75660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Most of the data we use in internet is instructor data inform of HTML another formats which is converted into structure data </a:t>
            </a:r>
            <a:r>
              <a:rPr lang="en-US" sz="2400" dirty="0" smtClean="0">
                <a:solidFill>
                  <a:srgbClr val="C00000"/>
                </a:solidFill>
              </a:rPr>
              <a:t>in the form </a:t>
            </a:r>
            <a:r>
              <a:rPr lang="en-US" sz="2400">
                <a:solidFill>
                  <a:srgbClr val="C00000"/>
                </a:solidFill>
              </a:rPr>
              <a:t>of </a:t>
            </a:r>
            <a:r>
              <a:rPr lang="en-US" sz="2400" smtClean="0">
                <a:solidFill>
                  <a:srgbClr val="C00000"/>
                </a:solidFill>
              </a:rPr>
              <a:t>spread sheet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Excel sheet </a:t>
            </a:r>
            <a:r>
              <a:rPr lang="en-US" sz="2400" dirty="0">
                <a:solidFill>
                  <a:srgbClr val="C00000"/>
                </a:solidFill>
              </a:rPr>
              <a:t>or database fest from any server these things can be done through manually persons or a smart way to do this things can be online services particular </a:t>
            </a:r>
            <a:r>
              <a:rPr lang="en-US" sz="2400" dirty="0" smtClean="0">
                <a:solidFill>
                  <a:srgbClr val="C00000"/>
                </a:solidFill>
              </a:rPr>
              <a:t>API </a:t>
            </a:r>
            <a:r>
              <a:rPr lang="en-US" sz="2400" dirty="0">
                <a:solidFill>
                  <a:srgbClr val="C00000"/>
                </a:solidFill>
              </a:rPr>
              <a:t>when huge amount of data is directly being fetched from websites in a proper </a:t>
            </a:r>
            <a:r>
              <a:rPr lang="en-US" sz="2400" dirty="0" smtClean="0">
                <a:solidFill>
                  <a:srgbClr val="C00000"/>
                </a:solidFill>
              </a:rPr>
              <a:t>way.</a:t>
            </a:r>
          </a:p>
        </p:txBody>
      </p:sp>
    </p:spTree>
    <p:extLst>
      <p:ext uri="{BB962C8B-B14F-4D97-AF65-F5344CB8AC3E}">
        <p14:creationId xmlns:p14="http://schemas.microsoft.com/office/powerpoint/2010/main" val="41050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107504" y="116631"/>
            <a:ext cx="709682" cy="9901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7295"/>
            <a:ext cx="23397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857"/>
            <a:ext cx="3168352" cy="9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5795"/>
            <a:ext cx="895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5537541"/>
            <a:ext cx="424755" cy="125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1340768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  <a:r>
              <a:rPr lang="en-US" sz="3200" b="1" dirty="0" smtClean="0"/>
              <a:t>    </a:t>
            </a:r>
            <a:r>
              <a:rPr lang="en-US" sz="3200" b="1" u="sng" dirty="0" smtClean="0">
                <a:latin typeface="Arial Black" pitchFamily="34" charset="0"/>
              </a:rPr>
              <a:t>TABLE OF CONTENTS</a:t>
            </a:r>
            <a:endParaRPr lang="en-IN" sz="3200" b="1" u="sng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204864"/>
            <a:ext cx="87129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CHAPTER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				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800" b="1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PAGE NO.</a:t>
            </a:r>
          </a:p>
          <a:p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Introduction……………………………………….03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Process…………………………………………….05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Advantages………………………………………..12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Disadvantages…………………………………….13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Future Scope………………………………...........14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Conclusion…………………………………………15</a:t>
            </a:r>
            <a:endParaRPr lang="en-IN" sz="2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0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107504" y="116631"/>
            <a:ext cx="709682" cy="9901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7295"/>
            <a:ext cx="23397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857"/>
            <a:ext cx="3168352" cy="9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5795"/>
            <a:ext cx="895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4797152"/>
            <a:ext cx="6762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croll: Horizontal 1">
            <a:extLst>
              <a:ext uri="{FF2B5EF4-FFF2-40B4-BE49-F238E27FC236}">
                <a16:creationId xmlns:a16="http://schemas.microsoft.com/office/drawing/2014/main" xmlns="" id="{7D175BF6-C44D-A414-305D-40E78674E588}"/>
              </a:ext>
            </a:extLst>
          </p:cNvPr>
          <p:cNvSpPr/>
          <p:nvPr/>
        </p:nvSpPr>
        <p:spPr>
          <a:xfrm>
            <a:off x="870988" y="1196752"/>
            <a:ext cx="7031115" cy="4172505"/>
          </a:xfrm>
          <a:prstGeom prst="horizontalScroll">
            <a:avLst/>
          </a:prstGeom>
          <a:solidFill>
            <a:srgbClr val="3D6E10"/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248CE"/>
                </a:solidFill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820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107504" y="116631"/>
            <a:ext cx="709682" cy="9901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7295"/>
            <a:ext cx="23397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857"/>
            <a:ext cx="3168352" cy="9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5795"/>
            <a:ext cx="895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4797152"/>
            <a:ext cx="6762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417414" y="1412776"/>
            <a:ext cx="4010570" cy="295232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A00"/>
                </a:solidFill>
              </a:rPr>
              <a:t>Web scraping is a technique to fetch data from websites.</a:t>
            </a:r>
            <a:r>
              <a:rPr lang="en-US" sz="2000" dirty="0">
                <a:solidFill>
                  <a:srgbClr val="FFFF00"/>
                </a:solidFill>
              </a:rPr>
              <a:t> 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27984" y="3356992"/>
            <a:ext cx="4320480" cy="295232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Web scraping is the process of collecting and parsing raw data from the </a:t>
            </a:r>
            <a:r>
              <a:rPr lang="en-US" sz="2000" dirty="0" smtClean="0">
                <a:solidFill>
                  <a:srgbClr val="FFFF00"/>
                </a:solidFill>
              </a:rPr>
              <a:t>Web.</a:t>
            </a:r>
            <a:endParaRPr lang="en-I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107504" y="116631"/>
            <a:ext cx="709682" cy="9901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7295"/>
            <a:ext cx="23397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857"/>
            <a:ext cx="3168352" cy="9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5795"/>
            <a:ext cx="895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4797152"/>
            <a:ext cx="6762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971600" y="1772816"/>
            <a:ext cx="7128792" cy="3456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70C0"/>
                </a:solidFill>
                <a:latin typeface="Arial Black" pitchFamily="34" charset="0"/>
              </a:rPr>
              <a:t>PROCESS </a:t>
            </a:r>
            <a:endParaRPr lang="en-IN" sz="5400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5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107504" y="116631"/>
            <a:ext cx="709682" cy="9901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7295"/>
            <a:ext cx="23397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857"/>
            <a:ext cx="3168352" cy="9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5795"/>
            <a:ext cx="895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4797152"/>
            <a:ext cx="6762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iamond 1"/>
          <p:cNvSpPr/>
          <p:nvPr/>
        </p:nvSpPr>
        <p:spPr>
          <a:xfrm>
            <a:off x="107504" y="1916832"/>
            <a:ext cx="4176464" cy="33123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LIST OF PACKAGES INSTALL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334264" y="3392996"/>
            <a:ext cx="16058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850142" y="3144543"/>
            <a:ext cx="468052" cy="414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44713" y="3573016"/>
            <a:ext cx="7155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50142" y="3573016"/>
            <a:ext cx="73808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32240" y="3311406"/>
            <a:ext cx="219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Requests</a:t>
            </a:r>
            <a:endParaRPr lang="en-IN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1866" y="2811874"/>
            <a:ext cx="221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SMTP</a:t>
            </a:r>
            <a:endParaRPr lang="en-IN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8176" y="3834626"/>
            <a:ext cx="219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bs4</a:t>
            </a:r>
            <a:endParaRPr lang="en-IN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2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107504" y="116631"/>
            <a:ext cx="709682" cy="9901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7295"/>
            <a:ext cx="23397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857"/>
            <a:ext cx="3168352" cy="9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5795"/>
            <a:ext cx="895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4797152"/>
            <a:ext cx="6762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628800"/>
            <a:ext cx="85543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Now, we load the required libraries:</a:t>
            </a:r>
          </a:p>
          <a:p>
            <a:endParaRPr lang="en-US" sz="4000" dirty="0">
              <a:solidFill>
                <a:schemeClr val="accent1"/>
              </a:solidFill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sz="4000" dirty="0">
                <a:solidFill>
                  <a:schemeClr val="accent1"/>
                </a:solidFill>
              </a:rPr>
              <a:t>import smtplib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4000" dirty="0">
                <a:solidFill>
                  <a:schemeClr val="accent1"/>
                </a:solidFill>
              </a:rPr>
              <a:t>import requests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4000" dirty="0">
                <a:solidFill>
                  <a:schemeClr val="accent1"/>
                </a:solidFill>
              </a:rPr>
              <a:t>from bs4 import BeautifulSoup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9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107504" y="116631"/>
            <a:ext cx="709682" cy="9901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7295"/>
            <a:ext cx="23397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857"/>
            <a:ext cx="3168352" cy="9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5795"/>
            <a:ext cx="895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4797152"/>
            <a:ext cx="6762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2345" y="1484784"/>
            <a:ext cx="850214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Begin Scraping</a:t>
            </a:r>
            <a:r>
              <a:rPr lang="en-US" sz="3600" dirty="0" smtClean="0"/>
              <a:t>:</a:t>
            </a:r>
          </a:p>
          <a:p>
            <a:endParaRPr lang="en-US" dirty="0"/>
          </a:p>
          <a:p>
            <a:r>
              <a:rPr lang="en-IN" sz="2400" dirty="0">
                <a:solidFill>
                  <a:srgbClr val="00B050"/>
                </a:solidFill>
              </a:rPr>
              <a:t>def sendmail(mail_address, msg):</a:t>
            </a:r>
          </a:p>
          <a:p>
            <a:r>
              <a:rPr lang="en-IN" sz="2400" dirty="0">
                <a:solidFill>
                  <a:srgbClr val="00B050"/>
                </a:solidFill>
              </a:rPr>
              <a:t>    s = smtplib.SMTP('smtp.gmail.com', 587)</a:t>
            </a:r>
          </a:p>
          <a:p>
            <a:r>
              <a:rPr lang="en-IN" sz="2400" dirty="0">
                <a:solidFill>
                  <a:srgbClr val="00B050"/>
                </a:solidFill>
              </a:rPr>
              <a:t>    s.starttls()</a:t>
            </a:r>
          </a:p>
          <a:p>
            <a:r>
              <a:rPr lang="en-IN" sz="2400" dirty="0">
                <a:solidFill>
                  <a:srgbClr val="00B050"/>
                </a:solidFill>
              </a:rPr>
              <a:t>    s.login("ayuagg27@gmail.com", "ygenlwrdwtxkxyvb")</a:t>
            </a:r>
          </a:p>
          <a:p>
            <a:r>
              <a:rPr lang="en-IN" sz="2400" dirty="0">
                <a:solidFill>
                  <a:srgbClr val="00B050"/>
                </a:solidFill>
              </a:rPr>
              <a:t>    message = msg.encode('utf-8')</a:t>
            </a:r>
          </a:p>
          <a:p>
            <a:r>
              <a:rPr lang="en-IN" sz="2400" dirty="0">
                <a:solidFill>
                  <a:srgbClr val="00B050"/>
                </a:solidFill>
              </a:rPr>
              <a:t>    s.sendmail("ayuagg27@gmail.com", mail_address, message)</a:t>
            </a:r>
          </a:p>
          <a:p>
            <a:r>
              <a:rPr lang="en-IN" sz="2400" dirty="0">
                <a:solidFill>
                  <a:srgbClr val="00B050"/>
                </a:solidFill>
              </a:rPr>
              <a:t>url = "</a:t>
            </a:r>
            <a:r>
              <a:rPr lang="en-IN" sz="2400" u="sng" dirty="0">
                <a:solidFill>
                  <a:srgbClr val="00B0F0"/>
                </a:solidFill>
              </a:rPr>
              <a:t>https://</a:t>
            </a:r>
            <a:r>
              <a:rPr lang="en-IN" sz="2400" u="sng" dirty="0" smtClean="0">
                <a:solidFill>
                  <a:srgbClr val="00B0F0"/>
                </a:solidFill>
              </a:rPr>
              <a:t>ssc.nic.in/</a:t>
            </a:r>
            <a:r>
              <a:rPr lang="en-IN" sz="2400" dirty="0" smtClean="0">
                <a:solidFill>
                  <a:srgbClr val="00B0F0"/>
                </a:solidFill>
              </a:rPr>
              <a:t>”</a:t>
            </a:r>
            <a:endParaRPr lang="en-IN" sz="2400" dirty="0">
              <a:solidFill>
                <a:srgbClr val="00B0F0"/>
              </a:solidFill>
            </a:endParaRPr>
          </a:p>
          <a:p>
            <a:r>
              <a:rPr lang="en-IN" sz="2400" dirty="0">
                <a:solidFill>
                  <a:srgbClr val="00B050"/>
                </a:solidFill>
              </a:rPr>
              <a:t>r = requests.get(url)</a:t>
            </a:r>
          </a:p>
          <a:p>
            <a:r>
              <a:rPr lang="en-IN" sz="2400" dirty="0">
                <a:solidFill>
                  <a:srgbClr val="00B050"/>
                </a:solidFill>
              </a:rPr>
              <a:t>html_content = r.content</a:t>
            </a:r>
          </a:p>
          <a:p>
            <a:r>
              <a:rPr lang="en-IN" sz="2400" dirty="0">
                <a:solidFill>
                  <a:srgbClr val="00B050"/>
                </a:solidFill>
              </a:rPr>
              <a:t>soup = BeautifulSoup(html_content, 'html.parser')</a:t>
            </a:r>
          </a:p>
          <a:p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/>
            </a:r>
            <a:br>
              <a:rPr lang="en-IN" sz="1100" dirty="0"/>
            </a:br>
            <a:endParaRPr lang="en-IN" sz="1100" dirty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010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107504" y="116631"/>
            <a:ext cx="709682" cy="9901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7295"/>
            <a:ext cx="23397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4857"/>
            <a:ext cx="3168352" cy="9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5795"/>
            <a:ext cx="895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4797152"/>
            <a:ext cx="6762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7186" y="1148718"/>
            <a:ext cx="80752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92D050"/>
                </a:solidFill>
              </a:rPr>
              <a:t>container = soup.findAll("div", {"class": "eachNotification"})</a:t>
            </a:r>
          </a:p>
          <a:p>
            <a:r>
              <a:rPr lang="en-IN" sz="2400" dirty="0" smtClean="0">
                <a:solidFill>
                  <a:srgbClr val="92D050"/>
                </a:solidFill>
              </a:rPr>
              <a:t>i = 0</a:t>
            </a:r>
          </a:p>
          <a:p>
            <a:r>
              <a:rPr lang="en-IN" sz="2400" dirty="0" smtClean="0">
                <a:solidFill>
                  <a:srgbClr val="92D050"/>
                </a:solidFill>
              </a:rPr>
              <a:t>msg = " "</a:t>
            </a:r>
          </a:p>
          <a:p>
            <a:r>
              <a:rPr lang="en-IN" sz="2400" dirty="0" smtClean="0">
                <a:solidFill>
                  <a:srgbClr val="92D050"/>
                </a:solidFill>
              </a:rPr>
              <a:t>for x in container:</a:t>
            </a:r>
          </a:p>
          <a:p>
            <a:r>
              <a:rPr lang="en-IN" sz="2400" dirty="0" smtClean="0">
                <a:solidFill>
                  <a:srgbClr val="92D050"/>
                </a:solidFill>
              </a:rPr>
              <a:t>    date = x.span.text</a:t>
            </a:r>
          </a:p>
          <a:p>
            <a:r>
              <a:rPr lang="en-IN" sz="2400" dirty="0" smtClean="0">
                <a:solidFill>
                  <a:srgbClr val="92D050"/>
                </a:solidFill>
              </a:rPr>
              <a:t>    news = x.a.text.strip()</a:t>
            </a:r>
          </a:p>
          <a:p>
            <a:r>
              <a:rPr lang="en-IN" sz="2400" dirty="0" smtClean="0">
                <a:solidFill>
                  <a:srgbClr val="92D050"/>
                </a:solidFill>
              </a:rPr>
              <a:t>    link = x.a.get('href')</a:t>
            </a:r>
          </a:p>
          <a:p>
            <a:r>
              <a:rPr lang="en-IN" sz="2400" dirty="0" smtClean="0">
                <a:solidFill>
                  <a:srgbClr val="92D050"/>
                </a:solidFill>
              </a:rPr>
              <a:t>    print(date)</a:t>
            </a:r>
          </a:p>
          <a:p>
            <a:r>
              <a:rPr lang="en-IN" sz="2400" dirty="0" smtClean="0">
                <a:solidFill>
                  <a:srgbClr val="92D050"/>
                </a:solidFill>
              </a:rPr>
              <a:t>    print(news)</a:t>
            </a:r>
          </a:p>
          <a:p>
            <a:r>
              <a:rPr lang="en-IN" sz="2400" dirty="0" smtClean="0">
                <a:solidFill>
                  <a:srgbClr val="92D050"/>
                </a:solidFill>
              </a:rPr>
              <a:t>    print(link)</a:t>
            </a:r>
          </a:p>
          <a:p>
            <a:r>
              <a:rPr lang="en-IN" sz="2400" dirty="0" smtClean="0">
                <a:solidFill>
                  <a:srgbClr val="92D050"/>
                </a:solidFill>
              </a:rPr>
              <a:t>    msg = msg+date+'\n'+news+'\n'+link+'\n'+'\n'</a:t>
            </a:r>
          </a:p>
          <a:p>
            <a:r>
              <a:rPr lang="en-IN" sz="2400" dirty="0" smtClean="0">
                <a:solidFill>
                  <a:srgbClr val="92D050"/>
                </a:solidFill>
              </a:rPr>
              <a:t>    i += 1</a:t>
            </a:r>
          </a:p>
          <a:p>
            <a:r>
              <a:rPr lang="en-IN" sz="2400" dirty="0" smtClean="0"/>
              <a:t>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4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271</Words>
  <Application>Microsoft Office PowerPoint</Application>
  <PresentationFormat>On-screen Show (4:3)</PresentationFormat>
  <Paragraphs>77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32</cp:revision>
  <dcterms:created xsi:type="dcterms:W3CDTF">2022-11-09T14:16:22Z</dcterms:created>
  <dcterms:modified xsi:type="dcterms:W3CDTF">2023-03-12T10:08:30Z</dcterms:modified>
</cp:coreProperties>
</file>