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6858000" cx="12192000"/>
  <p:notesSz cx="6858000" cy="9144000"/>
  <p:embeddedFontLst>
    <p:embeddedFont>
      <p:font typeface="Nunito"/>
      <p:regular r:id="rId29"/>
      <p:bold r:id="rId30"/>
      <p:italic r:id="rId31"/>
      <p:boldItalic r:id="rId32"/>
    </p:embeddedFont>
    <p:embeddedFont>
      <p:font typeface="Montserrat"/>
      <p:regular r:id="rId33"/>
      <p:bold r:id="rId34"/>
      <p:italic r:id="rId35"/>
      <p:boldItalic r:id="rId36"/>
    </p:embeddedFont>
    <p:embeddedFont>
      <p:font typeface="EB Garamond"/>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955">
          <p15:clr>
            <a:srgbClr val="747775"/>
          </p15:clr>
        </p15:guide>
      </p15:sldGuideLst>
    </p:ext>
    <p:ext uri="GoogleSlidesCustomDataVersion2">
      <go:slidesCustomData xmlns:go="http://customooxmlschemas.google.com/" r:id="rId41" roundtripDataSignature="AMtx7mjCXBu04nPDAr/186dNrMJHG72C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E8406F-BCC1-4651-866E-152E72A21563}">
  <a:tblStyle styleId="{C8E8406F-BCC1-4651-866E-152E72A2156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5E35524-4D63-4AFD-A154-420EF37A9F8B}"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CF36A0E-6F78-4405-9EEB-3AF015CA241F}" styleName="Table_2">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955"/>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BGaramond-boldItalic.fntdata"/><Relationship Id="rId20" Type="http://schemas.openxmlformats.org/officeDocument/2006/relationships/slide" Target="slides/slide14.xml"/><Relationship Id="rId41"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5.xml"/><Relationship Id="rId33" Type="http://schemas.openxmlformats.org/officeDocument/2006/relationships/font" Target="fonts/Montserrat-regular.fntdata"/><Relationship Id="rId10" Type="http://schemas.openxmlformats.org/officeDocument/2006/relationships/slide" Target="slides/slide4.xml"/><Relationship Id="rId32" Type="http://schemas.openxmlformats.org/officeDocument/2006/relationships/font" Target="fonts/Nunito-boldItalic.fntdata"/><Relationship Id="rId13" Type="http://schemas.openxmlformats.org/officeDocument/2006/relationships/slide" Target="slides/slide7.xml"/><Relationship Id="rId35" Type="http://schemas.openxmlformats.org/officeDocument/2006/relationships/font" Target="fonts/Montserrat-italic.fntdata"/><Relationship Id="rId12" Type="http://schemas.openxmlformats.org/officeDocument/2006/relationships/slide" Target="slides/slide6.xml"/><Relationship Id="rId34" Type="http://schemas.openxmlformats.org/officeDocument/2006/relationships/font" Target="fonts/Montserrat-bold.fntdata"/><Relationship Id="rId15" Type="http://schemas.openxmlformats.org/officeDocument/2006/relationships/slide" Target="slides/slide9.xml"/><Relationship Id="rId37" Type="http://schemas.openxmlformats.org/officeDocument/2006/relationships/font" Target="fonts/EBGaramond-regular.fntdata"/><Relationship Id="rId14" Type="http://schemas.openxmlformats.org/officeDocument/2006/relationships/slide" Target="slides/slide8.xml"/><Relationship Id="rId36" Type="http://schemas.openxmlformats.org/officeDocument/2006/relationships/font" Target="fonts/Montserrat-boldItalic.fntdata"/><Relationship Id="rId17" Type="http://schemas.openxmlformats.org/officeDocument/2006/relationships/slide" Target="slides/slide11.xml"/><Relationship Id="rId39" Type="http://schemas.openxmlformats.org/officeDocument/2006/relationships/font" Target="fonts/EBGaramond-italic.fntdata"/><Relationship Id="rId16" Type="http://schemas.openxmlformats.org/officeDocument/2006/relationships/slide" Target="slides/slide10.xml"/><Relationship Id="rId38" Type="http://schemas.openxmlformats.org/officeDocument/2006/relationships/font" Target="fonts/EBGaramond-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0cc3f3d2dd_1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g30cc3f3d2dd_1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g30cc3f3d2dd_1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0cc3f3d2dd_1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0cc3f3d2dd_1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30cc3f3d2dd_1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0cc3f3d2dd_3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0cc3f3d2dd_3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30cc3f3d2dd_3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d47f3f1ad3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d47f3f1ad3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2d47f3f1ad3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0cc3f3d2dd_5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0cc3f3d2dd_5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30cc3f3d2dd_5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0cc3f3d2dd_3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0cc3f3d2dd_3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30cc3f3d2dd_3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d47f3eff8e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d47f3eff8e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2d47f3eff8e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d47f3eff8e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d47f3eff8e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g2d47f3eff8e_0_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0cbaa2b55e_2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0cbaa2b55e_2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g30cbaa2b55e_2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 name="Google Shape;31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d47f3eff8e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d47f3eff8e_0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g2d47f3eff8e_0_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0c52c1e304_0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g30c52c1e304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0c9add1fc4_0_2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g30c9add1fc4_0_2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d47f3f1ad3_2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d47f3f1ad3_2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2d47f3f1ad3_2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0c9add1fc4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g30c9add1fc4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0c52c1e304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g30c52c1e304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4"/>
          <p:cNvSpPr/>
          <p:nvPr>
            <p:ph idx="2" type="pic"/>
          </p:nvPr>
        </p:nvSpPr>
        <p:spPr>
          <a:xfrm>
            <a:off x="5183188" y="987425"/>
            <a:ext cx="6172200" cy="4873625"/>
          </a:xfrm>
          <a:prstGeom prst="rect">
            <a:avLst/>
          </a:prstGeom>
          <a:noFill/>
          <a:ln>
            <a:noFill/>
          </a:ln>
        </p:spPr>
      </p:sp>
      <p:sp>
        <p:nvSpPr>
          <p:cNvPr id="68" name="Google Shape;68;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compoindia.com/product/tul-pynq-z2-board-1m1-m000127dev-xc7z020-1clg400c-evaluation-boar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jpg"/><Relationship Id="rId4" Type="http://schemas.openxmlformats.org/officeDocument/2006/relationships/hyperlink" Target="https://drive.google.com/drive/folders/1pjL4fBPe2LX6cHBwgdetc-1n_O5A_Gd0?usp=sharing" TargetMode="External"/><Relationship Id="rId5" Type="http://schemas.openxmlformats.org/officeDocument/2006/relationships/image" Target="../media/image11.png"/><Relationship Id="rId6" Type="http://schemas.openxmlformats.org/officeDocument/2006/relationships/image" Target="../media/image13.png"/><Relationship Id="rId7"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ieeexplore.ieee.org/abstract/document/10108950" TargetMode="External"/><Relationship Id="rId4" Type="http://schemas.openxmlformats.org/officeDocument/2006/relationships/hyperlink" Target="https://ieeexplore.ieee.org/document/8363827" TargetMode="External"/><Relationship Id="rId5" Type="http://schemas.openxmlformats.org/officeDocument/2006/relationships/hyperlink" Target="https://link.springer.com/article/10.1007/s10967-024-09461-2" TargetMode="External"/></Relationships>
</file>

<file path=ppt/slides/_rels/slide21.xml.rels><?xml version="1.0" encoding="UTF-8" standalone="yes"?><Relationships xmlns="http://schemas.openxmlformats.org/package/2006/relationships"><Relationship Id="rId11" Type="http://schemas.openxmlformats.org/officeDocument/2006/relationships/hyperlink" Target="https://ieeexplore.ieee.org/abstract/document/786954" TargetMode="External"/><Relationship Id="rId10" Type="http://schemas.openxmlformats.org/officeDocument/2006/relationships/hyperlink" Target="https://ieeexplore.ieee.org/abstract/document/786954" TargetMode="External"/><Relationship Id="rId13" Type="http://schemas.openxmlformats.org/officeDocument/2006/relationships/hyperlink" Target="https://ieeexplore.ieee.org/abstract/document/4061268" TargetMode="External"/><Relationship Id="rId12" Type="http://schemas.openxmlformats.org/officeDocument/2006/relationships/hyperlink" Target="https://ieeexplore.ieee.org/abstract/document/786954" TargetMode="External"/><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ieeexplore.ieee.org/abstract/document/10108950" TargetMode="External"/><Relationship Id="rId4" Type="http://schemas.openxmlformats.org/officeDocument/2006/relationships/hyperlink" Target="https://ieeexplore.ieee.org/document/8363827" TargetMode="External"/><Relationship Id="rId9" Type="http://schemas.openxmlformats.org/officeDocument/2006/relationships/hyperlink" Target="https://ieeexplore.ieee.org/abstract/document/786954" TargetMode="External"/><Relationship Id="rId5" Type="http://schemas.openxmlformats.org/officeDocument/2006/relationships/hyperlink" Target="https://link.springer.com/article/10.1007/s10967-024-09461-2" TargetMode="External"/><Relationship Id="rId6" Type="http://schemas.openxmlformats.org/officeDocument/2006/relationships/hyperlink" Target="https://www.sciencedirect.com/science/article/pii/S1665642317301049" TargetMode="External"/><Relationship Id="rId7" Type="http://schemas.openxmlformats.org/officeDocument/2006/relationships/hyperlink" Target="https://ieeexplore.ieee.org/document/1455597" TargetMode="External"/><Relationship Id="rId8" Type="http://schemas.openxmlformats.org/officeDocument/2006/relationships/hyperlink" Target="https://ieeexplore.ieee.org/abstract/document/786954"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ieeexplore.ieee.org/abstract/document/10108950" TargetMode="External"/><Relationship Id="rId4" Type="http://schemas.openxmlformats.org/officeDocument/2006/relationships/hyperlink" Target="https://ieeexplore.ieee.org/document/8363827" TargetMode="External"/><Relationship Id="rId5" Type="http://schemas.openxmlformats.org/officeDocument/2006/relationships/hyperlink" Target="https://link.springer.com/article/10.1007/s10967-024-09461-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30cc3f3d2dd_1_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21-10-2024</a:t>
            </a:r>
            <a:endParaRPr/>
          </a:p>
        </p:txBody>
      </p:sp>
      <p:sp>
        <p:nvSpPr>
          <p:cNvPr id="90" name="Google Shape;90;g30cc3f3d2dd_1_5"/>
          <p:cNvSpPr txBox="1"/>
          <p:nvPr>
            <p:ph idx="11" type="ftr"/>
          </p:nvPr>
        </p:nvSpPr>
        <p:spPr>
          <a:xfrm>
            <a:off x="4038600" y="6356325"/>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IN"/>
              <a:t>Mini Project- I Exam</a:t>
            </a:r>
            <a:endParaRPr/>
          </a:p>
        </p:txBody>
      </p:sp>
      <p:sp>
        <p:nvSpPr>
          <p:cNvPr id="91" name="Google Shape;91;g30cc3f3d2dd_1_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92" name="Google Shape;92;g30cc3f3d2dd_1_5"/>
          <p:cNvSpPr txBox="1"/>
          <p:nvPr>
            <p:ph type="ctrTitle"/>
          </p:nvPr>
        </p:nvSpPr>
        <p:spPr>
          <a:xfrm>
            <a:off x="1195499" y="382948"/>
            <a:ext cx="9595800" cy="839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5200"/>
              <a:buFont typeface="Cambria"/>
              <a:buNone/>
            </a:pPr>
            <a:r>
              <a:rPr b="1" lang="en-IN" sz="3000">
                <a:latin typeface="Cambria"/>
                <a:ea typeface="Cambria"/>
                <a:cs typeface="Cambria"/>
                <a:sym typeface="Cambria"/>
              </a:rPr>
              <a:t>Mini Project-I Exam</a:t>
            </a:r>
            <a:r>
              <a:rPr b="1" lang="en-IN" sz="3000">
                <a:solidFill>
                  <a:srgbClr val="000000"/>
                </a:solidFill>
                <a:latin typeface="Cambria"/>
                <a:ea typeface="Cambria"/>
                <a:cs typeface="Cambria"/>
                <a:sym typeface="Cambria"/>
              </a:rPr>
              <a:t> </a:t>
            </a:r>
            <a:endParaRPr b="1" sz="3000">
              <a:solidFill>
                <a:srgbClr val="000000"/>
              </a:solidFill>
              <a:latin typeface="Cambria"/>
              <a:ea typeface="Cambria"/>
              <a:cs typeface="Cambria"/>
              <a:sym typeface="Cambria"/>
            </a:endParaRPr>
          </a:p>
          <a:p>
            <a:pPr indent="0" lvl="0" marL="0" rtl="0" algn="ctr">
              <a:lnSpc>
                <a:spcPct val="100000"/>
              </a:lnSpc>
              <a:spcBef>
                <a:spcPts val="0"/>
              </a:spcBef>
              <a:spcAft>
                <a:spcPts val="0"/>
              </a:spcAft>
              <a:buClr>
                <a:srgbClr val="000000"/>
              </a:buClr>
              <a:buSzPts val="5200"/>
              <a:buFont typeface="Cambria"/>
              <a:buNone/>
            </a:pPr>
            <a:r>
              <a:rPr b="1" lang="en-IN" sz="3000">
                <a:solidFill>
                  <a:srgbClr val="000000"/>
                </a:solidFill>
                <a:latin typeface="Cambria"/>
                <a:ea typeface="Cambria"/>
                <a:cs typeface="Cambria"/>
                <a:sym typeface="Cambria"/>
              </a:rPr>
              <a:t>(Semester V )</a:t>
            </a:r>
            <a:endParaRPr b="1" sz="3000">
              <a:solidFill>
                <a:srgbClr val="000000"/>
              </a:solidFill>
              <a:latin typeface="Cambria"/>
              <a:ea typeface="Cambria"/>
              <a:cs typeface="Cambria"/>
              <a:sym typeface="Cambria"/>
            </a:endParaRPr>
          </a:p>
        </p:txBody>
      </p:sp>
      <p:sp>
        <p:nvSpPr>
          <p:cNvPr id="93" name="Google Shape;93;g30cc3f3d2dd_1_5"/>
          <p:cNvSpPr txBox="1"/>
          <p:nvPr/>
        </p:nvSpPr>
        <p:spPr>
          <a:xfrm>
            <a:off x="11250" y="1671700"/>
            <a:ext cx="12169500" cy="63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Clr>
                <a:srgbClr val="000000"/>
              </a:buClr>
              <a:buSzPts val="1900"/>
              <a:buFont typeface="Arial"/>
              <a:buNone/>
            </a:pPr>
            <a:r>
              <a:rPr b="1" lang="en-IN" sz="2000">
                <a:solidFill>
                  <a:schemeClr val="dk1"/>
                </a:solidFill>
                <a:latin typeface="Times New Roman"/>
                <a:ea typeface="Times New Roman"/>
                <a:cs typeface="Times New Roman"/>
                <a:sym typeface="Times New Roman"/>
              </a:rPr>
              <a:t>                    </a:t>
            </a:r>
            <a:r>
              <a:rPr b="1" lang="en-IN" sz="2200">
                <a:solidFill>
                  <a:schemeClr val="dk1"/>
                </a:solidFill>
                <a:latin typeface="Times New Roman"/>
                <a:ea typeface="Times New Roman"/>
                <a:cs typeface="Times New Roman"/>
                <a:sym typeface="Times New Roman"/>
              </a:rPr>
              <a:t>  Reconfigurable Co-Processor for Texture Segmentation Using Python And FPGA</a:t>
            </a:r>
            <a:endParaRPr b="1" i="0" sz="22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1600"/>
              </a:spcBef>
              <a:spcAft>
                <a:spcPts val="0"/>
              </a:spcAft>
              <a:buClr>
                <a:schemeClr val="dk1"/>
              </a:buClr>
              <a:buSzPts val="1100"/>
              <a:buFont typeface="Arial"/>
              <a:buNone/>
            </a:pPr>
            <a:r>
              <a:t/>
            </a:r>
            <a:endParaRPr b="1" i="0" sz="1700" u="none" cap="none" strike="noStrike">
              <a:solidFill>
                <a:srgbClr val="FFFFFF"/>
              </a:solidFill>
              <a:latin typeface="Nunito"/>
              <a:ea typeface="Nunito"/>
              <a:cs typeface="Nunito"/>
              <a:sym typeface="Nunito"/>
            </a:endParaRPr>
          </a:p>
        </p:txBody>
      </p:sp>
      <p:sp>
        <p:nvSpPr>
          <p:cNvPr id="94" name="Google Shape;94;g30cc3f3d2dd_1_5"/>
          <p:cNvSpPr txBox="1"/>
          <p:nvPr/>
        </p:nvSpPr>
        <p:spPr>
          <a:xfrm>
            <a:off x="1400700" y="2469050"/>
            <a:ext cx="9390600" cy="3161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b="1" lang="en-IN" sz="1600">
                <a:solidFill>
                  <a:schemeClr val="dk1"/>
                </a:solidFill>
                <a:latin typeface="Cambria"/>
                <a:ea typeface="Cambria"/>
                <a:cs typeface="Cambria"/>
                <a:sym typeface="Cambria"/>
              </a:rPr>
              <a:t>   </a:t>
            </a:r>
            <a:r>
              <a:rPr b="1" lang="en-IN" sz="1800">
                <a:solidFill>
                  <a:schemeClr val="dk1"/>
                </a:solidFill>
                <a:latin typeface="Cambria"/>
                <a:ea typeface="Cambria"/>
                <a:cs typeface="Cambria"/>
                <a:sym typeface="Cambria"/>
              </a:rPr>
              <a:t>Group Name :  1.618</a:t>
            </a:r>
            <a:r>
              <a:rPr lang="en-IN" sz="1800">
                <a:solidFill>
                  <a:schemeClr val="dk1"/>
                </a:solidFill>
                <a:latin typeface="Cambria"/>
                <a:ea typeface="Cambria"/>
                <a:cs typeface="Cambria"/>
                <a:sym typeface="Cambria"/>
              </a:rPr>
              <a:t>  </a:t>
            </a:r>
            <a:endParaRPr sz="1800">
              <a:solidFill>
                <a:schemeClr val="dk1"/>
              </a:solidFill>
              <a:latin typeface="Cambria"/>
              <a:ea typeface="Cambria"/>
              <a:cs typeface="Cambria"/>
              <a:sym typeface="Cambria"/>
            </a:endParaRPr>
          </a:p>
          <a:p>
            <a:pPr indent="0" lvl="0" marL="0" rtl="0" algn="ctr">
              <a:lnSpc>
                <a:spcPct val="115000"/>
              </a:lnSpc>
              <a:spcBef>
                <a:spcPts val="0"/>
              </a:spcBef>
              <a:spcAft>
                <a:spcPts val="0"/>
              </a:spcAft>
              <a:buClr>
                <a:schemeClr val="dk1"/>
              </a:buClr>
              <a:buSzPts val="1400"/>
              <a:buFont typeface="Arial"/>
              <a:buNone/>
            </a:pPr>
            <a:r>
              <a:rPr lang="en-IN" sz="1800">
                <a:solidFill>
                  <a:schemeClr val="dk1"/>
                </a:solidFill>
                <a:latin typeface="Cambria"/>
                <a:ea typeface="Cambria"/>
                <a:cs typeface="Cambria"/>
                <a:sym typeface="Cambria"/>
              </a:rPr>
              <a:t>   1. Vaishnavi Chaudhari              07(D14B)</a:t>
            </a:r>
            <a:endParaRPr sz="1800">
              <a:solidFill>
                <a:schemeClr val="dk1"/>
              </a:solidFill>
              <a:latin typeface="Cambria"/>
              <a:ea typeface="Cambria"/>
              <a:cs typeface="Cambria"/>
              <a:sym typeface="Cambria"/>
            </a:endParaRPr>
          </a:p>
          <a:p>
            <a:pPr indent="0" lvl="0" marL="0" rtl="0" algn="ctr">
              <a:lnSpc>
                <a:spcPct val="115000"/>
              </a:lnSpc>
              <a:spcBef>
                <a:spcPts val="0"/>
              </a:spcBef>
              <a:spcAft>
                <a:spcPts val="0"/>
              </a:spcAft>
              <a:buClr>
                <a:schemeClr val="dk1"/>
              </a:buClr>
              <a:buSzPts val="1400"/>
              <a:buFont typeface="Arial"/>
              <a:buNone/>
            </a:pPr>
            <a:r>
              <a:rPr lang="en-IN" sz="1800">
                <a:solidFill>
                  <a:schemeClr val="dk1"/>
                </a:solidFill>
                <a:latin typeface="Cambria"/>
                <a:ea typeface="Cambria"/>
                <a:cs typeface="Cambria"/>
                <a:sym typeface="Cambria"/>
              </a:rPr>
              <a:t>   2. Hariom Dhage                          09(D14B)</a:t>
            </a:r>
            <a:endParaRPr sz="1800">
              <a:solidFill>
                <a:schemeClr val="dk1"/>
              </a:solidFill>
              <a:latin typeface="Cambria"/>
              <a:ea typeface="Cambria"/>
              <a:cs typeface="Cambria"/>
              <a:sym typeface="Cambria"/>
            </a:endParaRPr>
          </a:p>
          <a:p>
            <a:pPr indent="0" lvl="0" marL="0" rtl="0" algn="ctr">
              <a:lnSpc>
                <a:spcPct val="115000"/>
              </a:lnSpc>
              <a:spcBef>
                <a:spcPts val="0"/>
              </a:spcBef>
              <a:spcAft>
                <a:spcPts val="0"/>
              </a:spcAft>
              <a:buClr>
                <a:schemeClr val="dk1"/>
              </a:buClr>
              <a:buSzPts val="1400"/>
              <a:buFont typeface="Arial"/>
              <a:buNone/>
            </a:pPr>
            <a:r>
              <a:rPr lang="en-IN" sz="1800">
                <a:solidFill>
                  <a:schemeClr val="dk1"/>
                </a:solidFill>
                <a:latin typeface="Cambria"/>
                <a:ea typeface="Cambria"/>
                <a:cs typeface="Cambria"/>
                <a:sym typeface="Cambria"/>
              </a:rPr>
              <a:t>   3. Samruddhi Diwane                 10(D14B)</a:t>
            </a:r>
            <a:endParaRPr sz="1800">
              <a:solidFill>
                <a:schemeClr val="dk1"/>
              </a:solidFill>
              <a:latin typeface="Cambria"/>
              <a:ea typeface="Cambria"/>
              <a:cs typeface="Cambria"/>
              <a:sym typeface="Cambria"/>
            </a:endParaRPr>
          </a:p>
          <a:p>
            <a:pPr indent="0" lvl="0" marL="0" rtl="0" algn="ctr">
              <a:lnSpc>
                <a:spcPct val="115000"/>
              </a:lnSpc>
              <a:spcBef>
                <a:spcPts val="0"/>
              </a:spcBef>
              <a:spcAft>
                <a:spcPts val="0"/>
              </a:spcAft>
              <a:buClr>
                <a:schemeClr val="dk1"/>
              </a:buClr>
              <a:buSzPts val="1400"/>
              <a:buFont typeface="Arial"/>
              <a:buNone/>
            </a:pPr>
            <a:r>
              <a:rPr lang="en-IN" sz="1800">
                <a:solidFill>
                  <a:schemeClr val="dk1"/>
                </a:solidFill>
                <a:latin typeface="Cambria"/>
                <a:ea typeface="Cambria"/>
                <a:cs typeface="Cambria"/>
                <a:sym typeface="Cambria"/>
              </a:rPr>
              <a:t>   4. Meghna John                             23(D14B)</a:t>
            </a:r>
            <a:endParaRPr sz="2000">
              <a:solidFill>
                <a:schemeClr val="dk1"/>
              </a:solidFill>
            </a:endParaRPr>
          </a:p>
          <a:p>
            <a:pPr indent="0" lvl="0" marL="0" rtl="0" algn="ctr">
              <a:spcBef>
                <a:spcPts val="0"/>
              </a:spcBef>
              <a:spcAft>
                <a:spcPts val="0"/>
              </a:spcAft>
              <a:buClr>
                <a:schemeClr val="dk1"/>
              </a:buClr>
              <a:buSzPts val="1400"/>
              <a:buFont typeface="Arial"/>
              <a:buNone/>
            </a:pPr>
            <a:r>
              <a:rPr lang="en-IN" sz="1600">
                <a:solidFill>
                  <a:schemeClr val="dk1"/>
                </a:solidFill>
              </a:rPr>
              <a:t>	</a:t>
            </a:r>
            <a:endParaRPr sz="1800">
              <a:solidFill>
                <a:schemeClr val="dk1"/>
              </a:solidFill>
            </a:endParaRPr>
          </a:p>
          <a:p>
            <a:pPr indent="0" lvl="0" marL="0" rtl="0" algn="ctr">
              <a:spcBef>
                <a:spcPts val="0"/>
              </a:spcBef>
              <a:spcAft>
                <a:spcPts val="0"/>
              </a:spcAft>
              <a:buClr>
                <a:schemeClr val="dk1"/>
              </a:buClr>
              <a:buSzPts val="1400"/>
              <a:buFont typeface="Arial"/>
              <a:buNone/>
            </a:pPr>
            <a:r>
              <a:rPr b="1" lang="en-IN" sz="1800">
                <a:solidFill>
                  <a:schemeClr val="dk1"/>
                </a:solidFill>
                <a:latin typeface="Calibri"/>
                <a:ea typeface="Calibri"/>
                <a:cs typeface="Calibri"/>
                <a:sym typeface="Calibri"/>
              </a:rPr>
              <a:t> </a:t>
            </a:r>
            <a:r>
              <a:rPr b="1" lang="en-IN" sz="1900">
                <a:solidFill>
                  <a:schemeClr val="dk1"/>
                </a:solidFill>
                <a:latin typeface="Times New Roman"/>
                <a:ea typeface="Times New Roman"/>
                <a:cs typeface="Times New Roman"/>
                <a:sym typeface="Times New Roman"/>
              </a:rPr>
              <a:t>Name of Supervisor: Mr.Mrugendra Vasmatkar</a:t>
            </a:r>
            <a:r>
              <a:rPr b="1" lang="en-IN" sz="1700">
                <a:solidFill>
                  <a:schemeClr val="dk1"/>
                </a:solidFill>
                <a:latin typeface="Times New Roman"/>
                <a:ea typeface="Times New Roman"/>
                <a:cs typeface="Times New Roman"/>
                <a:sym typeface="Times New Roman"/>
              </a:rPr>
              <a:t> </a:t>
            </a:r>
            <a:endParaRPr b="1" sz="17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400"/>
              <a:buFont typeface="Arial"/>
              <a:buNone/>
            </a:pPr>
            <a:r>
              <a:t/>
            </a:r>
            <a:endParaRPr b="1" sz="1700">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400"/>
              <a:buFont typeface="Arial"/>
              <a:buNone/>
            </a:pPr>
            <a:r>
              <a:rPr b="1" lang="en-IN" sz="2000">
                <a:solidFill>
                  <a:schemeClr val="dk1"/>
                </a:solidFill>
                <a:latin typeface="Times New Roman"/>
                <a:ea typeface="Times New Roman"/>
                <a:cs typeface="Times New Roman"/>
                <a:sym typeface="Times New Roman"/>
              </a:rPr>
              <a:t>Vivekanand Education Society's Institute of Technology</a:t>
            </a:r>
            <a:endParaRPr b="1" sz="2000">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b="1" lang="en-IN" sz="1600">
                <a:solidFill>
                  <a:schemeClr val="dk1"/>
                </a:solidFill>
                <a:latin typeface="Times New Roman"/>
                <a:ea typeface="Times New Roman"/>
                <a:cs typeface="Times New Roman"/>
                <a:sym typeface="Times New Roman"/>
              </a:rPr>
              <a:t>An Autonomous Institute Affiliated to University of Mumbai</a:t>
            </a:r>
            <a:endParaRPr b="1" sz="1600">
              <a:solidFill>
                <a:schemeClr val="dk1"/>
              </a:solidFill>
              <a:latin typeface="Times New Roman"/>
              <a:ea typeface="Times New Roman"/>
              <a:cs typeface="Times New Roman"/>
              <a:sym typeface="Times New Roman"/>
            </a:endParaRPr>
          </a:p>
          <a:p>
            <a:pPr indent="0" lvl="0" marL="0" marR="12700" rtl="0" algn="ctr">
              <a:lnSpc>
                <a:spcPct val="100000"/>
              </a:lnSpc>
              <a:spcBef>
                <a:spcPts val="0"/>
              </a:spcBef>
              <a:spcAft>
                <a:spcPts val="0"/>
              </a:spcAft>
              <a:buClr>
                <a:schemeClr val="dk1"/>
              </a:buClr>
              <a:buSzPts val="1100"/>
              <a:buFont typeface="Arial"/>
              <a:buNone/>
            </a:pPr>
            <a:r>
              <a:rPr b="1" lang="en-IN" sz="1700">
                <a:solidFill>
                  <a:schemeClr val="dk1"/>
                </a:solidFill>
                <a:latin typeface="Times New Roman"/>
                <a:ea typeface="Times New Roman"/>
                <a:cs typeface="Times New Roman"/>
                <a:sym typeface="Times New Roman"/>
              </a:rPr>
              <a:t>Electronics and Telecommunication Engineering</a:t>
            </a:r>
            <a:endParaRPr b="1" sz="17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400"/>
              <a:buFont typeface="Arial"/>
              <a:buNone/>
            </a:pPr>
            <a:r>
              <a:rPr b="0" i="0" lang="en-IN" u="none" cap="none" strike="noStrike">
                <a:solidFill>
                  <a:srgbClr val="000000"/>
                </a:solidFill>
                <a:latin typeface="Arial"/>
                <a:ea typeface="Arial"/>
                <a:cs typeface="Arial"/>
                <a:sym typeface="Arial"/>
              </a:rPr>
              <a:t>	</a:t>
            </a:r>
            <a:endParaRPr b="0" i="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lang="en-IN" sz="1600">
                <a:latin typeface="Calibri"/>
                <a:ea typeface="Calibri"/>
                <a:cs typeface="Calibri"/>
                <a:sym typeface="Calibri"/>
              </a:rPr>
              <a:t> </a:t>
            </a:r>
            <a:endParaRPr b="0" i="0" sz="2000" u="none" cap="none" strike="noStrike">
              <a:solidFill>
                <a:schemeClr val="dk1"/>
              </a:solidFill>
              <a:latin typeface="Calibri"/>
              <a:ea typeface="Calibri"/>
              <a:cs typeface="Calibri"/>
              <a:sym typeface="Calibri"/>
            </a:endParaRPr>
          </a:p>
        </p:txBody>
      </p:sp>
      <p:pic>
        <p:nvPicPr>
          <p:cNvPr id="95" name="Google Shape;95;g30cc3f3d2dd_1_5"/>
          <p:cNvPicPr preferRelativeResize="0"/>
          <p:nvPr/>
        </p:nvPicPr>
        <p:blipFill rotWithShape="1">
          <a:blip r:embed="rId3">
            <a:alphaModFix/>
          </a:blip>
          <a:srcRect b="0" l="0" r="0" t="0"/>
          <a:stretch/>
        </p:blipFill>
        <p:spPr>
          <a:xfrm>
            <a:off x="11034650" y="81938"/>
            <a:ext cx="638300" cy="1043900"/>
          </a:xfrm>
          <a:prstGeom prst="rect">
            <a:avLst/>
          </a:prstGeom>
          <a:noFill/>
          <a:ln>
            <a:noFill/>
          </a:ln>
        </p:spPr>
      </p:pic>
      <p:pic>
        <p:nvPicPr>
          <p:cNvPr id="96" name="Google Shape;96;g30cc3f3d2dd_1_5"/>
          <p:cNvPicPr preferRelativeResize="0"/>
          <p:nvPr/>
        </p:nvPicPr>
        <p:blipFill rotWithShape="1">
          <a:blip r:embed="rId4">
            <a:alphaModFix/>
          </a:blip>
          <a:srcRect b="0" l="0" r="0" t="0"/>
          <a:stretch/>
        </p:blipFill>
        <p:spPr>
          <a:xfrm>
            <a:off x="366550" y="81938"/>
            <a:ext cx="943299" cy="10438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30cc3f3d2dd_1_1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
        <p:nvSpPr>
          <p:cNvPr id="182" name="Google Shape;182;g30cc3f3d2dd_1_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IN"/>
              <a:t>Mini Project- I Exam</a:t>
            </a:r>
            <a:endParaRPr/>
          </a:p>
        </p:txBody>
      </p:sp>
      <p:sp>
        <p:nvSpPr>
          <p:cNvPr id="183" name="Google Shape;183;g30cc3f3d2dd_1_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IN"/>
              <a:t>21-10-2024</a:t>
            </a:r>
            <a:endParaRPr/>
          </a:p>
        </p:txBody>
      </p:sp>
      <p:sp>
        <p:nvSpPr>
          <p:cNvPr id="184" name="Google Shape;184;g30cc3f3d2dd_1_18"/>
          <p:cNvSpPr txBox="1"/>
          <p:nvPr/>
        </p:nvSpPr>
        <p:spPr>
          <a:xfrm>
            <a:off x="3446000" y="120175"/>
            <a:ext cx="60504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4400">
                <a:solidFill>
                  <a:srgbClr val="0070C0"/>
                </a:solidFill>
                <a:latin typeface="Times New Roman"/>
                <a:ea typeface="Times New Roman"/>
                <a:cs typeface="Times New Roman"/>
                <a:sym typeface="Times New Roman"/>
              </a:rPr>
              <a:t>Laws’ Texture Measures</a:t>
            </a:r>
            <a:endParaRPr sz="4400">
              <a:solidFill>
                <a:srgbClr val="0070C0"/>
              </a:solidFill>
              <a:latin typeface="Times New Roman"/>
              <a:ea typeface="Times New Roman"/>
              <a:cs typeface="Times New Roman"/>
              <a:sym typeface="Times New Roman"/>
            </a:endParaRPr>
          </a:p>
        </p:txBody>
      </p:sp>
      <p:sp>
        <p:nvSpPr>
          <p:cNvPr id="185" name="Google Shape;185;g30cc3f3d2dd_1_18"/>
          <p:cNvSpPr txBox="1"/>
          <p:nvPr/>
        </p:nvSpPr>
        <p:spPr>
          <a:xfrm>
            <a:off x="280200" y="1190525"/>
            <a:ext cx="11775300" cy="6098400"/>
          </a:xfrm>
          <a:prstGeom prst="rect">
            <a:avLst/>
          </a:prstGeom>
          <a:noFill/>
          <a:ln>
            <a:noFill/>
          </a:ln>
        </p:spPr>
        <p:txBody>
          <a:bodyPr anchorCtr="0" anchor="t" bIns="91425" lIns="91425" spcFirstLastPara="1" rIns="91425" wrap="square" tIns="91425">
            <a:noAutofit/>
          </a:bodyPr>
          <a:lstStyle/>
          <a:p>
            <a:pPr indent="-325755" lvl="0" marL="0" rtl="0" algn="just">
              <a:lnSpc>
                <a:spcPct val="150000"/>
              </a:lnSpc>
              <a:spcBef>
                <a:spcPts val="0"/>
              </a:spcBef>
              <a:spcAft>
                <a:spcPts val="0"/>
              </a:spcAft>
              <a:buClr>
                <a:schemeClr val="dk1"/>
              </a:buClr>
              <a:buSzPts val="2300"/>
              <a:buFont typeface="Times New Roman"/>
              <a:buChar char=""/>
            </a:pPr>
            <a:r>
              <a:rPr lang="en-IN" sz="2300">
                <a:solidFill>
                  <a:srgbClr val="1A1A1A"/>
                </a:solidFill>
                <a:latin typeface="Times New Roman"/>
                <a:ea typeface="Times New Roman"/>
                <a:cs typeface="Times New Roman"/>
                <a:sym typeface="Times New Roman"/>
              </a:rPr>
              <a:t>Laws' texture masks are used for efficient texture analysis and feature extraction in FPGA-based reconfigurable systems. </a:t>
            </a:r>
            <a:r>
              <a:rPr lang="en-IN" sz="2300">
                <a:solidFill>
                  <a:schemeClr val="dk1"/>
                </a:solidFill>
                <a:latin typeface="Times New Roman"/>
                <a:ea typeface="Times New Roman"/>
                <a:cs typeface="Times New Roman"/>
                <a:sym typeface="Times New Roman"/>
              </a:rPr>
              <a:t>The 2-D convolution kernels, used for texture discrimination are generated from the set of 1-D convolution kernels of length five. 	</a:t>
            </a:r>
            <a:endParaRPr sz="2300">
              <a:solidFill>
                <a:schemeClr val="dk1"/>
              </a:solidFill>
              <a:latin typeface="Times New Roman"/>
              <a:ea typeface="Times New Roman"/>
              <a:cs typeface="Times New Roman"/>
              <a:sym typeface="Times New Roman"/>
            </a:endParaRPr>
          </a:p>
          <a:p>
            <a:pPr indent="-374650" lvl="0" marL="457200" rtl="0" algn="just">
              <a:lnSpc>
                <a:spcPct val="150000"/>
              </a:lnSpc>
              <a:spcBef>
                <a:spcPts val="0"/>
              </a:spcBef>
              <a:spcAft>
                <a:spcPts val="0"/>
              </a:spcAft>
              <a:buClr>
                <a:schemeClr val="dk1"/>
              </a:buClr>
              <a:buSzPts val="2300"/>
              <a:buFont typeface="Times New Roman"/>
              <a:buAutoNum type="arabicPeriod"/>
            </a:pPr>
            <a:r>
              <a:rPr lang="en-IN" sz="2300">
                <a:solidFill>
                  <a:schemeClr val="dk1"/>
                </a:solidFill>
                <a:latin typeface="Times New Roman"/>
                <a:ea typeface="Times New Roman"/>
                <a:cs typeface="Times New Roman"/>
                <a:sym typeface="Times New Roman"/>
              </a:rPr>
              <a:t>L5(Level)  =  [    1    4    6     4      1    ]	Level Detection	</a:t>
            </a:r>
            <a:endParaRPr sz="2300">
              <a:solidFill>
                <a:schemeClr val="dk1"/>
              </a:solidFill>
              <a:latin typeface="Times New Roman"/>
              <a:ea typeface="Times New Roman"/>
              <a:cs typeface="Times New Roman"/>
              <a:sym typeface="Times New Roman"/>
            </a:endParaRPr>
          </a:p>
          <a:p>
            <a:pPr indent="-374650" lvl="0" marL="457200" rtl="0" algn="just">
              <a:lnSpc>
                <a:spcPct val="150000"/>
              </a:lnSpc>
              <a:spcBef>
                <a:spcPts val="0"/>
              </a:spcBef>
              <a:spcAft>
                <a:spcPts val="0"/>
              </a:spcAft>
              <a:buClr>
                <a:schemeClr val="dk1"/>
              </a:buClr>
              <a:buSzPts val="2300"/>
              <a:buFont typeface="Times New Roman"/>
              <a:buAutoNum type="arabicPeriod"/>
            </a:pPr>
            <a:r>
              <a:rPr lang="en-IN" sz="2300">
                <a:solidFill>
                  <a:schemeClr val="dk1"/>
                </a:solidFill>
                <a:latin typeface="Times New Roman"/>
                <a:ea typeface="Times New Roman"/>
                <a:cs typeface="Times New Roman"/>
                <a:sym typeface="Times New Roman"/>
              </a:rPr>
              <a:t>E5(Edge)  =  [   -1   -2    0    2      1    ]  Edge Detection</a:t>
            </a:r>
            <a:endParaRPr sz="2300">
              <a:solidFill>
                <a:schemeClr val="dk1"/>
              </a:solidFill>
              <a:latin typeface="Times New Roman"/>
              <a:ea typeface="Times New Roman"/>
              <a:cs typeface="Times New Roman"/>
              <a:sym typeface="Times New Roman"/>
            </a:endParaRPr>
          </a:p>
          <a:p>
            <a:pPr indent="-374650" lvl="0" marL="457200" rtl="0" algn="just">
              <a:lnSpc>
                <a:spcPct val="150000"/>
              </a:lnSpc>
              <a:spcBef>
                <a:spcPts val="0"/>
              </a:spcBef>
              <a:spcAft>
                <a:spcPts val="0"/>
              </a:spcAft>
              <a:buClr>
                <a:schemeClr val="dk1"/>
              </a:buClr>
              <a:buSzPts val="2300"/>
              <a:buFont typeface="Times New Roman"/>
              <a:buAutoNum type="arabicPeriod"/>
            </a:pPr>
            <a:r>
              <a:rPr lang="en-IN" sz="2300">
                <a:solidFill>
                  <a:schemeClr val="dk1"/>
                </a:solidFill>
                <a:latin typeface="Times New Roman"/>
                <a:ea typeface="Times New Roman"/>
                <a:cs typeface="Times New Roman"/>
                <a:sym typeface="Times New Roman"/>
              </a:rPr>
              <a:t>S5(Spot)   =  [  -1     0    2     0   - 1    ]	Spot  Detection</a:t>
            </a:r>
            <a:endParaRPr sz="2300">
              <a:solidFill>
                <a:schemeClr val="dk1"/>
              </a:solidFill>
              <a:latin typeface="Times New Roman"/>
              <a:ea typeface="Times New Roman"/>
              <a:cs typeface="Times New Roman"/>
              <a:sym typeface="Times New Roman"/>
            </a:endParaRPr>
          </a:p>
          <a:p>
            <a:pPr indent="-374650" lvl="0" marL="457200" rtl="0" algn="just">
              <a:lnSpc>
                <a:spcPct val="150000"/>
              </a:lnSpc>
              <a:spcBef>
                <a:spcPts val="0"/>
              </a:spcBef>
              <a:spcAft>
                <a:spcPts val="0"/>
              </a:spcAft>
              <a:buClr>
                <a:schemeClr val="dk1"/>
              </a:buClr>
              <a:buSzPts val="2300"/>
              <a:buFont typeface="Times New Roman"/>
              <a:buAutoNum type="arabicPeriod"/>
            </a:pPr>
            <a:r>
              <a:rPr lang="en-IN" sz="2300">
                <a:solidFill>
                  <a:schemeClr val="dk1"/>
                </a:solidFill>
                <a:latin typeface="Times New Roman"/>
                <a:ea typeface="Times New Roman"/>
                <a:cs typeface="Times New Roman"/>
                <a:sym typeface="Times New Roman"/>
              </a:rPr>
              <a:t>R5(Ripple)=  [   1    -4    6    -4    1    ]	Ripple Detection</a:t>
            </a:r>
            <a:endParaRPr sz="2300">
              <a:solidFill>
                <a:schemeClr val="dk1"/>
              </a:solidFill>
              <a:latin typeface="Times New Roman"/>
              <a:ea typeface="Times New Roman"/>
              <a:cs typeface="Times New Roman"/>
              <a:sym typeface="Times New Roman"/>
            </a:endParaRPr>
          </a:p>
          <a:p>
            <a:pPr indent="-374650" lvl="0" marL="457200" rtl="0" algn="just">
              <a:lnSpc>
                <a:spcPct val="150000"/>
              </a:lnSpc>
              <a:spcBef>
                <a:spcPts val="0"/>
              </a:spcBef>
              <a:spcAft>
                <a:spcPts val="0"/>
              </a:spcAft>
              <a:buClr>
                <a:schemeClr val="dk1"/>
              </a:buClr>
              <a:buSzPts val="2300"/>
              <a:buFont typeface="Times New Roman"/>
              <a:buAutoNum type="arabicPeriod"/>
            </a:pPr>
            <a:r>
              <a:rPr lang="en-IN" sz="2300">
                <a:solidFill>
                  <a:schemeClr val="dk1"/>
                </a:solidFill>
                <a:latin typeface="Times New Roman"/>
                <a:ea typeface="Times New Roman"/>
                <a:cs typeface="Times New Roman"/>
                <a:sym typeface="Times New Roman"/>
              </a:rPr>
              <a:t>W5(Wave)= [   -1     2    0    -2    1    ]	Wave Detection</a:t>
            </a:r>
            <a:endParaRPr sz="23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IN" sz="2300">
                <a:solidFill>
                  <a:schemeClr val="dk1"/>
                </a:solidFill>
                <a:latin typeface="Times New Roman"/>
                <a:ea typeface="Times New Roman"/>
                <a:cs typeface="Times New Roman"/>
                <a:sym typeface="Times New Roman"/>
              </a:rPr>
              <a:t>2-D convolution kernels are generated by convolving a vertical 1-D kernel with a horizontal 1-D kernel. </a:t>
            </a:r>
            <a:endParaRPr b="1" i="1" sz="23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300">
              <a:solidFill>
                <a:schemeClr val="dk1"/>
              </a:solidFill>
              <a:latin typeface="Times New Roman"/>
              <a:ea typeface="Times New Roman"/>
              <a:cs typeface="Times New Roman"/>
              <a:sym typeface="Times New Roman"/>
            </a:endParaRPr>
          </a:p>
          <a:p>
            <a:pPr indent="-325755" lvl="0" marL="0" rtl="0" algn="just">
              <a:lnSpc>
                <a:spcPct val="150000"/>
              </a:lnSpc>
              <a:spcBef>
                <a:spcPts val="0"/>
              </a:spcBef>
              <a:spcAft>
                <a:spcPts val="0"/>
              </a:spcAft>
              <a:buClr>
                <a:schemeClr val="dk1"/>
              </a:buClr>
              <a:buSzPts val="2300"/>
              <a:buFont typeface="Times New Roman"/>
              <a:buChar char=""/>
            </a:pPr>
            <a:r>
              <a:t/>
            </a:r>
            <a:endParaRPr sz="2300">
              <a:solidFill>
                <a:schemeClr val="dk1"/>
              </a:solidFill>
              <a:latin typeface="Times New Roman"/>
              <a:ea typeface="Times New Roman"/>
              <a:cs typeface="Times New Roman"/>
              <a:sym typeface="Times New Roman"/>
            </a:endParaRPr>
          </a:p>
          <a:p>
            <a:pPr indent="-325755" lvl="0" marL="0" rtl="0" algn="just">
              <a:lnSpc>
                <a:spcPct val="150000"/>
              </a:lnSpc>
              <a:spcBef>
                <a:spcPts val="0"/>
              </a:spcBef>
              <a:spcAft>
                <a:spcPts val="0"/>
              </a:spcAft>
              <a:buClr>
                <a:schemeClr val="dk1"/>
              </a:buClr>
              <a:buSzPts val="2300"/>
              <a:buFont typeface="Times New Roman"/>
              <a:buChar char=""/>
            </a:pPr>
            <a:r>
              <a:rPr b="1" lang="en-IN" sz="2300">
                <a:solidFill>
                  <a:schemeClr val="dk1"/>
                </a:solidFill>
                <a:latin typeface="Times New Roman"/>
                <a:ea typeface="Times New Roman"/>
                <a:cs typeface="Times New Roman"/>
                <a:sym typeface="Times New Roman"/>
              </a:rPr>
              <a:t>               </a:t>
            </a:r>
            <a:endParaRPr b="1" sz="23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23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25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30cc3f3d2dd_3_1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
        <p:nvSpPr>
          <p:cNvPr id="192" name="Google Shape;192;g30cc3f3d2dd_3_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IN"/>
              <a:t>Mini Project- I Exam</a:t>
            </a:r>
            <a:endParaRPr/>
          </a:p>
        </p:txBody>
      </p:sp>
      <p:sp>
        <p:nvSpPr>
          <p:cNvPr id="193" name="Google Shape;193;g30cc3f3d2dd_3_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IN"/>
              <a:t>21-10-2024</a:t>
            </a:r>
            <a:endParaRPr/>
          </a:p>
        </p:txBody>
      </p:sp>
      <p:sp>
        <p:nvSpPr>
          <p:cNvPr id="194" name="Google Shape;194;g30cc3f3d2dd_3_14"/>
          <p:cNvSpPr txBox="1"/>
          <p:nvPr/>
        </p:nvSpPr>
        <p:spPr>
          <a:xfrm>
            <a:off x="3446000" y="120175"/>
            <a:ext cx="60504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4400">
                <a:solidFill>
                  <a:srgbClr val="0070C0"/>
                </a:solidFill>
                <a:latin typeface="Times New Roman"/>
                <a:ea typeface="Times New Roman"/>
                <a:cs typeface="Times New Roman"/>
                <a:sym typeface="Times New Roman"/>
              </a:rPr>
              <a:t>Laws’ Texture Measures</a:t>
            </a:r>
            <a:endParaRPr sz="4400">
              <a:solidFill>
                <a:srgbClr val="0070C0"/>
              </a:solidFill>
              <a:latin typeface="Times New Roman"/>
              <a:ea typeface="Times New Roman"/>
              <a:cs typeface="Times New Roman"/>
              <a:sym typeface="Times New Roman"/>
            </a:endParaRPr>
          </a:p>
        </p:txBody>
      </p:sp>
      <p:sp>
        <p:nvSpPr>
          <p:cNvPr id="195" name="Google Shape;195;g30cc3f3d2dd_3_14"/>
          <p:cNvSpPr txBox="1"/>
          <p:nvPr/>
        </p:nvSpPr>
        <p:spPr>
          <a:xfrm>
            <a:off x="277925" y="982075"/>
            <a:ext cx="11631600" cy="60984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332105" lvl="0" marL="0" rtl="0" algn="just">
              <a:lnSpc>
                <a:spcPct val="150000"/>
              </a:lnSpc>
              <a:spcBef>
                <a:spcPts val="0"/>
              </a:spcBef>
              <a:spcAft>
                <a:spcPts val="0"/>
              </a:spcAft>
              <a:buClr>
                <a:schemeClr val="dk1"/>
              </a:buClr>
              <a:buSzPts val="2400"/>
              <a:buFont typeface="Times New Roman"/>
              <a:buChar char=""/>
            </a:pPr>
            <a:r>
              <a:t/>
            </a:r>
            <a:endParaRPr sz="2400">
              <a:solidFill>
                <a:schemeClr val="dk1"/>
              </a:solidFill>
              <a:latin typeface="Times New Roman"/>
              <a:ea typeface="Times New Roman"/>
              <a:cs typeface="Times New Roman"/>
              <a:sym typeface="Times New Roman"/>
            </a:endParaRPr>
          </a:p>
          <a:p>
            <a:pPr indent="-332105" lvl="0" marL="0" rtl="0" algn="just">
              <a:lnSpc>
                <a:spcPct val="150000"/>
              </a:lnSpc>
              <a:spcBef>
                <a:spcPts val="0"/>
              </a:spcBef>
              <a:spcAft>
                <a:spcPts val="0"/>
              </a:spcAft>
              <a:buClr>
                <a:schemeClr val="dk1"/>
              </a:buClr>
              <a:buSzPts val="2400"/>
              <a:buFont typeface="Times New Roman"/>
              <a:buChar char=""/>
            </a:pPr>
            <a:r>
              <a:rPr b="1" lang="en-IN" sz="2400">
                <a:solidFill>
                  <a:schemeClr val="dk1"/>
                </a:solidFill>
                <a:latin typeface="Times New Roman"/>
                <a:ea typeface="Times New Roman"/>
                <a:cs typeface="Times New Roman"/>
                <a:sym typeface="Times New Roman"/>
              </a:rPr>
              <a:t>               </a:t>
            </a:r>
            <a:endParaRPr b="1" sz="24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24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26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196" name="Google Shape;196;g30cc3f3d2dd_3_14"/>
          <p:cNvPicPr preferRelativeResize="0"/>
          <p:nvPr/>
        </p:nvPicPr>
        <p:blipFill rotWithShape="1">
          <a:blip r:embed="rId3">
            <a:alphaModFix/>
          </a:blip>
          <a:srcRect b="0" l="0" r="0" t="0"/>
          <a:stretch/>
        </p:blipFill>
        <p:spPr>
          <a:xfrm>
            <a:off x="1920181" y="1846650"/>
            <a:ext cx="8351639" cy="2514600"/>
          </a:xfrm>
          <a:prstGeom prst="rect">
            <a:avLst/>
          </a:prstGeom>
          <a:noFill/>
          <a:ln>
            <a:noFill/>
          </a:ln>
          <a:effectLst>
            <a:outerShdw blurRad="292100" rotWithShape="0" algn="tl" dir="2700000" dist="139700">
              <a:srgbClr val="333333">
                <a:alpha val="64709"/>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2d47f3f1ad3_0_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pic>
        <p:nvPicPr>
          <p:cNvPr id="203" name="Google Shape;203;g2d47f3f1ad3_0_7"/>
          <p:cNvPicPr preferRelativeResize="0"/>
          <p:nvPr/>
        </p:nvPicPr>
        <p:blipFill>
          <a:blip r:embed="rId3">
            <a:alphaModFix/>
          </a:blip>
          <a:stretch>
            <a:fillRect/>
          </a:stretch>
        </p:blipFill>
        <p:spPr>
          <a:xfrm>
            <a:off x="998575" y="0"/>
            <a:ext cx="10398298" cy="5965526"/>
          </a:xfrm>
          <a:prstGeom prst="rect">
            <a:avLst/>
          </a:prstGeom>
          <a:noFill/>
          <a:ln>
            <a:noFill/>
          </a:ln>
        </p:spPr>
      </p:pic>
      <p:sp>
        <p:nvSpPr>
          <p:cNvPr id="204" name="Google Shape;204;g2d47f3f1ad3_0_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IN"/>
              <a:t>Mini Project- I Exam</a:t>
            </a:r>
            <a:endParaRPr/>
          </a:p>
        </p:txBody>
      </p:sp>
      <p:sp>
        <p:nvSpPr>
          <p:cNvPr id="205" name="Google Shape;205;g2d47f3f1ad3_0_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IN"/>
              <a:t>21-10-2024</a:t>
            </a:r>
            <a:endParaRPr/>
          </a:p>
        </p:txBody>
      </p:sp>
      <p:sp>
        <p:nvSpPr>
          <p:cNvPr id="206" name="Google Shape;206;g2d47f3f1ad3_0_7"/>
          <p:cNvSpPr txBox="1"/>
          <p:nvPr/>
        </p:nvSpPr>
        <p:spPr>
          <a:xfrm>
            <a:off x="4300075" y="5965525"/>
            <a:ext cx="379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a:solidFill>
                  <a:schemeClr val="dk1"/>
                </a:solidFill>
                <a:latin typeface="Times New Roman"/>
                <a:ea typeface="Times New Roman"/>
                <a:cs typeface="Times New Roman"/>
                <a:sym typeface="Times New Roman"/>
              </a:rPr>
              <a:t>Fig.5 Pictorial </a:t>
            </a:r>
            <a:r>
              <a:rPr b="1" lang="en-IN">
                <a:solidFill>
                  <a:schemeClr val="dk1"/>
                </a:solidFill>
                <a:latin typeface="Times New Roman"/>
                <a:ea typeface="Times New Roman"/>
                <a:cs typeface="Times New Roman"/>
                <a:sym typeface="Times New Roman"/>
              </a:rPr>
              <a:t>representation</a:t>
            </a:r>
            <a:r>
              <a:rPr b="1" lang="en-IN">
                <a:solidFill>
                  <a:schemeClr val="dk1"/>
                </a:solidFill>
                <a:latin typeface="Times New Roman"/>
                <a:ea typeface="Times New Roman"/>
                <a:cs typeface="Times New Roman"/>
                <a:sym typeface="Times New Roman"/>
              </a:rPr>
              <a:t> of flow diagram</a:t>
            </a:r>
            <a:endParaRPr b="1">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30cc3f3d2dd_5_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
        <p:nvSpPr>
          <p:cNvPr id="213" name="Google Shape;213;g30cc3f3d2dd_5_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IN"/>
              <a:t>Mini Project- I Exam</a:t>
            </a:r>
            <a:endParaRPr/>
          </a:p>
        </p:txBody>
      </p:sp>
      <p:sp>
        <p:nvSpPr>
          <p:cNvPr id="214" name="Google Shape;214;g30cc3f3d2dd_5_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IN"/>
              <a:t>21-10-2024</a:t>
            </a:r>
            <a:endParaRPr/>
          </a:p>
        </p:txBody>
      </p:sp>
      <p:sp>
        <p:nvSpPr>
          <p:cNvPr id="215" name="Google Shape;215;g30cc3f3d2dd_5_3"/>
          <p:cNvSpPr txBox="1"/>
          <p:nvPr/>
        </p:nvSpPr>
        <p:spPr>
          <a:xfrm>
            <a:off x="3050300" y="25"/>
            <a:ext cx="64566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4400">
                <a:solidFill>
                  <a:srgbClr val="0070C0"/>
                </a:solidFill>
                <a:latin typeface="Times New Roman"/>
                <a:ea typeface="Times New Roman"/>
                <a:cs typeface="Times New Roman"/>
                <a:sym typeface="Times New Roman"/>
              </a:rPr>
              <a:t>Classification Algorithm</a:t>
            </a:r>
            <a:endParaRPr sz="4400">
              <a:solidFill>
                <a:srgbClr val="0070C0"/>
              </a:solidFill>
              <a:latin typeface="Times New Roman"/>
              <a:ea typeface="Times New Roman"/>
              <a:cs typeface="Times New Roman"/>
              <a:sym typeface="Times New Roman"/>
            </a:endParaRPr>
          </a:p>
        </p:txBody>
      </p:sp>
      <p:sp>
        <p:nvSpPr>
          <p:cNvPr id="216" name="Google Shape;216;g30cc3f3d2dd_5_3"/>
          <p:cNvSpPr txBox="1"/>
          <p:nvPr/>
        </p:nvSpPr>
        <p:spPr>
          <a:xfrm>
            <a:off x="838200" y="1170438"/>
            <a:ext cx="10677000" cy="4877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2600">
              <a:solidFill>
                <a:schemeClr val="dk1"/>
              </a:solidFill>
              <a:latin typeface="Calibri"/>
              <a:ea typeface="Calibri"/>
              <a:cs typeface="Calibri"/>
              <a:sym typeface="Calibri"/>
            </a:endParaRPr>
          </a:p>
        </p:txBody>
      </p:sp>
      <p:sp>
        <p:nvSpPr>
          <p:cNvPr id="217" name="Google Shape;217;g30cc3f3d2dd_5_3"/>
          <p:cNvSpPr txBox="1"/>
          <p:nvPr/>
        </p:nvSpPr>
        <p:spPr>
          <a:xfrm>
            <a:off x="1378950" y="861925"/>
            <a:ext cx="4477800" cy="746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b="1" lang="en-IN" sz="2100">
                <a:solidFill>
                  <a:srgbClr val="1D1D27"/>
                </a:solidFill>
                <a:highlight>
                  <a:srgbClr val="FFFFFF"/>
                </a:highlight>
                <a:latin typeface="Montserrat"/>
                <a:ea typeface="Montserrat"/>
                <a:cs typeface="Montserrat"/>
                <a:sym typeface="Montserrat"/>
              </a:rPr>
              <a:t>K-Means Clusters</a:t>
            </a:r>
            <a:endParaRPr b="1" sz="2800">
              <a:solidFill>
                <a:schemeClr val="dk1"/>
              </a:solidFill>
              <a:latin typeface="Calibri"/>
              <a:ea typeface="Calibri"/>
              <a:cs typeface="Calibri"/>
              <a:sym typeface="Calibri"/>
            </a:endParaRPr>
          </a:p>
        </p:txBody>
      </p:sp>
      <p:cxnSp>
        <p:nvCxnSpPr>
          <p:cNvPr id="218" name="Google Shape;218;g30cc3f3d2dd_5_3"/>
          <p:cNvCxnSpPr>
            <a:endCxn id="216" idx="2"/>
          </p:cNvCxnSpPr>
          <p:nvPr/>
        </p:nvCxnSpPr>
        <p:spPr>
          <a:xfrm flipH="1">
            <a:off x="6176700" y="1188138"/>
            <a:ext cx="1500" cy="4859700"/>
          </a:xfrm>
          <a:prstGeom prst="straightConnector1">
            <a:avLst/>
          </a:prstGeom>
          <a:noFill/>
          <a:ln cap="flat" cmpd="sng" w="9525">
            <a:solidFill>
              <a:schemeClr val="dk2"/>
            </a:solidFill>
            <a:prstDash val="solid"/>
            <a:round/>
            <a:headEnd len="med" w="med" type="none"/>
            <a:tailEnd len="med" w="med" type="none"/>
          </a:ln>
        </p:spPr>
      </p:cxnSp>
      <p:sp>
        <p:nvSpPr>
          <p:cNvPr id="219" name="Google Shape;219;g30cc3f3d2dd_5_3"/>
          <p:cNvSpPr txBox="1"/>
          <p:nvPr/>
        </p:nvSpPr>
        <p:spPr>
          <a:xfrm>
            <a:off x="6498150" y="769850"/>
            <a:ext cx="4477800" cy="746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b="1" lang="en-IN" sz="2100">
                <a:solidFill>
                  <a:srgbClr val="1D1D27"/>
                </a:solidFill>
                <a:highlight>
                  <a:srgbClr val="FFFFFF"/>
                </a:highlight>
                <a:latin typeface="Montserrat"/>
                <a:ea typeface="Montserrat"/>
                <a:cs typeface="Montserrat"/>
                <a:sym typeface="Montserrat"/>
              </a:rPr>
              <a:t>Mean</a:t>
            </a:r>
            <a:r>
              <a:rPr b="1" lang="en-IN" sz="2100">
                <a:solidFill>
                  <a:srgbClr val="1D1D27"/>
                </a:solidFill>
                <a:highlight>
                  <a:srgbClr val="FFFFFF"/>
                </a:highlight>
                <a:latin typeface="Montserrat"/>
                <a:ea typeface="Montserrat"/>
                <a:cs typeface="Montserrat"/>
                <a:sym typeface="Montserrat"/>
              </a:rPr>
              <a:t> Shift classifier</a:t>
            </a:r>
            <a:endParaRPr b="1" sz="2800">
              <a:solidFill>
                <a:schemeClr val="dk1"/>
              </a:solidFill>
              <a:latin typeface="Calibri"/>
              <a:ea typeface="Calibri"/>
              <a:cs typeface="Calibri"/>
              <a:sym typeface="Calibri"/>
            </a:endParaRPr>
          </a:p>
        </p:txBody>
      </p:sp>
      <p:pic>
        <p:nvPicPr>
          <p:cNvPr id="220" name="Google Shape;220;g30cc3f3d2dd_5_3"/>
          <p:cNvPicPr preferRelativeResize="0"/>
          <p:nvPr/>
        </p:nvPicPr>
        <p:blipFill>
          <a:blip r:embed="rId3">
            <a:alphaModFix/>
          </a:blip>
          <a:stretch>
            <a:fillRect/>
          </a:stretch>
        </p:blipFill>
        <p:spPr>
          <a:xfrm>
            <a:off x="244800" y="1608325"/>
            <a:ext cx="5849326" cy="2799900"/>
          </a:xfrm>
          <a:prstGeom prst="rect">
            <a:avLst/>
          </a:prstGeom>
          <a:noFill/>
          <a:ln>
            <a:noFill/>
          </a:ln>
        </p:spPr>
      </p:pic>
      <p:pic>
        <p:nvPicPr>
          <p:cNvPr id="221" name="Google Shape;221;g30cc3f3d2dd_5_3"/>
          <p:cNvPicPr preferRelativeResize="0"/>
          <p:nvPr/>
        </p:nvPicPr>
        <p:blipFill>
          <a:blip r:embed="rId4">
            <a:alphaModFix/>
          </a:blip>
          <a:stretch>
            <a:fillRect/>
          </a:stretch>
        </p:blipFill>
        <p:spPr>
          <a:xfrm>
            <a:off x="6811650" y="1338000"/>
            <a:ext cx="4333549" cy="2732300"/>
          </a:xfrm>
          <a:prstGeom prst="rect">
            <a:avLst/>
          </a:prstGeom>
          <a:noFill/>
          <a:ln>
            <a:noFill/>
          </a:ln>
        </p:spPr>
      </p:pic>
      <p:sp>
        <p:nvSpPr>
          <p:cNvPr id="222" name="Google Shape;222;g30cc3f3d2dd_5_3"/>
          <p:cNvSpPr txBox="1"/>
          <p:nvPr/>
        </p:nvSpPr>
        <p:spPr>
          <a:xfrm>
            <a:off x="7911600" y="4070300"/>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a:solidFill>
                  <a:schemeClr val="dk1"/>
                </a:solidFill>
                <a:latin typeface="Times New Roman"/>
                <a:ea typeface="Times New Roman"/>
                <a:cs typeface="Times New Roman"/>
                <a:sym typeface="Times New Roman"/>
              </a:rPr>
              <a:t>Fig.9 Mean shift</a:t>
            </a:r>
            <a:endParaRPr b="1">
              <a:solidFill>
                <a:schemeClr val="dk1"/>
              </a:solidFill>
              <a:latin typeface="Times New Roman"/>
              <a:ea typeface="Times New Roman"/>
              <a:cs typeface="Times New Roman"/>
              <a:sym typeface="Times New Roman"/>
            </a:endParaRPr>
          </a:p>
          <a:p>
            <a:pPr indent="0" lvl="0" marL="0" rtl="0" algn="r">
              <a:spcBef>
                <a:spcPts val="0"/>
              </a:spcBef>
              <a:spcAft>
                <a:spcPts val="0"/>
              </a:spcAft>
              <a:buNone/>
            </a:pPr>
            <a:r>
              <a:t/>
            </a:r>
            <a:endParaRPr sz="1200">
              <a:solidFill>
                <a:srgbClr val="888888"/>
              </a:solidFill>
              <a:latin typeface="Calibri"/>
              <a:ea typeface="Calibri"/>
              <a:cs typeface="Calibri"/>
              <a:sym typeface="Calibri"/>
            </a:endParaRPr>
          </a:p>
        </p:txBody>
      </p:sp>
      <p:sp>
        <p:nvSpPr>
          <p:cNvPr id="223" name="Google Shape;223;g30cc3f3d2dd_5_3"/>
          <p:cNvSpPr txBox="1"/>
          <p:nvPr/>
        </p:nvSpPr>
        <p:spPr>
          <a:xfrm>
            <a:off x="1280375" y="4340625"/>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a:solidFill>
                  <a:schemeClr val="dk1"/>
                </a:solidFill>
                <a:latin typeface="Times New Roman"/>
                <a:ea typeface="Times New Roman"/>
                <a:cs typeface="Times New Roman"/>
                <a:sym typeface="Times New Roman"/>
              </a:rPr>
              <a:t>Fig.8 Mean shift</a:t>
            </a:r>
            <a:endParaRPr b="1">
              <a:solidFill>
                <a:schemeClr val="dk1"/>
              </a:solidFill>
              <a:latin typeface="Times New Roman"/>
              <a:ea typeface="Times New Roman"/>
              <a:cs typeface="Times New Roman"/>
              <a:sym typeface="Times New Roman"/>
            </a:endParaRPr>
          </a:p>
          <a:p>
            <a:pPr indent="0" lvl="0" marL="0" rtl="0" algn="r">
              <a:spcBef>
                <a:spcPts val="0"/>
              </a:spcBef>
              <a:spcAft>
                <a:spcPts val="0"/>
              </a:spcAft>
              <a:buNone/>
            </a:pPr>
            <a:r>
              <a:t/>
            </a:r>
            <a:endParaRPr sz="1200">
              <a:solidFill>
                <a:srgbClr val="888888"/>
              </a:solidFill>
              <a:latin typeface="Calibri"/>
              <a:ea typeface="Calibri"/>
              <a:cs typeface="Calibri"/>
              <a:sym typeface="Calibri"/>
            </a:endParaRPr>
          </a:p>
        </p:txBody>
      </p:sp>
      <p:sp>
        <p:nvSpPr>
          <p:cNvPr id="224" name="Google Shape;224;g30cc3f3d2dd_5_3"/>
          <p:cNvSpPr txBox="1"/>
          <p:nvPr/>
        </p:nvSpPr>
        <p:spPr>
          <a:xfrm>
            <a:off x="432863" y="4822460"/>
            <a:ext cx="5473200" cy="1533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IN" sz="1700">
                <a:solidFill>
                  <a:srgbClr val="1A1A1A"/>
                </a:solidFill>
                <a:latin typeface="Times New Roman"/>
                <a:ea typeface="Times New Roman"/>
                <a:cs typeface="Times New Roman"/>
                <a:sym typeface="Times New Roman"/>
              </a:rPr>
              <a:t>Key Point:-</a:t>
            </a:r>
            <a:r>
              <a:rPr lang="en-IN" sz="1700">
                <a:solidFill>
                  <a:srgbClr val="1A1A1A"/>
                </a:solidFill>
                <a:latin typeface="Times New Roman"/>
                <a:ea typeface="Times New Roman"/>
                <a:cs typeface="Times New Roman"/>
                <a:sym typeface="Times New Roman"/>
              </a:rPr>
              <a:t>Clusters data into a fixed number of clusters (K=5). </a:t>
            </a:r>
            <a:endParaRPr sz="1700">
              <a:solidFill>
                <a:srgbClr val="1A1A1A"/>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IN" sz="1700">
                <a:solidFill>
                  <a:srgbClr val="1A1A1A"/>
                </a:solidFill>
                <a:latin typeface="Times New Roman"/>
                <a:ea typeface="Times New Roman"/>
                <a:cs typeface="Times New Roman"/>
                <a:sym typeface="Times New Roman"/>
              </a:rPr>
              <a:t>Problem:-</a:t>
            </a:r>
            <a:r>
              <a:rPr lang="en-IN" sz="1700">
                <a:solidFill>
                  <a:srgbClr val="1A1A1A"/>
                </a:solidFill>
                <a:latin typeface="Times New Roman"/>
                <a:ea typeface="Times New Roman"/>
                <a:cs typeface="Times New Roman"/>
                <a:sym typeface="Times New Roman"/>
              </a:rPr>
              <a:t>Struggles with complex data distributions, leading to lower recall</a:t>
            </a:r>
            <a:endParaRPr sz="1700">
              <a:solidFill>
                <a:srgbClr val="1A1A1A"/>
              </a:solidFill>
              <a:latin typeface="Times New Roman"/>
              <a:ea typeface="Times New Roman"/>
              <a:cs typeface="Times New Roman"/>
              <a:sym typeface="Times New Roman"/>
            </a:endParaRPr>
          </a:p>
        </p:txBody>
      </p:sp>
      <p:sp>
        <p:nvSpPr>
          <p:cNvPr id="225" name="Google Shape;225;g30cc3f3d2dd_5_3"/>
          <p:cNvSpPr txBox="1"/>
          <p:nvPr/>
        </p:nvSpPr>
        <p:spPr>
          <a:xfrm>
            <a:off x="6448825" y="4738885"/>
            <a:ext cx="5473200" cy="1533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IN" sz="1700">
                <a:solidFill>
                  <a:srgbClr val="1A1A1A"/>
                </a:solidFill>
                <a:latin typeface="Times New Roman"/>
                <a:ea typeface="Times New Roman"/>
                <a:cs typeface="Times New Roman"/>
                <a:sym typeface="Times New Roman"/>
              </a:rPr>
              <a:t>Key Point:-</a:t>
            </a:r>
            <a:r>
              <a:rPr lang="en-IN" sz="1700">
                <a:solidFill>
                  <a:srgbClr val="1A1A1A"/>
                </a:solidFill>
                <a:latin typeface="Times New Roman"/>
                <a:ea typeface="Times New Roman"/>
                <a:cs typeface="Times New Roman"/>
                <a:sym typeface="Times New Roman"/>
              </a:rPr>
              <a:t>Adapts to the data automatically, finding the number of clusters (here, 8).</a:t>
            </a:r>
            <a:endParaRPr sz="1700">
              <a:solidFill>
                <a:srgbClr val="1A1A1A"/>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IN" sz="1700">
                <a:solidFill>
                  <a:srgbClr val="1A1A1A"/>
                </a:solidFill>
                <a:latin typeface="Times New Roman"/>
                <a:ea typeface="Times New Roman"/>
                <a:cs typeface="Times New Roman"/>
                <a:sym typeface="Times New Roman"/>
              </a:rPr>
              <a:t>Problem:-</a:t>
            </a:r>
            <a:r>
              <a:rPr lang="en-IN" sz="1700">
                <a:solidFill>
                  <a:srgbClr val="1A1A1A"/>
                </a:solidFill>
                <a:latin typeface="Times New Roman"/>
                <a:ea typeface="Times New Roman"/>
                <a:cs typeface="Times New Roman"/>
                <a:sym typeface="Times New Roman"/>
              </a:rPr>
              <a:t>Computationally intensive for large datasets.</a:t>
            </a:r>
            <a:endParaRPr sz="1700">
              <a:solidFill>
                <a:srgbClr val="1A1A1A"/>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30cc3f3d2dd_3_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
        <p:nvSpPr>
          <p:cNvPr id="232" name="Google Shape;232;g30cc3f3d2dd_3_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IN"/>
              <a:t>Mini Project- I Exam</a:t>
            </a:r>
            <a:endParaRPr/>
          </a:p>
        </p:txBody>
      </p:sp>
      <p:sp>
        <p:nvSpPr>
          <p:cNvPr id="233" name="Google Shape;233;g30cc3f3d2dd_3_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IN"/>
              <a:t>21-10-2024</a:t>
            </a:r>
            <a:endParaRPr/>
          </a:p>
        </p:txBody>
      </p:sp>
      <p:sp>
        <p:nvSpPr>
          <p:cNvPr id="234" name="Google Shape;234;g30cc3f3d2dd_3_3"/>
          <p:cNvSpPr txBox="1"/>
          <p:nvPr/>
        </p:nvSpPr>
        <p:spPr>
          <a:xfrm>
            <a:off x="3050300" y="25"/>
            <a:ext cx="64566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4400">
                <a:solidFill>
                  <a:srgbClr val="0070C0"/>
                </a:solidFill>
                <a:latin typeface="Times New Roman"/>
                <a:ea typeface="Times New Roman"/>
                <a:cs typeface="Times New Roman"/>
                <a:sym typeface="Times New Roman"/>
              </a:rPr>
              <a:t>Classification </a:t>
            </a:r>
            <a:r>
              <a:rPr lang="en-IN" sz="4400">
                <a:solidFill>
                  <a:srgbClr val="0070C0"/>
                </a:solidFill>
                <a:latin typeface="Times New Roman"/>
                <a:ea typeface="Times New Roman"/>
                <a:cs typeface="Times New Roman"/>
                <a:sym typeface="Times New Roman"/>
              </a:rPr>
              <a:t>Algorithm</a:t>
            </a:r>
            <a:endParaRPr sz="4400">
              <a:solidFill>
                <a:srgbClr val="0070C0"/>
              </a:solidFill>
              <a:latin typeface="Times New Roman"/>
              <a:ea typeface="Times New Roman"/>
              <a:cs typeface="Times New Roman"/>
              <a:sym typeface="Times New Roman"/>
            </a:endParaRPr>
          </a:p>
        </p:txBody>
      </p:sp>
      <p:sp>
        <p:nvSpPr>
          <p:cNvPr id="235" name="Google Shape;235;g30cc3f3d2dd_3_3"/>
          <p:cNvSpPr txBox="1"/>
          <p:nvPr/>
        </p:nvSpPr>
        <p:spPr>
          <a:xfrm>
            <a:off x="838200" y="1170438"/>
            <a:ext cx="10677000" cy="4877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2600">
              <a:solidFill>
                <a:schemeClr val="dk1"/>
              </a:solidFill>
              <a:latin typeface="Calibri"/>
              <a:ea typeface="Calibri"/>
              <a:cs typeface="Calibri"/>
              <a:sym typeface="Calibri"/>
            </a:endParaRPr>
          </a:p>
        </p:txBody>
      </p:sp>
      <p:pic>
        <p:nvPicPr>
          <p:cNvPr id="236" name="Google Shape;236;g30cc3f3d2dd_3_3"/>
          <p:cNvPicPr preferRelativeResize="0"/>
          <p:nvPr/>
        </p:nvPicPr>
        <p:blipFill>
          <a:blip r:embed="rId3">
            <a:alphaModFix/>
          </a:blip>
          <a:stretch>
            <a:fillRect/>
          </a:stretch>
        </p:blipFill>
        <p:spPr>
          <a:xfrm>
            <a:off x="0" y="1344550"/>
            <a:ext cx="6023849" cy="2779320"/>
          </a:xfrm>
          <a:prstGeom prst="rect">
            <a:avLst/>
          </a:prstGeom>
          <a:noFill/>
          <a:ln>
            <a:noFill/>
          </a:ln>
        </p:spPr>
      </p:pic>
      <p:sp>
        <p:nvSpPr>
          <p:cNvPr id="237" name="Google Shape;237;g30cc3f3d2dd_3_3"/>
          <p:cNvSpPr txBox="1"/>
          <p:nvPr/>
        </p:nvSpPr>
        <p:spPr>
          <a:xfrm>
            <a:off x="1378950" y="861925"/>
            <a:ext cx="4477800" cy="746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b="1" lang="en-IN" sz="2100">
                <a:solidFill>
                  <a:srgbClr val="1D1D27"/>
                </a:solidFill>
                <a:highlight>
                  <a:srgbClr val="FFFFFF"/>
                </a:highlight>
                <a:latin typeface="Montserrat"/>
                <a:ea typeface="Montserrat"/>
                <a:cs typeface="Montserrat"/>
                <a:sym typeface="Montserrat"/>
              </a:rPr>
              <a:t>K-Nearest Neighbor(KNN)</a:t>
            </a:r>
            <a:endParaRPr b="1" sz="2800">
              <a:solidFill>
                <a:schemeClr val="dk1"/>
              </a:solidFill>
              <a:latin typeface="Calibri"/>
              <a:ea typeface="Calibri"/>
              <a:cs typeface="Calibri"/>
              <a:sym typeface="Calibri"/>
            </a:endParaRPr>
          </a:p>
        </p:txBody>
      </p:sp>
      <p:cxnSp>
        <p:nvCxnSpPr>
          <p:cNvPr id="238" name="Google Shape;238;g30cc3f3d2dd_3_3"/>
          <p:cNvCxnSpPr>
            <a:endCxn id="235" idx="2"/>
          </p:cNvCxnSpPr>
          <p:nvPr/>
        </p:nvCxnSpPr>
        <p:spPr>
          <a:xfrm flipH="1">
            <a:off x="6176700" y="1188138"/>
            <a:ext cx="1500" cy="4859700"/>
          </a:xfrm>
          <a:prstGeom prst="straightConnector1">
            <a:avLst/>
          </a:prstGeom>
          <a:noFill/>
          <a:ln cap="flat" cmpd="sng" w="9525">
            <a:solidFill>
              <a:schemeClr val="dk2"/>
            </a:solidFill>
            <a:prstDash val="solid"/>
            <a:round/>
            <a:headEnd len="med" w="med" type="none"/>
            <a:tailEnd len="med" w="med" type="none"/>
          </a:ln>
        </p:spPr>
      </p:cxnSp>
      <p:sp>
        <p:nvSpPr>
          <p:cNvPr id="239" name="Google Shape;239;g30cc3f3d2dd_3_3"/>
          <p:cNvSpPr txBox="1"/>
          <p:nvPr/>
        </p:nvSpPr>
        <p:spPr>
          <a:xfrm>
            <a:off x="6498150" y="769850"/>
            <a:ext cx="4477800" cy="746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600"/>
              </a:spcAft>
              <a:buNone/>
            </a:pPr>
            <a:r>
              <a:rPr b="1" lang="en-IN" sz="2100">
                <a:solidFill>
                  <a:srgbClr val="1D1D27"/>
                </a:solidFill>
                <a:highlight>
                  <a:srgbClr val="FFFFFF"/>
                </a:highlight>
                <a:latin typeface="Montserrat"/>
                <a:ea typeface="Montserrat"/>
                <a:cs typeface="Montserrat"/>
                <a:sym typeface="Montserrat"/>
              </a:rPr>
              <a:t>Minimum Distance classifier</a:t>
            </a:r>
            <a:endParaRPr b="1" sz="2800">
              <a:solidFill>
                <a:schemeClr val="dk1"/>
              </a:solidFill>
              <a:latin typeface="Calibri"/>
              <a:ea typeface="Calibri"/>
              <a:cs typeface="Calibri"/>
              <a:sym typeface="Calibri"/>
            </a:endParaRPr>
          </a:p>
        </p:txBody>
      </p:sp>
      <p:pic>
        <p:nvPicPr>
          <p:cNvPr id="240" name="Google Shape;240;g30cc3f3d2dd_3_3"/>
          <p:cNvPicPr preferRelativeResize="0"/>
          <p:nvPr/>
        </p:nvPicPr>
        <p:blipFill>
          <a:blip r:embed="rId4">
            <a:alphaModFix/>
          </a:blip>
          <a:stretch>
            <a:fillRect/>
          </a:stretch>
        </p:blipFill>
        <p:spPr>
          <a:xfrm>
            <a:off x="6498150" y="1247275"/>
            <a:ext cx="4477800" cy="2794662"/>
          </a:xfrm>
          <a:prstGeom prst="rect">
            <a:avLst/>
          </a:prstGeom>
          <a:noFill/>
          <a:ln>
            <a:noFill/>
          </a:ln>
        </p:spPr>
      </p:pic>
      <p:sp>
        <p:nvSpPr>
          <p:cNvPr id="241" name="Google Shape;241;g30cc3f3d2dd_3_3"/>
          <p:cNvSpPr txBox="1"/>
          <p:nvPr/>
        </p:nvSpPr>
        <p:spPr>
          <a:xfrm>
            <a:off x="7417975" y="4041925"/>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a:solidFill>
                  <a:schemeClr val="dk1"/>
                </a:solidFill>
                <a:latin typeface="Times New Roman"/>
                <a:ea typeface="Times New Roman"/>
                <a:cs typeface="Times New Roman"/>
                <a:sym typeface="Times New Roman"/>
              </a:rPr>
              <a:t>Fig.7 Minimum distance</a:t>
            </a:r>
            <a:endParaRPr b="1">
              <a:solidFill>
                <a:schemeClr val="dk1"/>
              </a:solidFill>
              <a:latin typeface="Times New Roman"/>
              <a:ea typeface="Times New Roman"/>
              <a:cs typeface="Times New Roman"/>
              <a:sym typeface="Times New Roman"/>
            </a:endParaRPr>
          </a:p>
          <a:p>
            <a:pPr indent="0" lvl="0" marL="0" rtl="0" algn="r">
              <a:spcBef>
                <a:spcPts val="0"/>
              </a:spcBef>
              <a:spcAft>
                <a:spcPts val="0"/>
              </a:spcAft>
              <a:buNone/>
            </a:pPr>
            <a:r>
              <a:t/>
            </a:r>
            <a:endParaRPr sz="1200">
              <a:solidFill>
                <a:srgbClr val="888888"/>
              </a:solidFill>
              <a:latin typeface="Calibri"/>
              <a:ea typeface="Calibri"/>
              <a:cs typeface="Calibri"/>
              <a:sym typeface="Calibri"/>
            </a:endParaRPr>
          </a:p>
        </p:txBody>
      </p:sp>
      <p:sp>
        <p:nvSpPr>
          <p:cNvPr id="242" name="Google Shape;242;g30cc3f3d2dd_3_3"/>
          <p:cNvSpPr txBox="1"/>
          <p:nvPr/>
        </p:nvSpPr>
        <p:spPr>
          <a:xfrm>
            <a:off x="1589300" y="4401250"/>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a:solidFill>
                  <a:schemeClr val="dk1"/>
                </a:solidFill>
                <a:latin typeface="Times New Roman"/>
                <a:ea typeface="Times New Roman"/>
                <a:cs typeface="Times New Roman"/>
                <a:sym typeface="Times New Roman"/>
              </a:rPr>
              <a:t>Fig.6 KNN</a:t>
            </a:r>
            <a:endParaRPr b="1">
              <a:solidFill>
                <a:schemeClr val="dk1"/>
              </a:solidFill>
              <a:latin typeface="Times New Roman"/>
              <a:ea typeface="Times New Roman"/>
              <a:cs typeface="Times New Roman"/>
              <a:sym typeface="Times New Roman"/>
            </a:endParaRPr>
          </a:p>
          <a:p>
            <a:pPr indent="0" lvl="0" marL="0" rtl="0" algn="r">
              <a:spcBef>
                <a:spcPts val="0"/>
              </a:spcBef>
              <a:spcAft>
                <a:spcPts val="0"/>
              </a:spcAft>
              <a:buNone/>
            </a:pPr>
            <a:r>
              <a:t/>
            </a:r>
            <a:endParaRPr sz="1200">
              <a:solidFill>
                <a:srgbClr val="888888"/>
              </a:solidFill>
              <a:latin typeface="Calibri"/>
              <a:ea typeface="Calibri"/>
              <a:cs typeface="Calibri"/>
              <a:sym typeface="Calibri"/>
            </a:endParaRPr>
          </a:p>
        </p:txBody>
      </p:sp>
      <p:sp>
        <p:nvSpPr>
          <p:cNvPr id="243" name="Google Shape;243;g30cc3f3d2dd_3_3"/>
          <p:cNvSpPr txBox="1"/>
          <p:nvPr/>
        </p:nvSpPr>
        <p:spPr>
          <a:xfrm>
            <a:off x="275325" y="4822460"/>
            <a:ext cx="5473200" cy="1533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IN" sz="1700">
                <a:solidFill>
                  <a:srgbClr val="1A1A1A"/>
                </a:solidFill>
                <a:latin typeface="Times New Roman"/>
                <a:ea typeface="Times New Roman"/>
                <a:cs typeface="Times New Roman"/>
                <a:sym typeface="Times New Roman"/>
              </a:rPr>
              <a:t>Key Point:-</a:t>
            </a:r>
            <a:r>
              <a:rPr lang="en-IN" sz="1700">
                <a:solidFill>
                  <a:srgbClr val="1A1A1A"/>
                </a:solidFill>
                <a:latin typeface="Times New Roman"/>
                <a:ea typeface="Times New Roman"/>
                <a:cs typeface="Times New Roman"/>
                <a:sym typeface="Times New Roman"/>
              </a:rPr>
              <a:t>Classifies based on the majority vote of the nearest neighbors (K=110).</a:t>
            </a:r>
            <a:endParaRPr sz="1700">
              <a:solidFill>
                <a:srgbClr val="1A1A1A"/>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IN" sz="1700">
                <a:solidFill>
                  <a:srgbClr val="1A1A1A"/>
                </a:solidFill>
                <a:latin typeface="Times New Roman"/>
                <a:ea typeface="Times New Roman"/>
                <a:cs typeface="Times New Roman"/>
                <a:sym typeface="Times New Roman"/>
              </a:rPr>
              <a:t>Probl</a:t>
            </a:r>
            <a:r>
              <a:rPr b="1" lang="en-IN" sz="1700">
                <a:solidFill>
                  <a:srgbClr val="1A1A1A"/>
                </a:solidFill>
                <a:latin typeface="Times New Roman"/>
                <a:ea typeface="Times New Roman"/>
                <a:cs typeface="Times New Roman"/>
                <a:sym typeface="Times New Roman"/>
              </a:rPr>
              <a:t>em:-</a:t>
            </a:r>
            <a:r>
              <a:rPr lang="en-IN" sz="1700">
                <a:solidFill>
                  <a:srgbClr val="1A1A1A"/>
                </a:solidFill>
                <a:latin typeface="Times New Roman"/>
                <a:ea typeface="Times New Roman"/>
                <a:cs typeface="Times New Roman"/>
                <a:sym typeface="Times New Roman"/>
              </a:rPr>
              <a:t>Works well but is slow with large datasets. </a:t>
            </a:r>
            <a:endParaRPr sz="1700">
              <a:solidFill>
                <a:srgbClr val="1A1A1A"/>
              </a:solidFill>
              <a:latin typeface="Times New Roman"/>
              <a:ea typeface="Times New Roman"/>
              <a:cs typeface="Times New Roman"/>
              <a:sym typeface="Times New Roman"/>
            </a:endParaRPr>
          </a:p>
        </p:txBody>
      </p:sp>
      <p:sp>
        <p:nvSpPr>
          <p:cNvPr id="244" name="Google Shape;244;g30cc3f3d2dd_3_3"/>
          <p:cNvSpPr txBox="1"/>
          <p:nvPr/>
        </p:nvSpPr>
        <p:spPr>
          <a:xfrm>
            <a:off x="6606375" y="4626925"/>
            <a:ext cx="5367600" cy="1850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IN" sz="1700">
                <a:solidFill>
                  <a:srgbClr val="1A1A1A"/>
                </a:solidFill>
                <a:latin typeface="Times New Roman"/>
                <a:ea typeface="Times New Roman"/>
                <a:cs typeface="Times New Roman"/>
                <a:sym typeface="Times New Roman"/>
              </a:rPr>
              <a:t>Key Point:-</a:t>
            </a:r>
            <a:r>
              <a:rPr lang="en-IN" sz="1700">
                <a:solidFill>
                  <a:srgbClr val="1A1A1A"/>
                </a:solidFill>
                <a:latin typeface="Times New Roman"/>
                <a:ea typeface="Times New Roman"/>
                <a:cs typeface="Times New Roman"/>
                <a:sym typeface="Times New Roman"/>
              </a:rPr>
              <a:t>Classifies by calculating distance between data points and known class centers (M=50).</a:t>
            </a:r>
            <a:endParaRPr sz="1700">
              <a:solidFill>
                <a:srgbClr val="1A1A1A"/>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IN" sz="1700">
                <a:solidFill>
                  <a:srgbClr val="1A1A1A"/>
                </a:solidFill>
                <a:latin typeface="Times New Roman"/>
                <a:ea typeface="Times New Roman"/>
                <a:cs typeface="Times New Roman"/>
                <a:sym typeface="Times New Roman"/>
              </a:rPr>
              <a:t>Problem:-</a:t>
            </a:r>
            <a:r>
              <a:rPr lang="en-IN" sz="1700">
                <a:solidFill>
                  <a:srgbClr val="1A1A1A"/>
                </a:solidFill>
                <a:latin typeface="Times New Roman"/>
                <a:ea typeface="Times New Roman"/>
                <a:cs typeface="Times New Roman"/>
                <a:sym typeface="Times New Roman"/>
              </a:rPr>
              <a:t> A highly efficient classifier with minimal computation, ideal when data is well-separated and doesn’t need complex clustering like Mean-Shift.</a:t>
            </a:r>
            <a:endParaRPr sz="1700">
              <a:solidFill>
                <a:srgbClr val="1A1A1A"/>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0"/>
          <p:cNvSpPr txBox="1"/>
          <p:nvPr>
            <p:ph type="title"/>
          </p:nvPr>
        </p:nvSpPr>
        <p:spPr>
          <a:xfrm>
            <a:off x="-124250" y="312675"/>
            <a:ext cx="12192000" cy="83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0000"/>
              </a:buClr>
              <a:buSzPts val="2800"/>
              <a:buFont typeface="Times New Roman"/>
              <a:buNone/>
            </a:pPr>
            <a:r>
              <a:rPr lang="en-IN">
                <a:solidFill>
                  <a:srgbClr val="0070C0"/>
                </a:solidFill>
                <a:latin typeface="Times New Roman"/>
                <a:ea typeface="Times New Roman"/>
                <a:cs typeface="Times New Roman"/>
                <a:sym typeface="Times New Roman"/>
              </a:rPr>
              <a:t>Proposed Project Components and Expenditure</a:t>
            </a:r>
            <a:endParaRPr b="0" i="0" u="none" cap="none" strike="noStrike">
              <a:solidFill>
                <a:srgbClr val="0070C0"/>
              </a:solidFill>
              <a:latin typeface="Times New Roman"/>
              <a:ea typeface="Times New Roman"/>
              <a:cs typeface="Times New Roman"/>
              <a:sym typeface="Times New Roman"/>
            </a:endParaRPr>
          </a:p>
        </p:txBody>
      </p:sp>
      <p:sp>
        <p:nvSpPr>
          <p:cNvPr id="250" name="Google Shape;25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IN"/>
              <a:t>21-10-2024</a:t>
            </a:r>
            <a:endParaRPr/>
          </a:p>
        </p:txBody>
      </p:sp>
      <p:sp>
        <p:nvSpPr>
          <p:cNvPr id="251" name="Google Shape;25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IN"/>
              <a:t>Mini Project- I Exam</a:t>
            </a:r>
            <a:endParaRPr/>
          </a:p>
        </p:txBody>
      </p:sp>
      <p:sp>
        <p:nvSpPr>
          <p:cNvPr id="252" name="Google Shape;25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253" name="Google Shape;253;p10"/>
          <p:cNvSpPr txBox="1"/>
          <p:nvPr/>
        </p:nvSpPr>
        <p:spPr>
          <a:xfrm>
            <a:off x="4205713" y="1608300"/>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a:solidFill>
                  <a:schemeClr val="dk1"/>
                </a:solidFill>
                <a:latin typeface="Times New Roman"/>
                <a:ea typeface="Times New Roman"/>
                <a:cs typeface="Times New Roman"/>
                <a:sym typeface="Times New Roman"/>
              </a:rPr>
              <a:t>Table </a:t>
            </a:r>
            <a:r>
              <a:rPr b="1" lang="en-IN">
                <a:solidFill>
                  <a:schemeClr val="dk1"/>
                </a:solidFill>
                <a:latin typeface="Times New Roman"/>
                <a:ea typeface="Times New Roman"/>
                <a:cs typeface="Times New Roman"/>
                <a:sym typeface="Times New Roman"/>
              </a:rPr>
              <a:t>2. </a:t>
            </a:r>
            <a:r>
              <a:rPr b="1" lang="en-IN">
                <a:solidFill>
                  <a:schemeClr val="dk1"/>
                </a:solidFill>
                <a:latin typeface="Times New Roman"/>
                <a:ea typeface="Times New Roman"/>
                <a:cs typeface="Times New Roman"/>
                <a:sym typeface="Times New Roman"/>
              </a:rPr>
              <a:t>Hardware used in project</a:t>
            </a:r>
            <a:endParaRPr b="1">
              <a:solidFill>
                <a:schemeClr val="dk1"/>
              </a:solidFill>
              <a:latin typeface="Times New Roman"/>
              <a:ea typeface="Times New Roman"/>
              <a:cs typeface="Times New Roman"/>
              <a:sym typeface="Times New Roman"/>
            </a:endParaRPr>
          </a:p>
          <a:p>
            <a:pPr indent="0" lvl="0" marL="0" rtl="0" algn="r">
              <a:spcBef>
                <a:spcPts val="0"/>
              </a:spcBef>
              <a:spcAft>
                <a:spcPts val="0"/>
              </a:spcAft>
              <a:buNone/>
            </a:pPr>
            <a:r>
              <a:t/>
            </a:r>
            <a:endParaRPr sz="1200">
              <a:solidFill>
                <a:srgbClr val="888888"/>
              </a:solidFill>
              <a:latin typeface="Calibri"/>
              <a:ea typeface="Calibri"/>
              <a:cs typeface="Calibri"/>
              <a:sym typeface="Calibri"/>
            </a:endParaRPr>
          </a:p>
        </p:txBody>
      </p:sp>
      <p:graphicFrame>
        <p:nvGraphicFramePr>
          <p:cNvPr id="254" name="Google Shape;254;p10"/>
          <p:cNvGraphicFramePr/>
          <p:nvPr/>
        </p:nvGraphicFramePr>
        <p:xfrm>
          <a:off x="537675" y="2026525"/>
          <a:ext cx="3000000" cy="3000000"/>
        </p:xfrm>
        <a:graphic>
          <a:graphicData uri="http://schemas.openxmlformats.org/drawingml/2006/table">
            <a:tbl>
              <a:tblPr>
                <a:noFill/>
                <a:tableStyleId>{C8E8406F-BCC1-4651-866E-152E72A21563}</a:tableStyleId>
              </a:tblPr>
              <a:tblGrid>
                <a:gridCol w="1165150"/>
                <a:gridCol w="3226400"/>
                <a:gridCol w="2141525"/>
                <a:gridCol w="2141525"/>
                <a:gridCol w="2141525"/>
              </a:tblGrid>
              <a:tr h="381000">
                <a:tc>
                  <a:txBody>
                    <a:bodyPr/>
                    <a:lstStyle/>
                    <a:p>
                      <a:pPr indent="0" lvl="0" marL="0" rtl="0" algn="l">
                        <a:spcBef>
                          <a:spcPts val="0"/>
                        </a:spcBef>
                        <a:spcAft>
                          <a:spcPts val="0"/>
                        </a:spcAft>
                        <a:buNone/>
                      </a:pPr>
                      <a:r>
                        <a:rPr b="1" lang="en-IN" sz="2100">
                          <a:latin typeface="Times New Roman"/>
                          <a:ea typeface="Times New Roman"/>
                          <a:cs typeface="Times New Roman"/>
                          <a:sym typeface="Times New Roman"/>
                        </a:rPr>
                        <a:t>Sr. No</a:t>
                      </a:r>
                      <a:endParaRPr b="1" sz="2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IN" sz="2100">
                          <a:latin typeface="Times New Roman"/>
                          <a:ea typeface="Times New Roman"/>
                          <a:cs typeface="Times New Roman"/>
                          <a:sym typeface="Times New Roman"/>
                        </a:rPr>
                        <a:t>Name of components </a:t>
                      </a:r>
                      <a:endParaRPr b="1" sz="2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IN" sz="2100">
                          <a:latin typeface="Times New Roman"/>
                          <a:ea typeface="Times New Roman"/>
                          <a:cs typeface="Times New Roman"/>
                          <a:sym typeface="Times New Roman"/>
                        </a:rPr>
                        <a:t>Quantity</a:t>
                      </a:r>
                      <a:endParaRPr b="1" sz="2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IN" sz="2100">
                          <a:latin typeface="Times New Roman"/>
                          <a:ea typeface="Times New Roman"/>
                          <a:cs typeface="Times New Roman"/>
                          <a:sym typeface="Times New Roman"/>
                        </a:rPr>
                        <a:t>Cost in Rupees</a:t>
                      </a:r>
                      <a:endParaRPr b="1" sz="2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IN" sz="2100">
                          <a:latin typeface="Times New Roman"/>
                          <a:ea typeface="Times New Roman"/>
                          <a:cs typeface="Times New Roman"/>
                          <a:sym typeface="Times New Roman"/>
                        </a:rPr>
                        <a:t>Reference</a:t>
                      </a:r>
                      <a:endParaRPr b="1" sz="2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IN" sz="2100">
                          <a:latin typeface="Times New Roman"/>
                          <a:ea typeface="Times New Roman"/>
                          <a:cs typeface="Times New Roman"/>
                          <a:sym typeface="Times New Roman"/>
                        </a:rPr>
                        <a:t>1.</a:t>
                      </a:r>
                      <a:endParaRPr sz="2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IN" sz="2100">
                          <a:latin typeface="Times New Roman"/>
                          <a:ea typeface="Times New Roman"/>
                          <a:cs typeface="Times New Roman"/>
                          <a:sym typeface="Times New Roman"/>
                        </a:rPr>
                        <a:t>PYNQ FPGA board</a:t>
                      </a:r>
                      <a:endParaRPr sz="2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IN" sz="2100">
                          <a:latin typeface="Times New Roman"/>
                          <a:ea typeface="Times New Roman"/>
                          <a:cs typeface="Times New Roman"/>
                          <a:sym typeface="Times New Roman"/>
                        </a:rPr>
                        <a:t>1</a:t>
                      </a:r>
                      <a:endParaRPr sz="2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IN" sz="2100">
                          <a:latin typeface="Times New Roman"/>
                          <a:ea typeface="Times New Roman"/>
                          <a:cs typeface="Times New Roman"/>
                          <a:sym typeface="Times New Roman"/>
                        </a:rPr>
                        <a:t>21500/-</a:t>
                      </a:r>
                      <a:endParaRPr sz="2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IN" sz="2100" u="sng">
                          <a:solidFill>
                            <a:schemeClr val="hlink"/>
                          </a:solidFill>
                          <a:latin typeface="Times New Roman"/>
                          <a:ea typeface="Times New Roman"/>
                          <a:cs typeface="Times New Roman"/>
                          <a:sym typeface="Times New Roman"/>
                          <a:hlinkClick r:id="rId3"/>
                        </a:rPr>
                        <a:t>Link</a:t>
                      </a:r>
                      <a:endParaRPr sz="2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255" name="Google Shape;255;p10"/>
          <p:cNvGraphicFramePr/>
          <p:nvPr/>
        </p:nvGraphicFramePr>
        <p:xfrm>
          <a:off x="537663" y="3476700"/>
          <a:ext cx="3000000" cy="3000000"/>
        </p:xfrm>
        <a:graphic>
          <a:graphicData uri="http://schemas.openxmlformats.org/drawingml/2006/table">
            <a:tbl>
              <a:tblPr>
                <a:noFill/>
                <a:tableStyleId>{D5E35524-4D63-4AFD-A154-420EF37A9F8B}</a:tableStyleId>
              </a:tblPr>
              <a:tblGrid>
                <a:gridCol w="1687275"/>
                <a:gridCol w="4980775"/>
                <a:gridCol w="4200125"/>
              </a:tblGrid>
              <a:tr h="856750">
                <a:tc>
                  <a:txBody>
                    <a:bodyPr/>
                    <a:lstStyle/>
                    <a:p>
                      <a:pPr indent="0" lvl="0" marL="0" rtl="0" algn="l">
                        <a:lnSpc>
                          <a:spcPct val="115000"/>
                        </a:lnSpc>
                        <a:spcBef>
                          <a:spcPts val="0"/>
                        </a:spcBef>
                        <a:spcAft>
                          <a:spcPts val="0"/>
                        </a:spcAft>
                        <a:buNone/>
                      </a:pPr>
                      <a:r>
                        <a:rPr b="1" lang="en-IN" sz="2400">
                          <a:solidFill>
                            <a:schemeClr val="dk1"/>
                          </a:solidFill>
                          <a:latin typeface="Times New Roman"/>
                          <a:ea typeface="Times New Roman"/>
                          <a:cs typeface="Times New Roman"/>
                          <a:sym typeface="Times New Roman"/>
                        </a:rPr>
                        <a:t>Sr. No.</a:t>
                      </a:r>
                      <a:endParaRPr b="1" sz="2400">
                        <a:solidFill>
                          <a:schemeClr val="dk1"/>
                        </a:solidFill>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Clr>
                          <a:schemeClr val="dk1"/>
                        </a:buClr>
                        <a:buSzPts val="1100"/>
                        <a:buFont typeface="Arial"/>
                        <a:buNone/>
                      </a:pPr>
                      <a:r>
                        <a:rPr b="1" lang="en-IN" sz="2400">
                          <a:solidFill>
                            <a:schemeClr val="dk1"/>
                          </a:solidFill>
                          <a:latin typeface="Times New Roman"/>
                          <a:ea typeface="Times New Roman"/>
                          <a:cs typeface="Times New Roman"/>
                          <a:sym typeface="Times New Roman"/>
                        </a:rPr>
                        <a:t>Name of components </a:t>
                      </a:r>
                      <a:endParaRPr b="1" sz="2400">
                        <a:solidFill>
                          <a:srgbClr val="FFFFFF"/>
                        </a:solidFill>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Clr>
                          <a:schemeClr val="dk1"/>
                        </a:buClr>
                        <a:buSzPts val="1100"/>
                        <a:buFont typeface="Arial"/>
                        <a:buNone/>
                      </a:pPr>
                      <a:r>
                        <a:rPr b="1" lang="en-IN" sz="2400">
                          <a:solidFill>
                            <a:schemeClr val="dk1"/>
                          </a:solidFill>
                          <a:latin typeface="Times New Roman"/>
                          <a:ea typeface="Times New Roman"/>
                          <a:cs typeface="Times New Roman"/>
                          <a:sym typeface="Times New Roman"/>
                        </a:rPr>
                        <a:t>Type(open source/paid)</a:t>
                      </a:r>
                      <a:endParaRPr b="1" sz="2400">
                        <a:solidFill>
                          <a:srgbClr val="FFFFFF"/>
                        </a:solidFill>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r>
              <a:tr h="544400">
                <a:tc>
                  <a:txBody>
                    <a:bodyPr/>
                    <a:lstStyle/>
                    <a:p>
                      <a:pPr indent="0" lvl="0" marL="0" rtl="0" algn="l">
                        <a:lnSpc>
                          <a:spcPct val="115000"/>
                        </a:lnSpc>
                        <a:spcBef>
                          <a:spcPts val="0"/>
                        </a:spcBef>
                        <a:spcAft>
                          <a:spcPts val="0"/>
                        </a:spcAft>
                        <a:buNone/>
                      </a:pPr>
                      <a:r>
                        <a:rPr lang="en-IN" sz="2400">
                          <a:latin typeface="Times New Roman"/>
                          <a:ea typeface="Times New Roman"/>
                          <a:cs typeface="Times New Roman"/>
                          <a:sym typeface="Times New Roman"/>
                        </a:rPr>
                        <a:t>1.</a:t>
                      </a:r>
                      <a:endParaRPr sz="24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IN" sz="2400">
                          <a:latin typeface="Times New Roman"/>
                          <a:ea typeface="Times New Roman"/>
                          <a:cs typeface="Times New Roman"/>
                          <a:sym typeface="Times New Roman"/>
                        </a:rPr>
                        <a:t>Jupyter </a:t>
                      </a:r>
                      <a:endParaRPr sz="24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IN" sz="2400">
                          <a:latin typeface="Times New Roman"/>
                          <a:ea typeface="Times New Roman"/>
                          <a:cs typeface="Times New Roman"/>
                          <a:sym typeface="Times New Roman"/>
                        </a:rPr>
                        <a:t>Open Source</a:t>
                      </a:r>
                      <a:endParaRPr sz="24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4400">
                <a:tc>
                  <a:txBody>
                    <a:bodyPr/>
                    <a:lstStyle/>
                    <a:p>
                      <a:pPr indent="0" lvl="0" marL="0" rtl="0" algn="l">
                        <a:lnSpc>
                          <a:spcPct val="115000"/>
                        </a:lnSpc>
                        <a:spcBef>
                          <a:spcPts val="0"/>
                        </a:spcBef>
                        <a:spcAft>
                          <a:spcPts val="0"/>
                        </a:spcAft>
                        <a:buNone/>
                      </a:pPr>
                      <a:r>
                        <a:rPr lang="en-IN" sz="2400">
                          <a:latin typeface="Times New Roman"/>
                          <a:ea typeface="Times New Roman"/>
                          <a:cs typeface="Times New Roman"/>
                          <a:sym typeface="Times New Roman"/>
                        </a:rPr>
                        <a:t>2,</a:t>
                      </a:r>
                      <a:endParaRPr sz="24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IN" sz="2400">
                          <a:latin typeface="Times New Roman"/>
                          <a:ea typeface="Times New Roman"/>
                          <a:cs typeface="Times New Roman"/>
                          <a:sym typeface="Times New Roman"/>
                        </a:rPr>
                        <a:t>Google Colab</a:t>
                      </a:r>
                      <a:endParaRPr sz="24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IN" sz="2400">
                          <a:latin typeface="Times New Roman"/>
                          <a:ea typeface="Times New Roman"/>
                          <a:cs typeface="Times New Roman"/>
                          <a:sym typeface="Times New Roman"/>
                        </a:rPr>
                        <a:t>Open Source</a:t>
                      </a:r>
                      <a:endParaRPr sz="24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4400">
                <a:tc>
                  <a:txBody>
                    <a:bodyPr/>
                    <a:lstStyle/>
                    <a:p>
                      <a:pPr indent="0" lvl="0" marL="0" rtl="0" algn="l">
                        <a:lnSpc>
                          <a:spcPct val="115000"/>
                        </a:lnSpc>
                        <a:spcBef>
                          <a:spcPts val="0"/>
                        </a:spcBef>
                        <a:spcAft>
                          <a:spcPts val="0"/>
                        </a:spcAft>
                        <a:buNone/>
                      </a:pPr>
                      <a:r>
                        <a:rPr lang="en-IN" sz="2400">
                          <a:latin typeface="Times New Roman"/>
                          <a:ea typeface="Times New Roman"/>
                          <a:cs typeface="Times New Roman"/>
                          <a:sym typeface="Times New Roman"/>
                        </a:rPr>
                        <a:t>3.</a:t>
                      </a:r>
                      <a:endParaRPr sz="24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IN" sz="2400">
                          <a:latin typeface="Times New Roman"/>
                          <a:ea typeface="Times New Roman"/>
                          <a:cs typeface="Times New Roman"/>
                          <a:sym typeface="Times New Roman"/>
                        </a:rPr>
                        <a:t>Broadatz </a:t>
                      </a:r>
                      <a:r>
                        <a:rPr lang="en-IN" sz="2400">
                          <a:latin typeface="Times New Roman"/>
                          <a:ea typeface="Times New Roman"/>
                          <a:cs typeface="Times New Roman"/>
                          <a:sym typeface="Times New Roman"/>
                        </a:rPr>
                        <a:t>Texture Database</a:t>
                      </a:r>
                      <a:endParaRPr sz="24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IN" sz="2400">
                          <a:latin typeface="Times New Roman"/>
                          <a:ea typeface="Times New Roman"/>
                          <a:cs typeface="Times New Roman"/>
                          <a:sym typeface="Times New Roman"/>
                        </a:rPr>
                        <a:t>Open Source</a:t>
                      </a:r>
                      <a:endParaRPr sz="24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56" name="Google Shape;256;p10"/>
          <p:cNvSpPr txBox="1"/>
          <p:nvPr/>
        </p:nvSpPr>
        <p:spPr>
          <a:xfrm>
            <a:off x="4205725" y="3136500"/>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a:solidFill>
                  <a:schemeClr val="dk1"/>
                </a:solidFill>
                <a:latin typeface="Times New Roman"/>
                <a:ea typeface="Times New Roman"/>
                <a:cs typeface="Times New Roman"/>
                <a:sym typeface="Times New Roman"/>
              </a:rPr>
              <a:t>Table 3. Soft</a:t>
            </a:r>
            <a:r>
              <a:rPr b="1" lang="en-IN">
                <a:solidFill>
                  <a:schemeClr val="dk1"/>
                </a:solidFill>
                <a:latin typeface="Times New Roman"/>
                <a:ea typeface="Times New Roman"/>
                <a:cs typeface="Times New Roman"/>
                <a:sym typeface="Times New Roman"/>
              </a:rPr>
              <a:t>ware used in project</a:t>
            </a:r>
            <a:endParaRPr b="1">
              <a:solidFill>
                <a:schemeClr val="dk1"/>
              </a:solidFill>
              <a:latin typeface="Times New Roman"/>
              <a:ea typeface="Times New Roman"/>
              <a:cs typeface="Times New Roman"/>
              <a:sym typeface="Times New Roman"/>
            </a:endParaRPr>
          </a:p>
          <a:p>
            <a:pPr indent="0" lvl="0" marL="0" rtl="0" algn="r">
              <a:spcBef>
                <a:spcPts val="0"/>
              </a:spcBef>
              <a:spcAft>
                <a:spcPts val="0"/>
              </a:spcAft>
              <a:buNone/>
            </a:pPr>
            <a:r>
              <a:t/>
            </a:r>
            <a:endParaRPr sz="1200">
              <a:solidFill>
                <a:srgbClr val="888888"/>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IN"/>
              <a:t>21-10-2024</a:t>
            </a:r>
            <a:endParaRPr/>
          </a:p>
        </p:txBody>
      </p:sp>
      <p:sp>
        <p:nvSpPr>
          <p:cNvPr id="262" name="Google Shape;26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Project Review 3 : EXTC</a:t>
            </a:r>
            <a:endParaRPr/>
          </a:p>
        </p:txBody>
      </p:sp>
      <p:sp>
        <p:nvSpPr>
          <p:cNvPr id="263" name="Google Shape;26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pic>
        <p:nvPicPr>
          <p:cNvPr id="264" name="Google Shape;264;p11"/>
          <p:cNvPicPr preferRelativeResize="0"/>
          <p:nvPr/>
        </p:nvPicPr>
        <p:blipFill>
          <a:blip r:embed="rId3">
            <a:alphaModFix/>
          </a:blip>
          <a:stretch>
            <a:fillRect/>
          </a:stretch>
        </p:blipFill>
        <p:spPr>
          <a:xfrm>
            <a:off x="0" y="926025"/>
            <a:ext cx="12191999" cy="5931975"/>
          </a:xfrm>
          <a:prstGeom prst="rect">
            <a:avLst/>
          </a:prstGeom>
          <a:noFill/>
          <a:ln>
            <a:noFill/>
          </a:ln>
        </p:spPr>
      </p:pic>
      <p:sp>
        <p:nvSpPr>
          <p:cNvPr id="265" name="Google Shape;265;p11"/>
          <p:cNvSpPr txBox="1"/>
          <p:nvPr>
            <p:ph type="title"/>
          </p:nvPr>
        </p:nvSpPr>
        <p:spPr>
          <a:xfrm>
            <a:off x="4998600" y="92325"/>
            <a:ext cx="2194800" cy="8337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000000"/>
              </a:buClr>
              <a:buSzPts val="2800"/>
              <a:buFont typeface="Times New Roman"/>
              <a:buNone/>
            </a:pPr>
            <a:r>
              <a:rPr lang="en-IN">
                <a:solidFill>
                  <a:srgbClr val="0070C0"/>
                </a:solidFill>
                <a:latin typeface="Times New Roman"/>
                <a:ea typeface="Times New Roman"/>
                <a:cs typeface="Times New Roman"/>
                <a:sym typeface="Times New Roman"/>
              </a:rPr>
              <a:t>Timeline</a:t>
            </a:r>
            <a:endParaRPr b="0" i="0" u="none"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3"/>
          <p:cNvSpPr txBox="1"/>
          <p:nvPr>
            <p:ph type="title"/>
          </p:nvPr>
        </p:nvSpPr>
        <p:spPr>
          <a:xfrm>
            <a:off x="-521350" y="78425"/>
            <a:ext cx="12192000" cy="8337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000000"/>
              </a:buClr>
              <a:buSzPts val="2800"/>
              <a:buFont typeface="Calibri"/>
              <a:buNone/>
            </a:pPr>
            <a:r>
              <a:rPr lang="en-IN">
                <a:solidFill>
                  <a:srgbClr val="0070C0"/>
                </a:solidFill>
                <a:latin typeface="Times New Roman"/>
                <a:ea typeface="Times New Roman"/>
                <a:cs typeface="Times New Roman"/>
                <a:sym typeface="Times New Roman"/>
              </a:rPr>
              <a:t>                                         </a:t>
            </a:r>
            <a:r>
              <a:rPr lang="en-IN">
                <a:solidFill>
                  <a:srgbClr val="0070C0"/>
                </a:solidFill>
                <a:latin typeface="Times New Roman"/>
                <a:ea typeface="Times New Roman"/>
                <a:cs typeface="Times New Roman"/>
                <a:sym typeface="Times New Roman"/>
              </a:rPr>
              <a:t>Results</a:t>
            </a:r>
            <a:endParaRPr i="0" u="none" cap="none" strike="noStrike">
              <a:solidFill>
                <a:srgbClr val="0070C0"/>
              </a:solidFill>
              <a:latin typeface="Times New Roman"/>
              <a:ea typeface="Times New Roman"/>
              <a:cs typeface="Times New Roman"/>
              <a:sym typeface="Times New Roman"/>
            </a:endParaRPr>
          </a:p>
        </p:txBody>
      </p:sp>
      <p:sp>
        <p:nvSpPr>
          <p:cNvPr id="271" name="Google Shape;271;p13"/>
          <p:cNvSpPr txBox="1"/>
          <p:nvPr>
            <p:ph idx="10" type="dt"/>
          </p:nvPr>
        </p:nvSpPr>
        <p:spPr>
          <a:xfrm>
            <a:off x="6858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IN"/>
              <a:t>21-10-2024</a:t>
            </a:r>
            <a:endParaRPr/>
          </a:p>
        </p:txBody>
      </p:sp>
      <p:sp>
        <p:nvSpPr>
          <p:cNvPr id="272" name="Google Shape;272;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IN"/>
              <a:t>Mini Project- I Exam</a:t>
            </a:r>
            <a:endParaRPr/>
          </a:p>
        </p:txBody>
      </p:sp>
      <p:sp>
        <p:nvSpPr>
          <p:cNvPr id="273" name="Google Shape;273;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graphicFrame>
        <p:nvGraphicFramePr>
          <p:cNvPr id="274" name="Google Shape;274;p13"/>
          <p:cNvGraphicFramePr/>
          <p:nvPr/>
        </p:nvGraphicFramePr>
        <p:xfrm>
          <a:off x="160600" y="972363"/>
          <a:ext cx="3000000" cy="3000000"/>
        </p:xfrm>
        <a:graphic>
          <a:graphicData uri="http://schemas.openxmlformats.org/drawingml/2006/table">
            <a:tbl>
              <a:tblPr>
                <a:noFill/>
                <a:tableStyleId>{0CF36A0E-6F78-4405-9EEB-3AF015CA241F}</a:tableStyleId>
              </a:tblPr>
              <a:tblGrid>
                <a:gridCol w="3578300"/>
                <a:gridCol w="1586350"/>
                <a:gridCol w="1586350"/>
                <a:gridCol w="1586350"/>
                <a:gridCol w="1586350"/>
                <a:gridCol w="1586350"/>
              </a:tblGrid>
              <a:tr h="790125">
                <a:tc>
                  <a:txBody>
                    <a:bodyPr/>
                    <a:lstStyle/>
                    <a:p>
                      <a:pPr indent="0" lvl="0" marL="0" rtl="0" algn="ctr">
                        <a:spcBef>
                          <a:spcPts val="0"/>
                        </a:spcBef>
                        <a:spcAft>
                          <a:spcPts val="0"/>
                        </a:spcAft>
                        <a:buNone/>
                      </a:pPr>
                      <a:r>
                        <a:rPr b="1" lang="en-IN" sz="1800">
                          <a:latin typeface="Times New Roman"/>
                          <a:ea typeface="Times New Roman"/>
                          <a:cs typeface="Times New Roman"/>
                          <a:sym typeface="Times New Roman"/>
                        </a:rPr>
                        <a:t>Classifiers</a:t>
                      </a:r>
                      <a:endParaRPr b="1" sz="1800">
                        <a:latin typeface="Times New Roman"/>
                        <a:ea typeface="Times New Roman"/>
                        <a:cs typeface="Times New Roman"/>
                        <a:sym typeface="Times New Roman"/>
                      </a:endParaRPr>
                    </a:p>
                  </a:txBody>
                  <a:tcPr marT="63500" marB="63500" marR="63500" marL="63500">
                    <a:solidFill>
                      <a:srgbClr val="A4C2F4"/>
                    </a:solidFill>
                  </a:tcPr>
                </a:tc>
                <a:tc>
                  <a:txBody>
                    <a:bodyPr/>
                    <a:lstStyle/>
                    <a:p>
                      <a:pPr indent="0" lvl="0" marL="0" rtl="0" algn="ctr">
                        <a:spcBef>
                          <a:spcPts val="0"/>
                        </a:spcBef>
                        <a:spcAft>
                          <a:spcPts val="0"/>
                        </a:spcAft>
                        <a:buNone/>
                      </a:pPr>
                      <a:r>
                        <a:rPr b="1" lang="en-IN" sz="1800">
                          <a:latin typeface="Times New Roman"/>
                          <a:ea typeface="Times New Roman"/>
                          <a:cs typeface="Times New Roman"/>
                          <a:sym typeface="Times New Roman"/>
                        </a:rPr>
                        <a:t>Accuracy</a:t>
                      </a:r>
                      <a:endParaRPr b="1" sz="1800">
                        <a:latin typeface="Times New Roman"/>
                        <a:ea typeface="Times New Roman"/>
                        <a:cs typeface="Times New Roman"/>
                        <a:sym typeface="Times New Roman"/>
                      </a:endParaRPr>
                    </a:p>
                  </a:txBody>
                  <a:tcPr marT="63500" marB="63500" marR="63500" marL="63500">
                    <a:solidFill>
                      <a:srgbClr val="A4C2F4"/>
                    </a:solidFill>
                  </a:tcPr>
                </a:tc>
                <a:tc>
                  <a:txBody>
                    <a:bodyPr/>
                    <a:lstStyle/>
                    <a:p>
                      <a:pPr indent="0" lvl="0" marL="0" rtl="0" algn="ctr">
                        <a:spcBef>
                          <a:spcPts val="0"/>
                        </a:spcBef>
                        <a:spcAft>
                          <a:spcPts val="0"/>
                        </a:spcAft>
                        <a:buNone/>
                      </a:pPr>
                      <a:r>
                        <a:rPr b="1" lang="en-IN" sz="1800">
                          <a:latin typeface="Times New Roman"/>
                          <a:ea typeface="Times New Roman"/>
                          <a:cs typeface="Times New Roman"/>
                          <a:sym typeface="Times New Roman"/>
                        </a:rPr>
                        <a:t>Precision</a:t>
                      </a:r>
                      <a:endParaRPr b="1" sz="1800">
                        <a:latin typeface="Times New Roman"/>
                        <a:ea typeface="Times New Roman"/>
                        <a:cs typeface="Times New Roman"/>
                        <a:sym typeface="Times New Roman"/>
                      </a:endParaRPr>
                    </a:p>
                  </a:txBody>
                  <a:tcPr marT="63500" marB="63500" marR="63500" marL="63500">
                    <a:solidFill>
                      <a:srgbClr val="A4C2F4"/>
                    </a:solidFill>
                  </a:tcPr>
                </a:tc>
                <a:tc>
                  <a:txBody>
                    <a:bodyPr/>
                    <a:lstStyle/>
                    <a:p>
                      <a:pPr indent="0" lvl="0" marL="0" rtl="0" algn="ctr">
                        <a:spcBef>
                          <a:spcPts val="0"/>
                        </a:spcBef>
                        <a:spcAft>
                          <a:spcPts val="0"/>
                        </a:spcAft>
                        <a:buNone/>
                      </a:pPr>
                      <a:r>
                        <a:rPr b="1" lang="en-IN" sz="1800">
                          <a:latin typeface="Times New Roman"/>
                          <a:ea typeface="Times New Roman"/>
                          <a:cs typeface="Times New Roman"/>
                          <a:sym typeface="Times New Roman"/>
                        </a:rPr>
                        <a:t>Recall</a:t>
                      </a:r>
                      <a:endParaRPr b="1" sz="1800">
                        <a:latin typeface="Times New Roman"/>
                        <a:ea typeface="Times New Roman"/>
                        <a:cs typeface="Times New Roman"/>
                        <a:sym typeface="Times New Roman"/>
                      </a:endParaRPr>
                    </a:p>
                  </a:txBody>
                  <a:tcPr marT="63500" marB="63500" marR="63500" marL="63500">
                    <a:solidFill>
                      <a:srgbClr val="A4C2F4"/>
                    </a:solidFill>
                  </a:tcPr>
                </a:tc>
                <a:tc>
                  <a:txBody>
                    <a:bodyPr/>
                    <a:lstStyle/>
                    <a:p>
                      <a:pPr indent="0" lvl="0" marL="0" rtl="0" algn="ctr">
                        <a:spcBef>
                          <a:spcPts val="0"/>
                        </a:spcBef>
                        <a:spcAft>
                          <a:spcPts val="0"/>
                        </a:spcAft>
                        <a:buNone/>
                      </a:pPr>
                      <a:r>
                        <a:rPr b="1" lang="en-IN" sz="1800">
                          <a:latin typeface="Times New Roman"/>
                          <a:ea typeface="Times New Roman"/>
                          <a:cs typeface="Times New Roman"/>
                          <a:sym typeface="Times New Roman"/>
                        </a:rPr>
                        <a:t>F1 Score</a:t>
                      </a:r>
                      <a:endParaRPr b="1" sz="1800">
                        <a:latin typeface="Times New Roman"/>
                        <a:ea typeface="Times New Roman"/>
                        <a:cs typeface="Times New Roman"/>
                        <a:sym typeface="Times New Roman"/>
                      </a:endParaRPr>
                    </a:p>
                  </a:txBody>
                  <a:tcPr marT="63500" marB="63500" marR="63500" marL="63500">
                    <a:solidFill>
                      <a:srgbClr val="A4C2F4"/>
                    </a:solidFill>
                  </a:tcPr>
                </a:tc>
                <a:tc>
                  <a:txBody>
                    <a:bodyPr/>
                    <a:lstStyle/>
                    <a:p>
                      <a:pPr indent="0" lvl="0" marL="0" rtl="0" algn="ctr">
                        <a:spcBef>
                          <a:spcPts val="0"/>
                        </a:spcBef>
                        <a:spcAft>
                          <a:spcPts val="0"/>
                        </a:spcAft>
                        <a:buNone/>
                      </a:pPr>
                      <a:r>
                        <a:rPr b="1" lang="en-IN" sz="1800">
                          <a:latin typeface="Times New Roman"/>
                          <a:ea typeface="Times New Roman"/>
                          <a:cs typeface="Times New Roman"/>
                          <a:sym typeface="Times New Roman"/>
                        </a:rPr>
                        <a:t>Confusion </a:t>
                      </a:r>
                      <a:br>
                        <a:rPr b="1" lang="en-IN" sz="1800">
                          <a:latin typeface="Times New Roman"/>
                          <a:ea typeface="Times New Roman"/>
                          <a:cs typeface="Times New Roman"/>
                          <a:sym typeface="Times New Roman"/>
                        </a:rPr>
                      </a:br>
                      <a:r>
                        <a:rPr b="1" lang="en-IN" sz="1800">
                          <a:latin typeface="Times New Roman"/>
                          <a:ea typeface="Times New Roman"/>
                          <a:cs typeface="Times New Roman"/>
                          <a:sym typeface="Times New Roman"/>
                        </a:rPr>
                        <a:t>Matrix</a:t>
                      </a:r>
                      <a:endParaRPr b="1" sz="1800">
                        <a:latin typeface="Times New Roman"/>
                        <a:ea typeface="Times New Roman"/>
                        <a:cs typeface="Times New Roman"/>
                        <a:sym typeface="Times New Roman"/>
                      </a:endParaRPr>
                    </a:p>
                  </a:txBody>
                  <a:tcPr marT="63500" marB="63500" marR="63500" marL="63500">
                    <a:solidFill>
                      <a:srgbClr val="A4C2F4"/>
                    </a:solidFill>
                  </a:tcPr>
                </a:tc>
              </a:tr>
              <a:tr h="836775">
                <a:tc>
                  <a:txBody>
                    <a:bodyPr/>
                    <a:lstStyle/>
                    <a:p>
                      <a:pPr indent="0" lvl="0" marL="0" rtl="0" algn="l">
                        <a:spcBef>
                          <a:spcPts val="0"/>
                        </a:spcBef>
                        <a:spcAft>
                          <a:spcPts val="0"/>
                        </a:spcAft>
                        <a:buClr>
                          <a:schemeClr val="dk1"/>
                        </a:buClr>
                        <a:buSzPts val="1100"/>
                        <a:buFont typeface="Arial"/>
                        <a:buNone/>
                      </a:pPr>
                      <a:r>
                        <a:rPr lang="en-IN" sz="1800">
                          <a:latin typeface="Times New Roman"/>
                          <a:ea typeface="Times New Roman"/>
                          <a:cs typeface="Times New Roman"/>
                          <a:sym typeface="Times New Roman"/>
                        </a:rPr>
                        <a:t>Mean-Shift Classifier</a:t>
                      </a:r>
                      <a:br>
                        <a:rPr lang="en-IN" sz="1800">
                          <a:latin typeface="Times New Roman"/>
                          <a:ea typeface="Times New Roman"/>
                          <a:cs typeface="Times New Roman"/>
                          <a:sym typeface="Times New Roman"/>
                        </a:rPr>
                      </a:br>
                      <a:r>
                        <a:rPr lang="en-IN" sz="1800">
                          <a:latin typeface="Times New Roman"/>
                          <a:ea typeface="Times New Roman"/>
                          <a:cs typeface="Times New Roman"/>
                          <a:sym typeface="Times New Roman"/>
                        </a:rPr>
                        <a:t>(Clusters = 8)</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Clr>
                          <a:schemeClr val="dk1"/>
                        </a:buClr>
                        <a:buSzPts val="1100"/>
                        <a:buFont typeface="Arial"/>
                        <a:buNone/>
                      </a:pPr>
                      <a:r>
                        <a:rPr lang="en-IN" sz="1800">
                          <a:latin typeface="Times New Roman"/>
                          <a:ea typeface="Times New Roman"/>
                          <a:cs typeface="Times New Roman"/>
                          <a:sym typeface="Times New Roman"/>
                        </a:rPr>
                        <a:t>100%</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1800">
                          <a:latin typeface="Times New Roman"/>
                          <a:ea typeface="Times New Roman"/>
                          <a:cs typeface="Times New Roman"/>
                          <a:sym typeface="Times New Roman"/>
                        </a:rPr>
                        <a:t>1.00</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1800">
                          <a:latin typeface="Times New Roman"/>
                          <a:ea typeface="Times New Roman"/>
                          <a:cs typeface="Times New Roman"/>
                          <a:sym typeface="Times New Roman"/>
                        </a:rPr>
                        <a:t>1.00</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1800">
                          <a:latin typeface="Times New Roman"/>
                          <a:ea typeface="Times New Roman"/>
                          <a:cs typeface="Times New Roman"/>
                          <a:sym typeface="Times New Roman"/>
                        </a:rPr>
                        <a:t>1.00</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1800">
                          <a:latin typeface="Times New Roman"/>
                          <a:ea typeface="Times New Roman"/>
                          <a:cs typeface="Times New Roman"/>
                          <a:sym typeface="Times New Roman"/>
                        </a:rPr>
                        <a:t>[[28  0] </a:t>
                      </a:r>
                      <a:br>
                        <a:rPr lang="en-IN" sz="1800">
                          <a:latin typeface="Times New Roman"/>
                          <a:ea typeface="Times New Roman"/>
                          <a:cs typeface="Times New Roman"/>
                          <a:sym typeface="Times New Roman"/>
                        </a:rPr>
                      </a:br>
                      <a:r>
                        <a:rPr lang="en-IN" sz="1800">
                          <a:latin typeface="Times New Roman"/>
                          <a:ea typeface="Times New Roman"/>
                          <a:cs typeface="Times New Roman"/>
                          <a:sym typeface="Times New Roman"/>
                        </a:rPr>
                        <a:t> [ 0  2]]</a:t>
                      </a:r>
                      <a:endParaRPr sz="1800">
                        <a:latin typeface="Times New Roman"/>
                        <a:ea typeface="Times New Roman"/>
                        <a:cs typeface="Times New Roman"/>
                        <a:sym typeface="Times New Roman"/>
                      </a:endParaRPr>
                    </a:p>
                  </a:txBody>
                  <a:tcPr marT="63500" marB="63500" marR="63500" marL="63500"/>
                </a:tc>
              </a:tr>
              <a:tr h="836775">
                <a:tc>
                  <a:txBody>
                    <a:bodyPr/>
                    <a:lstStyle/>
                    <a:p>
                      <a:pPr indent="0" lvl="0" marL="0" rtl="0" algn="l">
                        <a:spcBef>
                          <a:spcPts val="0"/>
                        </a:spcBef>
                        <a:spcAft>
                          <a:spcPts val="0"/>
                        </a:spcAft>
                        <a:buNone/>
                      </a:pPr>
                      <a:r>
                        <a:rPr lang="en-IN" sz="1800">
                          <a:latin typeface="Times New Roman"/>
                          <a:ea typeface="Times New Roman"/>
                          <a:cs typeface="Times New Roman"/>
                          <a:sym typeface="Times New Roman"/>
                        </a:rPr>
                        <a:t>K-means clusters</a:t>
                      </a:r>
                      <a:br>
                        <a:rPr lang="en-IN" sz="1800">
                          <a:latin typeface="Times New Roman"/>
                          <a:ea typeface="Times New Roman"/>
                          <a:cs typeface="Times New Roman"/>
                          <a:sym typeface="Times New Roman"/>
                        </a:rPr>
                      </a:br>
                      <a:r>
                        <a:rPr lang="en-IN" sz="1800">
                          <a:latin typeface="Times New Roman"/>
                          <a:ea typeface="Times New Roman"/>
                          <a:cs typeface="Times New Roman"/>
                          <a:sym typeface="Times New Roman"/>
                        </a:rPr>
                        <a:t>(K = 5)</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1800">
                          <a:latin typeface="Times New Roman"/>
                          <a:ea typeface="Times New Roman"/>
                          <a:cs typeface="Times New Roman"/>
                          <a:sym typeface="Times New Roman"/>
                        </a:rPr>
                        <a:t>80.00%</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1800">
                          <a:latin typeface="Times New Roman"/>
                          <a:ea typeface="Times New Roman"/>
                          <a:cs typeface="Times New Roman"/>
                          <a:sym typeface="Times New Roman"/>
                        </a:rPr>
                        <a:t>1.00</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1800">
                          <a:latin typeface="Times New Roman"/>
                          <a:ea typeface="Times New Roman"/>
                          <a:cs typeface="Times New Roman"/>
                          <a:sym typeface="Times New Roman"/>
                        </a:rPr>
                        <a:t>0.80</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1800">
                          <a:latin typeface="Times New Roman"/>
                          <a:ea typeface="Times New Roman"/>
                          <a:cs typeface="Times New Roman"/>
                          <a:sym typeface="Times New Roman"/>
                        </a:rPr>
                        <a:t>0.89</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1800">
                          <a:latin typeface="Times New Roman"/>
                          <a:ea typeface="Times New Roman"/>
                          <a:cs typeface="Times New Roman"/>
                          <a:sym typeface="Times New Roman"/>
                        </a:rPr>
                        <a:t>[[22  0]</a:t>
                      </a:r>
                      <a:br>
                        <a:rPr lang="en-IN" sz="1800">
                          <a:latin typeface="Times New Roman"/>
                          <a:ea typeface="Times New Roman"/>
                          <a:cs typeface="Times New Roman"/>
                          <a:sym typeface="Times New Roman"/>
                        </a:rPr>
                      </a:br>
                      <a:r>
                        <a:rPr lang="en-IN" sz="1800">
                          <a:latin typeface="Times New Roman"/>
                          <a:ea typeface="Times New Roman"/>
                          <a:cs typeface="Times New Roman"/>
                          <a:sym typeface="Times New Roman"/>
                        </a:rPr>
                        <a:t>  [0  2]]</a:t>
                      </a:r>
                      <a:endParaRPr sz="1800">
                        <a:latin typeface="Times New Roman"/>
                        <a:ea typeface="Times New Roman"/>
                        <a:cs typeface="Times New Roman"/>
                        <a:sym typeface="Times New Roman"/>
                      </a:endParaRPr>
                    </a:p>
                  </a:txBody>
                  <a:tcPr marT="63500" marB="63500" marR="63500" marL="63500"/>
                </a:tc>
              </a:tr>
              <a:tr h="1104750">
                <a:tc>
                  <a:txBody>
                    <a:bodyPr/>
                    <a:lstStyle/>
                    <a:p>
                      <a:pPr indent="0" lvl="0" marL="0" rtl="0" algn="l">
                        <a:spcBef>
                          <a:spcPts val="0"/>
                        </a:spcBef>
                        <a:spcAft>
                          <a:spcPts val="0"/>
                        </a:spcAft>
                        <a:buNone/>
                      </a:pPr>
                      <a:r>
                        <a:rPr lang="en-IN" sz="1800">
                          <a:solidFill>
                            <a:schemeClr val="dk1"/>
                          </a:solidFill>
                          <a:latin typeface="Times New Roman"/>
                          <a:ea typeface="Times New Roman"/>
                          <a:cs typeface="Times New Roman"/>
                          <a:sym typeface="Times New Roman"/>
                        </a:rPr>
                        <a:t>K-Nearest Neighbors Classifier(KNN)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(K=110)</a:t>
                      </a:r>
                      <a:endParaRPr sz="18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96.67%</a:t>
                      </a:r>
                      <a:endParaRPr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8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1800">
                          <a:solidFill>
                            <a:schemeClr val="dk1"/>
                          </a:solidFill>
                          <a:latin typeface="Times New Roman"/>
                          <a:ea typeface="Times New Roman"/>
                          <a:cs typeface="Times New Roman"/>
                          <a:sym typeface="Times New Roman"/>
                        </a:rPr>
                        <a:t>0.97</a:t>
                      </a:r>
                      <a:endParaRPr sz="18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1800">
                          <a:solidFill>
                            <a:schemeClr val="dk1"/>
                          </a:solidFill>
                          <a:latin typeface="Times New Roman"/>
                          <a:ea typeface="Times New Roman"/>
                          <a:cs typeface="Times New Roman"/>
                          <a:sym typeface="Times New Roman"/>
                        </a:rPr>
                        <a:t>1.00</a:t>
                      </a:r>
                      <a:endParaRPr sz="18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1800">
                          <a:solidFill>
                            <a:schemeClr val="dk1"/>
                          </a:solidFill>
                          <a:latin typeface="Times New Roman"/>
                          <a:ea typeface="Times New Roman"/>
                          <a:cs typeface="Times New Roman"/>
                          <a:sym typeface="Times New Roman"/>
                        </a:rPr>
                        <a:t>0.98</a:t>
                      </a:r>
                      <a:endParaRPr sz="18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1800">
                          <a:solidFill>
                            <a:schemeClr val="dk1"/>
                          </a:solidFill>
                          <a:latin typeface="Times New Roman"/>
                          <a:ea typeface="Times New Roman"/>
                          <a:cs typeface="Times New Roman"/>
                          <a:sym typeface="Times New Roman"/>
                        </a:rPr>
                        <a:t>[[28 0]</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IN" sz="1800">
                          <a:solidFill>
                            <a:schemeClr val="dk1"/>
                          </a:solidFill>
                          <a:latin typeface="Times New Roman"/>
                          <a:ea typeface="Times New Roman"/>
                          <a:cs typeface="Times New Roman"/>
                          <a:sym typeface="Times New Roman"/>
                        </a:rPr>
                        <a:t> [ 1 1]]</a:t>
                      </a:r>
                      <a:endParaRPr sz="1800">
                        <a:solidFill>
                          <a:schemeClr val="dk1"/>
                        </a:solidFill>
                        <a:latin typeface="Times New Roman"/>
                        <a:ea typeface="Times New Roman"/>
                        <a:cs typeface="Times New Roman"/>
                        <a:sym typeface="Times New Roman"/>
                      </a:endParaRPr>
                    </a:p>
                  </a:txBody>
                  <a:tcPr marT="63500" marB="63500" marR="63500" marL="63500"/>
                </a:tc>
              </a:tr>
              <a:tr h="1104750">
                <a:tc>
                  <a:txBody>
                    <a:bodyPr/>
                    <a:lstStyle/>
                    <a:p>
                      <a:pPr indent="0" lvl="0" marL="0" rtl="0" algn="l">
                        <a:spcBef>
                          <a:spcPts val="0"/>
                        </a:spcBef>
                        <a:spcAft>
                          <a:spcPts val="0"/>
                        </a:spcAft>
                        <a:buNone/>
                      </a:pPr>
                      <a:r>
                        <a:rPr lang="en-IN" sz="1800">
                          <a:solidFill>
                            <a:schemeClr val="dk1"/>
                          </a:solidFill>
                          <a:latin typeface="Times New Roman"/>
                          <a:ea typeface="Times New Roman"/>
                          <a:cs typeface="Times New Roman"/>
                          <a:sym typeface="Times New Roman"/>
                        </a:rPr>
                        <a:t>Minimum Distance Classifier</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(M= 50)</a:t>
                      </a:r>
                      <a:endParaRPr sz="18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98.00%</a:t>
                      </a:r>
                      <a:endParaRPr sz="18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1800">
                          <a:solidFill>
                            <a:schemeClr val="dk1"/>
                          </a:solidFill>
                          <a:latin typeface="Times New Roman"/>
                          <a:ea typeface="Times New Roman"/>
                          <a:cs typeface="Times New Roman"/>
                          <a:sym typeface="Times New Roman"/>
                        </a:rPr>
                        <a:t>1.00</a:t>
                      </a:r>
                      <a:endParaRPr sz="18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1800">
                          <a:solidFill>
                            <a:schemeClr val="dk1"/>
                          </a:solidFill>
                          <a:latin typeface="Times New Roman"/>
                          <a:ea typeface="Times New Roman"/>
                          <a:cs typeface="Times New Roman"/>
                          <a:sym typeface="Times New Roman"/>
                        </a:rPr>
                        <a:t>0.98</a:t>
                      </a:r>
                      <a:endParaRPr sz="18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1800">
                          <a:solidFill>
                            <a:schemeClr val="dk1"/>
                          </a:solidFill>
                          <a:latin typeface="Times New Roman"/>
                          <a:ea typeface="Times New Roman"/>
                          <a:cs typeface="Times New Roman"/>
                          <a:sym typeface="Times New Roman"/>
                        </a:rPr>
                        <a:t>0.99</a:t>
                      </a:r>
                      <a:endParaRPr sz="18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1800">
                          <a:solidFill>
                            <a:schemeClr val="dk1"/>
                          </a:solidFill>
                          <a:latin typeface="Times New Roman"/>
                          <a:ea typeface="Times New Roman"/>
                          <a:cs typeface="Times New Roman"/>
                          <a:sym typeface="Times New Roman"/>
                        </a:rPr>
                        <a:t>[[46  0]</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IN" sz="1800">
                          <a:solidFill>
                            <a:schemeClr val="dk1"/>
                          </a:solidFill>
                          <a:latin typeface="Times New Roman"/>
                          <a:ea typeface="Times New Roman"/>
                          <a:cs typeface="Times New Roman"/>
                          <a:sym typeface="Times New Roman"/>
                        </a:rPr>
                        <a:t>  [3  0]]</a:t>
                      </a:r>
                      <a:endParaRPr sz="1800">
                        <a:solidFill>
                          <a:schemeClr val="dk1"/>
                        </a:solidFill>
                        <a:latin typeface="Times New Roman"/>
                        <a:ea typeface="Times New Roman"/>
                        <a:cs typeface="Times New Roman"/>
                        <a:sym typeface="Times New Roman"/>
                      </a:endParaRPr>
                    </a:p>
                  </a:txBody>
                  <a:tcPr marT="63500" marB="63500" marR="63500" marL="63500"/>
                </a:tc>
              </a:tr>
            </a:tbl>
          </a:graphicData>
        </a:graphic>
      </p:graphicFrame>
      <p:sp>
        <p:nvSpPr>
          <p:cNvPr id="275" name="Google Shape;275;p13"/>
          <p:cNvSpPr txBox="1"/>
          <p:nvPr/>
        </p:nvSpPr>
        <p:spPr>
          <a:xfrm>
            <a:off x="4690650" y="5785850"/>
            <a:ext cx="2810700" cy="43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a:solidFill>
                  <a:schemeClr val="dk1"/>
                </a:solidFill>
                <a:latin typeface="Times New Roman"/>
                <a:ea typeface="Times New Roman"/>
                <a:cs typeface="Times New Roman"/>
                <a:sym typeface="Times New Roman"/>
              </a:rPr>
              <a:t>Table 4. Classifiers &amp; its Accuracy </a:t>
            </a:r>
            <a:endParaRPr b="1">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2d47f3eff8e_0_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pic>
        <p:nvPicPr>
          <p:cNvPr id="282" name="Google Shape;282;g2d47f3eff8e_0_9"/>
          <p:cNvPicPr preferRelativeResize="0"/>
          <p:nvPr/>
        </p:nvPicPr>
        <p:blipFill>
          <a:blip r:embed="rId3">
            <a:alphaModFix/>
          </a:blip>
          <a:stretch>
            <a:fillRect/>
          </a:stretch>
        </p:blipFill>
        <p:spPr>
          <a:xfrm>
            <a:off x="8834425" y="809887"/>
            <a:ext cx="2797375" cy="1979678"/>
          </a:xfrm>
          <a:prstGeom prst="rect">
            <a:avLst/>
          </a:prstGeom>
          <a:noFill/>
          <a:ln>
            <a:noFill/>
          </a:ln>
        </p:spPr>
      </p:pic>
      <p:sp>
        <p:nvSpPr>
          <p:cNvPr id="283" name="Google Shape;283;g2d47f3eff8e_0_9"/>
          <p:cNvSpPr txBox="1"/>
          <p:nvPr>
            <p:ph type="title"/>
          </p:nvPr>
        </p:nvSpPr>
        <p:spPr>
          <a:xfrm>
            <a:off x="-125075" y="0"/>
            <a:ext cx="12192000" cy="8337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000000"/>
              </a:buClr>
              <a:buSzPts val="2800"/>
              <a:buFont typeface="Calibri"/>
              <a:buNone/>
            </a:pPr>
            <a:r>
              <a:rPr lang="en-IN">
                <a:solidFill>
                  <a:srgbClr val="0070C0"/>
                </a:solidFill>
                <a:latin typeface="Times New Roman"/>
                <a:ea typeface="Times New Roman"/>
                <a:cs typeface="Times New Roman"/>
                <a:sym typeface="Times New Roman"/>
              </a:rPr>
              <a:t>                                       Results</a:t>
            </a:r>
            <a:endParaRPr i="0" u="none" cap="none" strike="noStrike">
              <a:solidFill>
                <a:srgbClr val="0070C0"/>
              </a:solidFill>
              <a:latin typeface="Times New Roman"/>
              <a:ea typeface="Times New Roman"/>
              <a:cs typeface="Times New Roman"/>
              <a:sym typeface="Times New Roman"/>
            </a:endParaRPr>
          </a:p>
        </p:txBody>
      </p:sp>
      <p:sp>
        <p:nvSpPr>
          <p:cNvPr id="284" name="Google Shape;284;g2d47f3eff8e_0_9"/>
          <p:cNvSpPr txBox="1"/>
          <p:nvPr/>
        </p:nvSpPr>
        <p:spPr>
          <a:xfrm>
            <a:off x="812975" y="6061663"/>
            <a:ext cx="97416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Times New Roman"/>
              <a:buChar char="●"/>
            </a:pPr>
            <a:r>
              <a:rPr lang="en-IN" sz="1600">
                <a:solidFill>
                  <a:schemeClr val="hlink"/>
                </a:solidFill>
                <a:uFill>
                  <a:noFill/>
                </a:uFill>
                <a:latin typeface="Times New Roman"/>
                <a:ea typeface="Times New Roman"/>
                <a:cs typeface="Times New Roman"/>
                <a:sym typeface="Times New Roman"/>
                <a:hlinkClick r:id="rId4"/>
              </a:rPr>
              <a:t>https://drive.google.com/drive/folders/1pjL4fBPe2LX6cHBwgdetc-1n_O5A_Gd0?usp=sharing</a:t>
            </a:r>
            <a:endParaRPr sz="1600">
              <a:latin typeface="Times New Roman"/>
              <a:ea typeface="Times New Roman"/>
              <a:cs typeface="Times New Roman"/>
              <a:sym typeface="Times New Roman"/>
            </a:endParaRPr>
          </a:p>
        </p:txBody>
      </p:sp>
      <p:sp>
        <p:nvSpPr>
          <p:cNvPr id="285" name="Google Shape;285;g2d47f3eff8e_0_9"/>
          <p:cNvSpPr txBox="1"/>
          <p:nvPr/>
        </p:nvSpPr>
        <p:spPr>
          <a:xfrm>
            <a:off x="6495450" y="5320925"/>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a:solidFill>
                  <a:schemeClr val="dk1"/>
                </a:solidFill>
                <a:latin typeface="Times New Roman"/>
                <a:ea typeface="Times New Roman"/>
                <a:cs typeface="Times New Roman"/>
                <a:sym typeface="Times New Roman"/>
              </a:rPr>
              <a:t>Fig.13 Mean shift</a:t>
            </a:r>
            <a:endParaRPr b="1">
              <a:solidFill>
                <a:schemeClr val="dk1"/>
              </a:solidFill>
              <a:latin typeface="Times New Roman"/>
              <a:ea typeface="Times New Roman"/>
              <a:cs typeface="Times New Roman"/>
              <a:sym typeface="Times New Roman"/>
            </a:endParaRPr>
          </a:p>
          <a:p>
            <a:pPr indent="0" lvl="0" marL="0" rtl="0" algn="r">
              <a:spcBef>
                <a:spcPts val="0"/>
              </a:spcBef>
              <a:spcAft>
                <a:spcPts val="0"/>
              </a:spcAft>
              <a:buNone/>
            </a:pPr>
            <a:r>
              <a:t/>
            </a:r>
            <a:endParaRPr sz="1200">
              <a:solidFill>
                <a:srgbClr val="888888"/>
              </a:solidFill>
              <a:latin typeface="Calibri"/>
              <a:ea typeface="Calibri"/>
              <a:cs typeface="Calibri"/>
              <a:sym typeface="Calibri"/>
            </a:endParaRPr>
          </a:p>
        </p:txBody>
      </p:sp>
      <p:sp>
        <p:nvSpPr>
          <p:cNvPr id="286" name="Google Shape;286;g2d47f3eff8e_0_9"/>
          <p:cNvSpPr txBox="1"/>
          <p:nvPr/>
        </p:nvSpPr>
        <p:spPr>
          <a:xfrm>
            <a:off x="4596000" y="6354250"/>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1200">
                <a:solidFill>
                  <a:srgbClr val="888888"/>
                </a:solidFill>
                <a:latin typeface="Calibri"/>
                <a:ea typeface="Calibri"/>
                <a:cs typeface="Calibri"/>
                <a:sym typeface="Calibri"/>
              </a:rPr>
              <a:t>Mini Project- I Exam</a:t>
            </a:r>
            <a:endParaRPr/>
          </a:p>
        </p:txBody>
      </p:sp>
      <p:sp>
        <p:nvSpPr>
          <p:cNvPr id="287" name="Google Shape;287;g2d47f3eff8e_0_9"/>
          <p:cNvSpPr txBox="1"/>
          <p:nvPr>
            <p:ph idx="10" type="dt"/>
          </p:nvPr>
        </p:nvSpPr>
        <p:spPr>
          <a:xfrm>
            <a:off x="6858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IN"/>
              <a:t>21-10-2024</a:t>
            </a:r>
            <a:endParaRPr/>
          </a:p>
        </p:txBody>
      </p:sp>
      <p:pic>
        <p:nvPicPr>
          <p:cNvPr id="288" name="Google Shape;288;g2d47f3eff8e_0_9"/>
          <p:cNvPicPr preferRelativeResize="0"/>
          <p:nvPr/>
        </p:nvPicPr>
        <p:blipFill>
          <a:blip r:embed="rId5">
            <a:alphaModFix/>
          </a:blip>
          <a:stretch>
            <a:fillRect/>
          </a:stretch>
        </p:blipFill>
        <p:spPr>
          <a:xfrm>
            <a:off x="3428988" y="866262"/>
            <a:ext cx="2797375" cy="2194325"/>
          </a:xfrm>
          <a:prstGeom prst="rect">
            <a:avLst/>
          </a:prstGeom>
          <a:noFill/>
          <a:ln>
            <a:noFill/>
          </a:ln>
        </p:spPr>
      </p:pic>
      <p:sp>
        <p:nvSpPr>
          <p:cNvPr id="289" name="Google Shape;289;g2d47f3eff8e_0_9"/>
          <p:cNvSpPr txBox="1"/>
          <p:nvPr/>
        </p:nvSpPr>
        <p:spPr>
          <a:xfrm>
            <a:off x="3912526" y="2834475"/>
            <a:ext cx="21522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a:solidFill>
                  <a:schemeClr val="dk1"/>
                </a:solidFill>
                <a:latin typeface="Times New Roman"/>
                <a:ea typeface="Times New Roman"/>
                <a:cs typeface="Times New Roman"/>
                <a:sym typeface="Times New Roman"/>
              </a:rPr>
              <a:t>Fig 10 Minimum distance</a:t>
            </a:r>
            <a:r>
              <a:rPr lang="en-IN"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p:txBody>
      </p:sp>
      <p:sp>
        <p:nvSpPr>
          <p:cNvPr id="290" name="Google Shape;290;g2d47f3eff8e_0_9"/>
          <p:cNvSpPr txBox="1"/>
          <p:nvPr/>
        </p:nvSpPr>
        <p:spPr>
          <a:xfrm>
            <a:off x="9868742" y="2789575"/>
            <a:ext cx="1241700" cy="4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a:solidFill>
                  <a:schemeClr val="dk1"/>
                </a:solidFill>
                <a:latin typeface="Times New Roman"/>
                <a:ea typeface="Times New Roman"/>
                <a:cs typeface="Times New Roman"/>
                <a:sym typeface="Times New Roman"/>
              </a:rPr>
              <a:t>Fig 11 KNN</a:t>
            </a:r>
            <a:endParaRPr sz="2800">
              <a:solidFill>
                <a:schemeClr val="dk1"/>
              </a:solidFill>
              <a:latin typeface="Calibri"/>
              <a:ea typeface="Calibri"/>
              <a:cs typeface="Calibri"/>
              <a:sym typeface="Calibri"/>
            </a:endParaRPr>
          </a:p>
        </p:txBody>
      </p:sp>
      <p:pic>
        <p:nvPicPr>
          <p:cNvPr id="291" name="Google Shape;291;g2d47f3eff8e_0_9"/>
          <p:cNvPicPr preferRelativeResize="0"/>
          <p:nvPr/>
        </p:nvPicPr>
        <p:blipFill>
          <a:blip r:embed="rId6">
            <a:alphaModFix/>
          </a:blip>
          <a:stretch>
            <a:fillRect/>
          </a:stretch>
        </p:blipFill>
        <p:spPr>
          <a:xfrm>
            <a:off x="358913" y="3235015"/>
            <a:ext cx="3008875" cy="2300560"/>
          </a:xfrm>
          <a:prstGeom prst="rect">
            <a:avLst/>
          </a:prstGeom>
          <a:noFill/>
          <a:ln>
            <a:noFill/>
          </a:ln>
        </p:spPr>
      </p:pic>
      <p:sp>
        <p:nvSpPr>
          <p:cNvPr id="292" name="Google Shape;292;g2d47f3eff8e_0_9"/>
          <p:cNvSpPr txBox="1"/>
          <p:nvPr/>
        </p:nvSpPr>
        <p:spPr>
          <a:xfrm>
            <a:off x="1311378" y="5310125"/>
            <a:ext cx="15096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a:solidFill>
                  <a:schemeClr val="dk1"/>
                </a:solidFill>
                <a:latin typeface="Times New Roman"/>
                <a:ea typeface="Times New Roman"/>
                <a:cs typeface="Times New Roman"/>
                <a:sym typeface="Times New Roman"/>
              </a:rPr>
              <a:t>Fig 12 K- Means</a:t>
            </a:r>
            <a:r>
              <a:rPr lang="en-IN"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p:txBody>
      </p:sp>
      <p:pic>
        <p:nvPicPr>
          <p:cNvPr id="293" name="Google Shape;293;g2d47f3eff8e_0_9"/>
          <p:cNvPicPr preferRelativeResize="0"/>
          <p:nvPr/>
        </p:nvPicPr>
        <p:blipFill>
          <a:blip r:embed="rId7">
            <a:alphaModFix/>
          </a:blip>
          <a:stretch>
            <a:fillRect/>
          </a:stretch>
        </p:blipFill>
        <p:spPr>
          <a:xfrm>
            <a:off x="6495450" y="3355287"/>
            <a:ext cx="2316286" cy="1979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2d47f3eff8e_0_45"/>
          <p:cNvSpPr txBox="1"/>
          <p:nvPr>
            <p:ph type="title"/>
          </p:nvPr>
        </p:nvSpPr>
        <p:spPr>
          <a:xfrm>
            <a:off x="2122350" y="338350"/>
            <a:ext cx="7947300" cy="937800"/>
          </a:xfrm>
          <a:prstGeom prst="rect">
            <a:avLst/>
          </a:prstGeom>
        </p:spPr>
        <p:txBody>
          <a:bodyPr anchorCtr="0" anchor="ctr" bIns="45700" lIns="91425" spcFirstLastPara="1" rIns="91425" wrap="square" tIns="45700">
            <a:normAutofit/>
          </a:bodyPr>
          <a:lstStyle/>
          <a:p>
            <a:pPr indent="0" lvl="0" marL="0" rtl="0" algn="l">
              <a:lnSpc>
                <a:spcPct val="100000"/>
              </a:lnSpc>
              <a:spcBef>
                <a:spcPts val="0"/>
              </a:spcBef>
              <a:spcAft>
                <a:spcPts val="0"/>
              </a:spcAft>
              <a:buNone/>
            </a:pPr>
            <a:r>
              <a:rPr lang="en-IN">
                <a:solidFill>
                  <a:srgbClr val="0070C0"/>
                </a:solidFill>
                <a:latin typeface="Times New Roman"/>
                <a:ea typeface="Times New Roman"/>
                <a:cs typeface="Times New Roman"/>
                <a:sym typeface="Times New Roman"/>
              </a:rPr>
              <a:t>      Work done in First Semester</a:t>
            </a:r>
            <a:endParaRPr>
              <a:latin typeface="Times New Roman"/>
              <a:ea typeface="Times New Roman"/>
              <a:cs typeface="Times New Roman"/>
              <a:sym typeface="Times New Roman"/>
            </a:endParaRPr>
          </a:p>
        </p:txBody>
      </p:sp>
      <p:sp>
        <p:nvSpPr>
          <p:cNvPr id="300" name="Google Shape;300;g2d47f3eff8e_0_45"/>
          <p:cNvSpPr txBox="1"/>
          <p:nvPr>
            <p:ph idx="1" type="body"/>
          </p:nvPr>
        </p:nvSpPr>
        <p:spPr>
          <a:xfrm>
            <a:off x="122700" y="1385650"/>
            <a:ext cx="11946600" cy="4861200"/>
          </a:xfrm>
          <a:prstGeom prst="rect">
            <a:avLst/>
          </a:prstGeom>
        </p:spPr>
        <p:txBody>
          <a:bodyPr anchorCtr="0" anchor="t" bIns="45700" lIns="91425" spcFirstLastPara="1" rIns="91425" wrap="square" tIns="45700">
            <a:noAutofit/>
          </a:bodyPr>
          <a:lstStyle/>
          <a:p>
            <a:pPr indent="-381000" lvl="0" marL="457200" rtl="0" algn="just">
              <a:lnSpc>
                <a:spcPct val="150000"/>
              </a:lnSpc>
              <a:spcBef>
                <a:spcPts val="1200"/>
              </a:spcBef>
              <a:spcAft>
                <a:spcPts val="0"/>
              </a:spcAft>
              <a:buSzPts val="2400"/>
              <a:buFont typeface="Times New Roman"/>
              <a:buAutoNum type="arabicPeriod"/>
            </a:pPr>
            <a:r>
              <a:rPr lang="en-IN" sz="2400">
                <a:latin typeface="Times New Roman"/>
                <a:ea typeface="Times New Roman"/>
                <a:cs typeface="Times New Roman"/>
                <a:sym typeface="Times New Roman"/>
              </a:rPr>
              <a:t>Implemented Python-based texture segmentation algorithm for image analysis and classification.</a:t>
            </a:r>
            <a:endParaRPr sz="2400">
              <a:latin typeface="Times New Roman"/>
              <a:ea typeface="Times New Roman"/>
              <a:cs typeface="Times New Roman"/>
              <a:sym typeface="Times New Roman"/>
            </a:endParaRPr>
          </a:p>
          <a:p>
            <a:pPr indent="-381000" lvl="0" marL="457200" rtl="0" algn="just">
              <a:lnSpc>
                <a:spcPct val="150000"/>
              </a:lnSpc>
              <a:spcBef>
                <a:spcPts val="0"/>
              </a:spcBef>
              <a:spcAft>
                <a:spcPts val="0"/>
              </a:spcAft>
              <a:buSzPts val="2400"/>
              <a:buFont typeface="Times New Roman"/>
              <a:buAutoNum type="arabicPeriod"/>
            </a:pPr>
            <a:r>
              <a:rPr lang="en-IN" sz="2400">
                <a:latin typeface="Times New Roman"/>
                <a:ea typeface="Times New Roman"/>
                <a:cs typeface="Times New Roman"/>
                <a:sym typeface="Times New Roman"/>
              </a:rPr>
              <a:t>Used KNN, K-Means, Minimum Distance, and Mean Shift classifiers for better accuracy.</a:t>
            </a:r>
            <a:endParaRPr sz="2400">
              <a:latin typeface="Times New Roman"/>
              <a:ea typeface="Times New Roman"/>
              <a:cs typeface="Times New Roman"/>
              <a:sym typeface="Times New Roman"/>
            </a:endParaRPr>
          </a:p>
          <a:p>
            <a:pPr indent="-381000" lvl="0" marL="457200" rtl="0" algn="just">
              <a:lnSpc>
                <a:spcPct val="150000"/>
              </a:lnSpc>
              <a:spcBef>
                <a:spcPts val="0"/>
              </a:spcBef>
              <a:spcAft>
                <a:spcPts val="0"/>
              </a:spcAft>
              <a:buSzPts val="2400"/>
              <a:buFont typeface="Times New Roman"/>
              <a:buAutoNum type="arabicPeriod"/>
            </a:pPr>
            <a:r>
              <a:rPr lang="en-IN" sz="2400">
                <a:latin typeface="Times New Roman"/>
                <a:ea typeface="Times New Roman"/>
                <a:cs typeface="Times New Roman"/>
                <a:sym typeface="Times New Roman"/>
              </a:rPr>
              <a:t>Selected the DTD dataset for its diverse texture patterns, providing improved training and testing samples.</a:t>
            </a:r>
            <a:endParaRPr sz="2400">
              <a:latin typeface="Times New Roman"/>
              <a:ea typeface="Times New Roman"/>
              <a:cs typeface="Times New Roman"/>
              <a:sym typeface="Times New Roman"/>
            </a:endParaRPr>
          </a:p>
          <a:p>
            <a:pPr indent="-381000" lvl="0" marL="457200" rtl="0" algn="just">
              <a:lnSpc>
                <a:spcPct val="150000"/>
              </a:lnSpc>
              <a:spcBef>
                <a:spcPts val="0"/>
              </a:spcBef>
              <a:spcAft>
                <a:spcPts val="0"/>
              </a:spcAft>
              <a:buSzPts val="2400"/>
              <a:buFont typeface="Times New Roman"/>
              <a:buAutoNum type="arabicPeriod"/>
            </a:pPr>
            <a:r>
              <a:rPr lang="en-IN" sz="2400">
                <a:latin typeface="Times New Roman"/>
                <a:ea typeface="Times New Roman"/>
                <a:cs typeface="Times New Roman"/>
                <a:sym typeface="Times New Roman"/>
              </a:rPr>
              <a:t>Chose DTD over Brodatz for more challenging and varied textures, aiding in better generalization.</a:t>
            </a:r>
            <a:endParaRPr sz="2400">
              <a:latin typeface="Times New Roman"/>
              <a:ea typeface="Times New Roman"/>
              <a:cs typeface="Times New Roman"/>
              <a:sym typeface="Times New Roman"/>
            </a:endParaRPr>
          </a:p>
          <a:p>
            <a:pPr indent="-381000" lvl="0" marL="457200" rtl="0" algn="just">
              <a:lnSpc>
                <a:spcPct val="150000"/>
              </a:lnSpc>
              <a:spcBef>
                <a:spcPts val="0"/>
              </a:spcBef>
              <a:spcAft>
                <a:spcPts val="0"/>
              </a:spcAft>
              <a:buSzPts val="2400"/>
              <a:buFont typeface="Times New Roman"/>
              <a:buAutoNum type="arabicPeriod"/>
            </a:pPr>
            <a:r>
              <a:rPr lang="en-IN" sz="2400">
                <a:latin typeface="Times New Roman"/>
                <a:ea typeface="Times New Roman"/>
                <a:cs typeface="Times New Roman"/>
                <a:sym typeface="Times New Roman"/>
              </a:rPr>
              <a:t>Focused on testing and identifying the most suitable classifier for optimal segmentation accuracy.</a:t>
            </a:r>
            <a:endParaRPr sz="2400">
              <a:latin typeface="Times New Roman"/>
              <a:ea typeface="Times New Roman"/>
              <a:cs typeface="Times New Roman"/>
              <a:sym typeface="Times New Roman"/>
            </a:endParaRPr>
          </a:p>
        </p:txBody>
      </p:sp>
      <p:sp>
        <p:nvSpPr>
          <p:cNvPr id="301" name="Google Shape;301;g2d47f3eff8e_0_4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
        <p:nvSpPr>
          <p:cNvPr id="302" name="Google Shape;302;g2d47f3eff8e_0_45"/>
          <p:cNvSpPr txBox="1"/>
          <p:nvPr/>
        </p:nvSpPr>
        <p:spPr>
          <a:xfrm>
            <a:off x="4596000" y="6488700"/>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1200">
                <a:solidFill>
                  <a:srgbClr val="888888"/>
                </a:solidFill>
                <a:latin typeface="Calibri"/>
                <a:ea typeface="Calibri"/>
                <a:cs typeface="Calibri"/>
                <a:sym typeface="Calibri"/>
              </a:rPr>
              <a:t>Mini Project- I Exam</a:t>
            </a:r>
            <a:endParaRPr/>
          </a:p>
        </p:txBody>
      </p:sp>
      <p:sp>
        <p:nvSpPr>
          <p:cNvPr id="303" name="Google Shape;303;g2d47f3eff8e_0_45"/>
          <p:cNvSpPr txBox="1"/>
          <p:nvPr>
            <p:ph idx="10" type="dt"/>
          </p:nvPr>
        </p:nvSpPr>
        <p:spPr>
          <a:xfrm>
            <a:off x="539875"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IN"/>
              <a:t>21-10-2024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21-10-2024</a:t>
            </a:r>
            <a:endParaRPr/>
          </a:p>
        </p:txBody>
      </p:sp>
      <p:sp>
        <p:nvSpPr>
          <p:cNvPr id="102" name="Google Shape;102;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IN"/>
              <a:t>Mini Project- I Exam</a:t>
            </a:r>
            <a:endParaRPr/>
          </a:p>
        </p:txBody>
      </p:sp>
      <p:sp>
        <p:nvSpPr>
          <p:cNvPr id="103" name="Google Shape;103;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104" name="Google Shape;104;p2"/>
          <p:cNvSpPr txBox="1"/>
          <p:nvPr>
            <p:ph type="title"/>
          </p:nvPr>
        </p:nvSpPr>
        <p:spPr>
          <a:xfrm>
            <a:off x="0" y="1"/>
            <a:ext cx="12192000" cy="71269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70C0"/>
              </a:buClr>
              <a:buSzPts val="2800"/>
              <a:buFont typeface="Times New Roman"/>
              <a:buNone/>
            </a:pPr>
            <a:r>
              <a:rPr lang="en-IN">
                <a:solidFill>
                  <a:srgbClr val="0070C0"/>
                </a:solidFill>
                <a:latin typeface="EB Garamond"/>
                <a:ea typeface="EB Garamond"/>
                <a:cs typeface="EB Garamond"/>
                <a:sym typeface="EB Garamond"/>
              </a:rPr>
              <a:t>                                              </a:t>
            </a:r>
            <a:r>
              <a:rPr lang="en-IN">
                <a:solidFill>
                  <a:srgbClr val="0070C0"/>
                </a:solidFill>
                <a:latin typeface="EB Garamond"/>
                <a:ea typeface="EB Garamond"/>
                <a:cs typeface="EB Garamond"/>
                <a:sym typeface="EB Garamond"/>
              </a:rPr>
              <a:t>Contents </a:t>
            </a:r>
            <a:endParaRPr>
              <a:latin typeface="EB Garamond"/>
              <a:ea typeface="EB Garamond"/>
              <a:cs typeface="EB Garamond"/>
              <a:sym typeface="EB Garamond"/>
            </a:endParaRPr>
          </a:p>
        </p:txBody>
      </p:sp>
      <p:sp>
        <p:nvSpPr>
          <p:cNvPr id="105" name="Google Shape;105;p2"/>
          <p:cNvSpPr txBox="1"/>
          <p:nvPr/>
        </p:nvSpPr>
        <p:spPr>
          <a:xfrm>
            <a:off x="449300" y="849300"/>
            <a:ext cx="11658600" cy="6008700"/>
          </a:xfrm>
          <a:prstGeom prst="rect">
            <a:avLst/>
          </a:prstGeom>
          <a:noFill/>
          <a:ln>
            <a:noFill/>
          </a:ln>
        </p:spPr>
        <p:txBody>
          <a:bodyPr anchorCtr="0" anchor="t" bIns="91425" lIns="91425" spcFirstLastPara="1" rIns="91425" wrap="square" tIns="91425">
            <a:noAutofit/>
          </a:bodyPr>
          <a:lstStyle/>
          <a:p>
            <a:pPr indent="-374650" lvl="0" marL="457200" marR="0" rtl="0" algn="just">
              <a:lnSpc>
                <a:spcPct val="150000"/>
              </a:lnSpc>
              <a:spcBef>
                <a:spcPts val="0"/>
              </a:spcBef>
              <a:spcAft>
                <a:spcPts val="0"/>
              </a:spcAft>
              <a:buClr>
                <a:schemeClr val="dk1"/>
              </a:buClr>
              <a:buSzPts val="2300"/>
              <a:buFont typeface="Times New Roman"/>
              <a:buChar char="❖"/>
            </a:pPr>
            <a:r>
              <a:rPr lang="en-IN" sz="2300">
                <a:solidFill>
                  <a:schemeClr val="dk1"/>
                </a:solidFill>
                <a:latin typeface="Times New Roman"/>
                <a:ea typeface="Times New Roman"/>
                <a:cs typeface="Times New Roman"/>
                <a:sym typeface="Times New Roman"/>
              </a:rPr>
              <a:t>Introduction</a:t>
            </a:r>
            <a:endParaRPr sz="2300">
              <a:solidFill>
                <a:schemeClr val="dk1"/>
              </a:solidFill>
              <a:latin typeface="Times New Roman"/>
              <a:ea typeface="Times New Roman"/>
              <a:cs typeface="Times New Roman"/>
              <a:sym typeface="Times New Roman"/>
            </a:endParaRPr>
          </a:p>
          <a:p>
            <a:pPr indent="-374650" lvl="0" marL="457200" rtl="0" algn="just">
              <a:lnSpc>
                <a:spcPct val="150000"/>
              </a:lnSpc>
              <a:spcBef>
                <a:spcPts val="0"/>
              </a:spcBef>
              <a:spcAft>
                <a:spcPts val="0"/>
              </a:spcAft>
              <a:buClr>
                <a:schemeClr val="dk1"/>
              </a:buClr>
              <a:buSzPts val="2300"/>
              <a:buFont typeface="Times New Roman"/>
              <a:buChar char="❖"/>
            </a:pPr>
            <a:r>
              <a:rPr lang="en-IN" sz="2300">
                <a:solidFill>
                  <a:schemeClr val="dk1"/>
                </a:solidFill>
                <a:latin typeface="Times New Roman"/>
                <a:ea typeface="Times New Roman"/>
                <a:cs typeface="Times New Roman"/>
                <a:sym typeface="Times New Roman"/>
              </a:rPr>
              <a:t>Problem Statement</a:t>
            </a:r>
            <a:endParaRPr sz="2300">
              <a:solidFill>
                <a:schemeClr val="dk1"/>
              </a:solidFill>
              <a:latin typeface="Times New Roman"/>
              <a:ea typeface="Times New Roman"/>
              <a:cs typeface="Times New Roman"/>
              <a:sym typeface="Times New Roman"/>
            </a:endParaRPr>
          </a:p>
          <a:p>
            <a:pPr indent="-374650" lvl="0" marL="457200" marR="0" rtl="0" algn="just">
              <a:lnSpc>
                <a:spcPct val="150000"/>
              </a:lnSpc>
              <a:spcBef>
                <a:spcPts val="0"/>
              </a:spcBef>
              <a:spcAft>
                <a:spcPts val="0"/>
              </a:spcAft>
              <a:buClr>
                <a:schemeClr val="dk1"/>
              </a:buClr>
              <a:buSzPts val="2300"/>
              <a:buFont typeface="Times New Roman"/>
              <a:buChar char="❖"/>
            </a:pPr>
            <a:r>
              <a:rPr i="0" lang="en-IN" sz="2300" u="none" cap="none" strike="noStrike">
                <a:solidFill>
                  <a:schemeClr val="dk1"/>
                </a:solidFill>
                <a:latin typeface="Times New Roman"/>
                <a:ea typeface="Times New Roman"/>
                <a:cs typeface="Times New Roman"/>
                <a:sym typeface="Times New Roman"/>
              </a:rPr>
              <a:t>Literature Survey</a:t>
            </a:r>
            <a:endParaRPr sz="2300">
              <a:solidFill>
                <a:schemeClr val="dk1"/>
              </a:solidFill>
              <a:latin typeface="Times New Roman"/>
              <a:ea typeface="Times New Roman"/>
              <a:cs typeface="Times New Roman"/>
              <a:sym typeface="Times New Roman"/>
            </a:endParaRPr>
          </a:p>
          <a:p>
            <a:pPr indent="-374650" lvl="0" marL="457200" marR="0" rtl="0" algn="just">
              <a:lnSpc>
                <a:spcPct val="150000"/>
              </a:lnSpc>
              <a:spcBef>
                <a:spcPts val="0"/>
              </a:spcBef>
              <a:spcAft>
                <a:spcPts val="0"/>
              </a:spcAft>
              <a:buClr>
                <a:schemeClr val="dk1"/>
              </a:buClr>
              <a:buSzPts val="2300"/>
              <a:buFont typeface="Times New Roman"/>
              <a:buChar char="❖"/>
            </a:pPr>
            <a:r>
              <a:rPr i="0" lang="en-IN" sz="2300" u="none" cap="none" strike="noStrike">
                <a:solidFill>
                  <a:schemeClr val="dk1"/>
                </a:solidFill>
                <a:latin typeface="Times New Roman"/>
                <a:ea typeface="Times New Roman"/>
                <a:cs typeface="Times New Roman"/>
                <a:sym typeface="Times New Roman"/>
              </a:rPr>
              <a:t>Research Gap</a:t>
            </a:r>
            <a:r>
              <a:rPr lang="en-IN" sz="2300">
                <a:solidFill>
                  <a:schemeClr val="dk1"/>
                </a:solidFill>
                <a:latin typeface="Times New Roman"/>
                <a:ea typeface="Times New Roman"/>
                <a:cs typeface="Times New Roman"/>
                <a:sym typeface="Times New Roman"/>
              </a:rPr>
              <a:t>/ Target Customers</a:t>
            </a:r>
            <a:endParaRPr i="0" sz="1300" u="none" cap="none" strike="noStrike">
              <a:solidFill>
                <a:srgbClr val="000000"/>
              </a:solidFill>
              <a:latin typeface="Times New Roman"/>
              <a:ea typeface="Times New Roman"/>
              <a:cs typeface="Times New Roman"/>
              <a:sym typeface="Times New Roman"/>
            </a:endParaRPr>
          </a:p>
          <a:p>
            <a:pPr indent="-374650" lvl="0" marL="457200" marR="0" rtl="0" algn="just">
              <a:lnSpc>
                <a:spcPct val="150000"/>
              </a:lnSpc>
              <a:spcBef>
                <a:spcPts val="0"/>
              </a:spcBef>
              <a:spcAft>
                <a:spcPts val="0"/>
              </a:spcAft>
              <a:buClr>
                <a:schemeClr val="dk1"/>
              </a:buClr>
              <a:buSzPts val="2300"/>
              <a:buFont typeface="Times New Roman"/>
              <a:buChar char="❖"/>
            </a:pPr>
            <a:r>
              <a:rPr i="0" lang="en-IN" sz="2300" u="none" cap="none" strike="noStrike">
                <a:solidFill>
                  <a:schemeClr val="dk1"/>
                </a:solidFill>
                <a:latin typeface="Times New Roman"/>
                <a:ea typeface="Times New Roman"/>
                <a:cs typeface="Times New Roman"/>
                <a:sym typeface="Times New Roman"/>
              </a:rPr>
              <a:t>Proposed Solution</a:t>
            </a:r>
            <a:endParaRPr i="0" sz="1300" u="none" cap="none" strike="noStrike">
              <a:solidFill>
                <a:srgbClr val="000000"/>
              </a:solidFill>
              <a:latin typeface="Times New Roman"/>
              <a:ea typeface="Times New Roman"/>
              <a:cs typeface="Times New Roman"/>
              <a:sym typeface="Times New Roman"/>
            </a:endParaRPr>
          </a:p>
          <a:p>
            <a:pPr indent="-374650" lvl="0" marL="457200" marR="0" rtl="0" algn="just">
              <a:lnSpc>
                <a:spcPct val="150000"/>
              </a:lnSpc>
              <a:spcBef>
                <a:spcPts val="0"/>
              </a:spcBef>
              <a:spcAft>
                <a:spcPts val="0"/>
              </a:spcAft>
              <a:buClr>
                <a:schemeClr val="dk1"/>
              </a:buClr>
              <a:buSzPts val="2300"/>
              <a:buFont typeface="Times New Roman"/>
              <a:buChar char="❖"/>
            </a:pPr>
            <a:r>
              <a:rPr i="0" lang="en-IN" sz="2300" u="none" cap="none" strike="noStrike">
                <a:solidFill>
                  <a:schemeClr val="dk1"/>
                </a:solidFill>
                <a:latin typeface="Times New Roman"/>
                <a:ea typeface="Times New Roman"/>
                <a:cs typeface="Times New Roman"/>
                <a:sym typeface="Times New Roman"/>
              </a:rPr>
              <a:t>Block Diagram of System</a:t>
            </a:r>
            <a:endParaRPr i="0" sz="1300" u="none" cap="none" strike="noStrike">
              <a:solidFill>
                <a:srgbClr val="000000"/>
              </a:solidFill>
              <a:latin typeface="Times New Roman"/>
              <a:ea typeface="Times New Roman"/>
              <a:cs typeface="Times New Roman"/>
              <a:sym typeface="Times New Roman"/>
            </a:endParaRPr>
          </a:p>
          <a:p>
            <a:pPr indent="-374650" lvl="0" marL="457200" marR="0" rtl="0" algn="just">
              <a:lnSpc>
                <a:spcPct val="150000"/>
              </a:lnSpc>
              <a:spcBef>
                <a:spcPts val="0"/>
              </a:spcBef>
              <a:spcAft>
                <a:spcPts val="0"/>
              </a:spcAft>
              <a:buClr>
                <a:schemeClr val="dk1"/>
              </a:buClr>
              <a:buSzPts val="2300"/>
              <a:buFont typeface="Times New Roman"/>
              <a:buChar char="❖"/>
            </a:pPr>
            <a:r>
              <a:rPr lang="en-IN" sz="2300">
                <a:solidFill>
                  <a:schemeClr val="dk1"/>
                </a:solidFill>
                <a:latin typeface="Times New Roman"/>
                <a:ea typeface="Times New Roman"/>
                <a:cs typeface="Times New Roman"/>
                <a:sym typeface="Times New Roman"/>
              </a:rPr>
              <a:t>Flow Diagram of System</a:t>
            </a:r>
            <a:endParaRPr i="0" sz="1300" u="none" cap="none" strike="noStrike">
              <a:solidFill>
                <a:srgbClr val="000000"/>
              </a:solidFill>
              <a:latin typeface="Times New Roman"/>
              <a:ea typeface="Times New Roman"/>
              <a:cs typeface="Times New Roman"/>
              <a:sym typeface="Times New Roman"/>
            </a:endParaRPr>
          </a:p>
          <a:p>
            <a:pPr indent="-374650" lvl="0" marL="457200" marR="0" rtl="0" algn="just">
              <a:lnSpc>
                <a:spcPct val="150000"/>
              </a:lnSpc>
              <a:spcBef>
                <a:spcPts val="0"/>
              </a:spcBef>
              <a:spcAft>
                <a:spcPts val="0"/>
              </a:spcAft>
              <a:buClr>
                <a:schemeClr val="dk1"/>
              </a:buClr>
              <a:buSzPts val="2300"/>
              <a:buFont typeface="Times New Roman"/>
              <a:buChar char="❖"/>
            </a:pPr>
            <a:r>
              <a:rPr i="0" lang="en-IN" sz="2300" u="none" cap="none" strike="noStrike">
                <a:solidFill>
                  <a:schemeClr val="dk1"/>
                </a:solidFill>
                <a:latin typeface="Times New Roman"/>
                <a:ea typeface="Times New Roman"/>
                <a:cs typeface="Times New Roman"/>
                <a:sym typeface="Times New Roman"/>
              </a:rPr>
              <a:t>Components requirement</a:t>
            </a:r>
            <a:endParaRPr i="0" sz="1300" u="none" cap="none" strike="noStrike">
              <a:solidFill>
                <a:schemeClr val="dk1"/>
              </a:solidFill>
              <a:latin typeface="Times New Roman"/>
              <a:ea typeface="Times New Roman"/>
              <a:cs typeface="Times New Roman"/>
              <a:sym typeface="Times New Roman"/>
            </a:endParaRPr>
          </a:p>
          <a:p>
            <a:pPr indent="-374650" lvl="0" marL="457200" marR="0" rtl="0" algn="just">
              <a:lnSpc>
                <a:spcPct val="150000"/>
              </a:lnSpc>
              <a:spcBef>
                <a:spcPts val="0"/>
              </a:spcBef>
              <a:spcAft>
                <a:spcPts val="0"/>
              </a:spcAft>
              <a:buClr>
                <a:schemeClr val="dk1"/>
              </a:buClr>
              <a:buSzPts val="2300"/>
              <a:buFont typeface="Times New Roman"/>
              <a:buChar char="❖"/>
            </a:pPr>
            <a:r>
              <a:rPr i="0" lang="en-IN" sz="2300" u="none" cap="none" strike="noStrike">
                <a:solidFill>
                  <a:schemeClr val="dk1"/>
                </a:solidFill>
                <a:latin typeface="Times New Roman"/>
                <a:ea typeface="Times New Roman"/>
                <a:cs typeface="Times New Roman"/>
                <a:sym typeface="Times New Roman"/>
              </a:rPr>
              <a:t>Time Chart </a:t>
            </a:r>
            <a:endParaRPr i="0" sz="1300" u="none" cap="none" strike="noStrike">
              <a:solidFill>
                <a:schemeClr val="dk1"/>
              </a:solidFill>
              <a:latin typeface="Times New Roman"/>
              <a:ea typeface="Times New Roman"/>
              <a:cs typeface="Times New Roman"/>
              <a:sym typeface="Times New Roman"/>
            </a:endParaRPr>
          </a:p>
          <a:p>
            <a:pPr indent="-374650" lvl="0" marL="457200" marR="0" rtl="0" algn="just">
              <a:lnSpc>
                <a:spcPct val="150000"/>
              </a:lnSpc>
              <a:spcBef>
                <a:spcPts val="0"/>
              </a:spcBef>
              <a:spcAft>
                <a:spcPts val="0"/>
              </a:spcAft>
              <a:buClr>
                <a:schemeClr val="dk1"/>
              </a:buClr>
              <a:buSzPts val="2300"/>
              <a:buFont typeface="Times New Roman"/>
              <a:buChar char="❖"/>
            </a:pPr>
            <a:r>
              <a:rPr i="0" lang="en-IN" sz="2300" u="none" cap="none" strike="noStrike">
                <a:solidFill>
                  <a:schemeClr val="dk1"/>
                </a:solidFill>
                <a:latin typeface="Times New Roman"/>
                <a:ea typeface="Times New Roman"/>
                <a:cs typeface="Times New Roman"/>
                <a:sym typeface="Times New Roman"/>
              </a:rPr>
              <a:t>Results</a:t>
            </a:r>
            <a:endParaRPr i="0" sz="1300" u="none" cap="none" strike="noStrike">
              <a:solidFill>
                <a:srgbClr val="000000"/>
              </a:solidFill>
              <a:latin typeface="Times New Roman"/>
              <a:ea typeface="Times New Roman"/>
              <a:cs typeface="Times New Roman"/>
              <a:sym typeface="Times New Roman"/>
            </a:endParaRPr>
          </a:p>
          <a:p>
            <a:pPr indent="-374650" lvl="0" marL="457200" marR="0" rtl="0" algn="just">
              <a:lnSpc>
                <a:spcPct val="150000"/>
              </a:lnSpc>
              <a:spcBef>
                <a:spcPts val="0"/>
              </a:spcBef>
              <a:spcAft>
                <a:spcPts val="0"/>
              </a:spcAft>
              <a:buClr>
                <a:schemeClr val="dk1"/>
              </a:buClr>
              <a:buSzPts val="2300"/>
              <a:buFont typeface="Times New Roman"/>
              <a:buChar char="❖"/>
            </a:pPr>
            <a:r>
              <a:rPr i="0" lang="en-IN" sz="2300" u="none" cap="none" strike="noStrike">
                <a:solidFill>
                  <a:schemeClr val="dk1"/>
                </a:solidFill>
                <a:latin typeface="Times New Roman"/>
                <a:ea typeface="Times New Roman"/>
                <a:cs typeface="Times New Roman"/>
                <a:sym typeface="Times New Roman"/>
              </a:rPr>
              <a:t>References</a:t>
            </a:r>
            <a:endParaRPr i="0" sz="1500" u="none" cap="none" strike="noStrike">
              <a:solidFill>
                <a:schemeClr val="dk1"/>
              </a:solidFill>
              <a:latin typeface="Times New Roman"/>
              <a:ea typeface="Times New Roman"/>
              <a:cs typeface="Times New Roman"/>
              <a:sym typeface="Times New Roman"/>
            </a:endParaRPr>
          </a:p>
          <a:p>
            <a:pPr indent="-228600" lvl="0" marL="457200" marR="0" rtl="0" algn="l">
              <a:lnSpc>
                <a:spcPct val="115000"/>
              </a:lnSpc>
              <a:spcBef>
                <a:spcPts val="0"/>
              </a:spcBef>
              <a:spcAft>
                <a:spcPts val="0"/>
              </a:spcAft>
              <a:buClr>
                <a:schemeClr val="dk1"/>
              </a:buClr>
              <a:buSzPts val="1800"/>
              <a:buFont typeface="Arial"/>
              <a:buNone/>
            </a:pPr>
            <a:r>
              <a:t/>
            </a:r>
            <a:endParaRPr i="0" sz="17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30cbaa2b55e_2_1"/>
          <p:cNvSpPr txBox="1"/>
          <p:nvPr>
            <p:ph type="title"/>
          </p:nvPr>
        </p:nvSpPr>
        <p:spPr>
          <a:xfrm>
            <a:off x="3152000" y="-166775"/>
            <a:ext cx="6360300" cy="1325700"/>
          </a:xfrm>
          <a:prstGeom prst="rect">
            <a:avLst/>
          </a:prstGeom>
        </p:spPr>
        <p:txBody>
          <a:bodyPr anchorCtr="0" anchor="ctr" bIns="45700" lIns="91425" spcFirstLastPara="1" rIns="91425" wrap="square" tIns="45700">
            <a:normAutofit/>
          </a:bodyPr>
          <a:lstStyle/>
          <a:p>
            <a:pPr indent="0" lvl="0" marL="0" rtl="0" algn="l">
              <a:lnSpc>
                <a:spcPct val="100000"/>
              </a:lnSpc>
              <a:spcBef>
                <a:spcPts val="0"/>
              </a:spcBef>
              <a:spcAft>
                <a:spcPts val="0"/>
              </a:spcAft>
              <a:buNone/>
            </a:pPr>
            <a:r>
              <a:rPr lang="en-IN">
                <a:solidFill>
                  <a:srgbClr val="0070C0"/>
                </a:solidFill>
                <a:latin typeface="Times New Roman"/>
                <a:ea typeface="Times New Roman"/>
                <a:cs typeface="Times New Roman"/>
                <a:sym typeface="Times New Roman"/>
              </a:rPr>
              <a:t>Comparison and Validation</a:t>
            </a:r>
            <a:endParaRPr/>
          </a:p>
        </p:txBody>
      </p:sp>
      <p:sp>
        <p:nvSpPr>
          <p:cNvPr id="310" name="Google Shape;310;g30cbaa2b55e_2_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
        <p:nvSpPr>
          <p:cNvPr id="311" name="Google Shape;311;g30cbaa2b55e_2_1"/>
          <p:cNvSpPr txBox="1"/>
          <p:nvPr/>
        </p:nvSpPr>
        <p:spPr>
          <a:xfrm>
            <a:off x="4596000" y="6488700"/>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1200">
                <a:solidFill>
                  <a:srgbClr val="888888"/>
                </a:solidFill>
                <a:latin typeface="Calibri"/>
                <a:ea typeface="Calibri"/>
                <a:cs typeface="Calibri"/>
                <a:sym typeface="Calibri"/>
              </a:rPr>
              <a:t>Mini Project- I Exam</a:t>
            </a:r>
            <a:endParaRPr/>
          </a:p>
        </p:txBody>
      </p:sp>
      <p:graphicFrame>
        <p:nvGraphicFramePr>
          <p:cNvPr id="312" name="Google Shape;312;g30cbaa2b55e_2_1"/>
          <p:cNvGraphicFramePr/>
          <p:nvPr/>
        </p:nvGraphicFramePr>
        <p:xfrm>
          <a:off x="0" y="1158900"/>
          <a:ext cx="3000000" cy="3000000"/>
        </p:xfrm>
        <a:graphic>
          <a:graphicData uri="http://schemas.openxmlformats.org/drawingml/2006/table">
            <a:tbl>
              <a:tblPr>
                <a:noFill/>
                <a:tableStyleId>{C8E8406F-BCC1-4651-866E-152E72A21563}</a:tableStyleId>
              </a:tblPr>
              <a:tblGrid>
                <a:gridCol w="3892800"/>
                <a:gridCol w="3703200"/>
                <a:gridCol w="4595975"/>
              </a:tblGrid>
              <a:tr h="699700">
                <a:tc>
                  <a:txBody>
                    <a:bodyPr/>
                    <a:lstStyle/>
                    <a:p>
                      <a:pPr indent="0" lvl="0" marL="0" rtl="0" algn="just">
                        <a:spcBef>
                          <a:spcPts val="0"/>
                        </a:spcBef>
                        <a:spcAft>
                          <a:spcPts val="0"/>
                        </a:spcAft>
                        <a:buNone/>
                      </a:pPr>
                      <a:r>
                        <a:rPr b="1" lang="en-IN" sz="1900">
                          <a:latin typeface="Times New Roman"/>
                          <a:ea typeface="Times New Roman"/>
                          <a:cs typeface="Times New Roman"/>
                          <a:sym typeface="Times New Roman"/>
                        </a:rPr>
                        <a:t>Techniques</a:t>
                      </a:r>
                      <a:endParaRPr b="1" sz="19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just">
                        <a:spcBef>
                          <a:spcPts val="0"/>
                        </a:spcBef>
                        <a:spcAft>
                          <a:spcPts val="0"/>
                        </a:spcAft>
                        <a:buNone/>
                      </a:pPr>
                      <a:r>
                        <a:rPr b="1" lang="en-IN" sz="1900">
                          <a:latin typeface="Times New Roman"/>
                          <a:ea typeface="Times New Roman"/>
                          <a:cs typeface="Times New Roman"/>
                          <a:sym typeface="Times New Roman"/>
                        </a:rPr>
                        <a:t>Accuracy</a:t>
                      </a:r>
                      <a:endParaRPr b="1" sz="19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just">
                        <a:spcBef>
                          <a:spcPts val="0"/>
                        </a:spcBef>
                        <a:spcAft>
                          <a:spcPts val="0"/>
                        </a:spcAft>
                        <a:buNone/>
                      </a:pPr>
                      <a:r>
                        <a:rPr b="1" lang="en-IN" sz="1900">
                          <a:latin typeface="Times New Roman"/>
                          <a:ea typeface="Times New Roman"/>
                          <a:cs typeface="Times New Roman"/>
                          <a:sym typeface="Times New Roman"/>
                        </a:rPr>
                        <a:t>Key Contribution</a:t>
                      </a:r>
                      <a:endParaRPr b="1" sz="19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r>
              <a:tr h="1093525">
                <a:tc>
                  <a:txBody>
                    <a:bodyPr/>
                    <a:lstStyle/>
                    <a:p>
                      <a:pPr indent="0" lvl="0" marL="0" rtl="0" algn="just">
                        <a:spcBef>
                          <a:spcPts val="0"/>
                        </a:spcBef>
                        <a:spcAft>
                          <a:spcPts val="0"/>
                        </a:spcAft>
                        <a:buNone/>
                      </a:pPr>
                      <a:r>
                        <a:rPr lang="en-IN" sz="1900">
                          <a:latin typeface="Times New Roman"/>
                          <a:ea typeface="Times New Roman"/>
                          <a:cs typeface="Times New Roman"/>
                          <a:sym typeface="Times New Roman"/>
                        </a:rPr>
                        <a:t>FPGA-based Texture Detection</a:t>
                      </a:r>
                      <a:endParaRPr sz="19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just">
                        <a:spcBef>
                          <a:spcPts val="0"/>
                        </a:spcBef>
                        <a:spcAft>
                          <a:spcPts val="0"/>
                        </a:spcAft>
                        <a:buNone/>
                      </a:pPr>
                      <a:r>
                        <a:rPr b="1" lang="en-IN" sz="19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89.17%</a:t>
                      </a:r>
                      <a:endParaRPr b="1" sz="19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just">
                        <a:spcBef>
                          <a:spcPts val="0"/>
                        </a:spcBef>
                        <a:spcAft>
                          <a:spcPts val="0"/>
                        </a:spcAft>
                        <a:buNone/>
                      </a:pPr>
                      <a:r>
                        <a:rPr lang="en-IN" sz="1900">
                          <a:latin typeface="Times New Roman"/>
                          <a:ea typeface="Times New Roman"/>
                          <a:cs typeface="Times New Roman"/>
                          <a:sym typeface="Times New Roman"/>
                        </a:rPr>
                        <a:t>Feature extraction algorithm designed for FPGA implementation with reduced power/resource usage.</a:t>
                      </a:r>
                      <a:endParaRPr sz="19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093525">
                <a:tc>
                  <a:txBody>
                    <a:bodyPr/>
                    <a:lstStyle/>
                    <a:p>
                      <a:pPr indent="0" lvl="0" marL="0" rtl="0" algn="just">
                        <a:spcBef>
                          <a:spcPts val="0"/>
                        </a:spcBef>
                        <a:spcAft>
                          <a:spcPts val="0"/>
                        </a:spcAft>
                        <a:buNone/>
                      </a:pPr>
                      <a:r>
                        <a:rPr lang="en-IN" sz="1900">
                          <a:latin typeface="Times New Roman"/>
                          <a:ea typeface="Times New Roman"/>
                          <a:cs typeface="Times New Roman"/>
                          <a:sym typeface="Times New Roman"/>
                        </a:rPr>
                        <a:t>Uncertainty Estimation in Medical Imaging</a:t>
                      </a:r>
                      <a:endParaRPr sz="19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just">
                        <a:spcBef>
                          <a:spcPts val="0"/>
                        </a:spcBef>
                        <a:spcAft>
                          <a:spcPts val="0"/>
                        </a:spcAft>
                        <a:buNone/>
                      </a:pPr>
                      <a:r>
                        <a:rPr b="1" lang="en-IN" sz="1900">
                          <a:solidFill>
                            <a:schemeClr val="dk1"/>
                          </a:solidFill>
                          <a:uFill>
                            <a:noFill/>
                          </a:uFill>
                          <a:latin typeface="Times New Roman"/>
                          <a:ea typeface="Times New Roman"/>
                          <a:cs typeface="Times New Roman"/>
                          <a:sym typeface="Times New Roman"/>
                          <a:hlinkClick r:id="rId4">
                            <a:extLst>
                              <a:ext uri="{A12FA001-AC4F-418D-AE19-62706E023703}">
                                <ahyp:hlinkClr val="tx"/>
                              </a:ext>
                            </a:extLst>
                          </a:hlinkClick>
                        </a:rPr>
                        <a:t>N/A</a:t>
                      </a:r>
                      <a:endParaRPr b="1" sz="19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just">
                        <a:spcBef>
                          <a:spcPts val="0"/>
                        </a:spcBef>
                        <a:spcAft>
                          <a:spcPts val="0"/>
                        </a:spcAft>
                        <a:buNone/>
                      </a:pPr>
                      <a:r>
                        <a:rPr lang="en-IN" sz="1900">
                          <a:latin typeface="Times New Roman"/>
                          <a:ea typeface="Times New Roman"/>
                          <a:cs typeface="Times New Roman"/>
                          <a:sym typeface="Times New Roman"/>
                        </a:rPr>
                        <a:t>Novel approach for model-dependent uncertainty estimation in medical image segmentation.</a:t>
                      </a:r>
                      <a:endParaRPr sz="19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093525">
                <a:tc>
                  <a:txBody>
                    <a:bodyPr/>
                    <a:lstStyle/>
                    <a:p>
                      <a:pPr indent="0" lvl="0" marL="0" rtl="0" algn="just">
                        <a:spcBef>
                          <a:spcPts val="0"/>
                        </a:spcBef>
                        <a:spcAft>
                          <a:spcPts val="0"/>
                        </a:spcAft>
                        <a:buNone/>
                      </a:pPr>
                      <a:r>
                        <a:rPr lang="en-IN" sz="1900">
                          <a:latin typeface="Times New Roman"/>
                          <a:ea typeface="Times New Roman"/>
                          <a:cs typeface="Times New Roman"/>
                          <a:sym typeface="Times New Roman"/>
                        </a:rPr>
                        <a:t>U-Net for Fission Track Analysis</a:t>
                      </a:r>
                      <a:endParaRPr sz="19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just">
                        <a:spcBef>
                          <a:spcPts val="0"/>
                        </a:spcBef>
                        <a:spcAft>
                          <a:spcPts val="0"/>
                        </a:spcAft>
                        <a:buNone/>
                      </a:pPr>
                      <a:r>
                        <a:rPr b="1" lang="en-IN" sz="1900">
                          <a:solidFill>
                            <a:schemeClr val="dk1"/>
                          </a:solidFill>
                          <a:uFill>
                            <a:noFill/>
                          </a:uFill>
                          <a:latin typeface="Times New Roman"/>
                          <a:ea typeface="Times New Roman"/>
                          <a:cs typeface="Times New Roman"/>
                          <a:sym typeface="Times New Roman"/>
                          <a:hlinkClick r:id="rId5">
                            <a:extLst>
                              <a:ext uri="{A12FA001-AC4F-418D-AE19-62706E023703}">
                                <ahyp:hlinkClr val="tx"/>
                              </a:ext>
                            </a:extLst>
                          </a:hlinkClick>
                        </a:rPr>
                        <a:t>85% - 92%</a:t>
                      </a:r>
                      <a:endParaRPr b="1" sz="19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just">
                        <a:spcBef>
                          <a:spcPts val="0"/>
                        </a:spcBef>
                        <a:spcAft>
                          <a:spcPts val="0"/>
                        </a:spcAft>
                        <a:buNone/>
                      </a:pPr>
                      <a:r>
                        <a:rPr lang="en-IN" sz="1900">
                          <a:latin typeface="Times New Roman"/>
                          <a:ea typeface="Times New Roman"/>
                          <a:cs typeface="Times New Roman"/>
                          <a:sym typeface="Times New Roman"/>
                        </a:rPr>
                        <a:t>Utilizes U-Net model for effective segmentation and classification across various epochs.</a:t>
                      </a:r>
                      <a:endParaRPr sz="19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093525">
                <a:tc>
                  <a:txBody>
                    <a:bodyPr/>
                    <a:lstStyle/>
                    <a:p>
                      <a:pPr indent="0" lvl="0" marL="0" rtl="0" algn="just">
                        <a:spcBef>
                          <a:spcPts val="0"/>
                        </a:spcBef>
                        <a:spcAft>
                          <a:spcPts val="0"/>
                        </a:spcAft>
                        <a:buNone/>
                      </a:pPr>
                      <a:r>
                        <a:rPr lang="en-IN" sz="1900">
                          <a:latin typeface="Times New Roman"/>
                          <a:ea typeface="Times New Roman"/>
                          <a:cs typeface="Times New Roman"/>
                          <a:sym typeface="Times New Roman"/>
                        </a:rPr>
                        <a:t>Texture Segmentation using LTM</a:t>
                      </a:r>
                      <a:endParaRPr sz="19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just">
                        <a:spcBef>
                          <a:spcPts val="0"/>
                        </a:spcBef>
                        <a:spcAft>
                          <a:spcPts val="0"/>
                        </a:spcAft>
                        <a:buNone/>
                      </a:pPr>
                      <a:r>
                        <a:rPr b="1" lang="en-IN" sz="1900">
                          <a:latin typeface="Times New Roman"/>
                          <a:ea typeface="Times New Roman"/>
                          <a:cs typeface="Times New Roman"/>
                          <a:sym typeface="Times New Roman"/>
                        </a:rPr>
                        <a:t>97.50% (Minimum Distance Classifier)</a:t>
                      </a:r>
                      <a:endParaRPr b="1" sz="19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just">
                        <a:spcBef>
                          <a:spcPts val="0"/>
                        </a:spcBef>
                        <a:spcAft>
                          <a:spcPts val="0"/>
                        </a:spcAft>
                        <a:buNone/>
                      </a:pPr>
                      <a:r>
                        <a:rPr lang="en-IN" sz="1900">
                          <a:latin typeface="Times New Roman"/>
                          <a:ea typeface="Times New Roman"/>
                          <a:cs typeface="Times New Roman"/>
                          <a:sym typeface="Times New Roman"/>
                        </a:rPr>
                        <a:t>Python-based implementation emphasizing manual feature extraction for texture analysis.</a:t>
                      </a:r>
                      <a:endParaRPr sz="19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313" name="Google Shape;313;g30cbaa2b55e_2_1"/>
          <p:cNvSpPr txBox="1"/>
          <p:nvPr>
            <p:ph idx="10" type="dt"/>
          </p:nvPr>
        </p:nvSpPr>
        <p:spPr>
          <a:xfrm>
            <a:off x="6858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IN"/>
              <a:t>21-10-2024</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4"/>
          <p:cNvSpPr txBox="1"/>
          <p:nvPr>
            <p:ph type="title"/>
          </p:nvPr>
        </p:nvSpPr>
        <p:spPr>
          <a:xfrm>
            <a:off x="-228600" y="145925"/>
            <a:ext cx="12192000" cy="83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0000"/>
              </a:buClr>
              <a:buSzPts val="2800"/>
              <a:buFont typeface="Times New Roman"/>
              <a:buNone/>
            </a:pPr>
            <a:r>
              <a:rPr lang="en-IN" sz="3900">
                <a:solidFill>
                  <a:srgbClr val="0070C0"/>
                </a:solidFill>
                <a:latin typeface="Times New Roman"/>
                <a:ea typeface="Times New Roman"/>
                <a:cs typeface="Times New Roman"/>
                <a:sym typeface="Times New Roman"/>
              </a:rPr>
              <a:t>References</a:t>
            </a:r>
            <a:endParaRPr b="0" i="0" sz="3900" u="none" cap="none" strike="noStrike">
              <a:solidFill>
                <a:srgbClr val="0070C0"/>
              </a:solidFill>
              <a:latin typeface="Times New Roman"/>
              <a:ea typeface="Times New Roman"/>
              <a:cs typeface="Times New Roman"/>
              <a:sym typeface="Times New Roman"/>
            </a:endParaRPr>
          </a:p>
        </p:txBody>
      </p:sp>
      <p:sp>
        <p:nvSpPr>
          <p:cNvPr id="319" name="Google Shape;319;p14"/>
          <p:cNvSpPr txBox="1"/>
          <p:nvPr>
            <p:ph idx="1" type="body"/>
          </p:nvPr>
        </p:nvSpPr>
        <p:spPr>
          <a:xfrm>
            <a:off x="-228600" y="979625"/>
            <a:ext cx="12304800" cy="5168400"/>
          </a:xfrm>
          <a:prstGeom prst="rect">
            <a:avLst/>
          </a:prstGeom>
          <a:noFill/>
          <a:ln>
            <a:noFill/>
          </a:ln>
        </p:spPr>
        <p:txBody>
          <a:bodyPr anchorCtr="0" anchor="t" bIns="45700" lIns="91425" spcFirstLastPara="1" rIns="91425" wrap="square" tIns="45700">
            <a:noAutofit/>
          </a:bodyPr>
          <a:lstStyle/>
          <a:p>
            <a:pPr indent="-326707" lvl="0" marL="914400" rtl="0" algn="just">
              <a:lnSpc>
                <a:spcPct val="140000"/>
              </a:lnSpc>
              <a:spcBef>
                <a:spcPts val="0"/>
              </a:spcBef>
              <a:spcAft>
                <a:spcPts val="0"/>
              </a:spcAft>
              <a:buSzPts val="1545"/>
              <a:buFont typeface="Times New Roman"/>
              <a:buAutoNum type="arabicPeriod"/>
            </a:pPr>
            <a:r>
              <a:rPr lang="en-IN" sz="1545">
                <a:uFill>
                  <a:noFill/>
                </a:uFill>
                <a:latin typeface="Times New Roman"/>
                <a:ea typeface="Times New Roman"/>
                <a:cs typeface="Times New Roman"/>
                <a:sym typeface="Times New Roman"/>
                <a:hlinkClick r:id="rId3"/>
              </a:rPr>
              <a:t>R. Lora-Rivera, Ó. Oballe-Peinado and F. Vidal-Verdú, "Texture Detection With Feature Extraction on Embedded FPGA," in IEEE Sensors Journal, vol. 23, no. 11, pp. 12093-12104, 1 June1, 2023, doi: 10.1109/JSEN.2023.3268794.</a:t>
            </a:r>
            <a:endParaRPr sz="1545">
              <a:latin typeface="Times New Roman"/>
              <a:ea typeface="Times New Roman"/>
              <a:cs typeface="Times New Roman"/>
              <a:sym typeface="Times New Roman"/>
            </a:endParaRPr>
          </a:p>
          <a:p>
            <a:pPr indent="-326707" lvl="0" marL="914400" rtl="0" algn="just">
              <a:lnSpc>
                <a:spcPct val="140000"/>
              </a:lnSpc>
              <a:spcBef>
                <a:spcPts val="0"/>
              </a:spcBef>
              <a:spcAft>
                <a:spcPts val="0"/>
              </a:spcAft>
              <a:buSzPts val="1545"/>
              <a:buFont typeface="Times New Roman"/>
              <a:buAutoNum type="arabicPeriod"/>
            </a:pPr>
            <a:r>
              <a:rPr lang="en-IN" sz="1545">
                <a:uFill>
                  <a:noFill/>
                </a:uFill>
                <a:latin typeface="Times New Roman"/>
                <a:ea typeface="Times New Roman"/>
                <a:cs typeface="Times New Roman"/>
                <a:sym typeface="Times New Roman"/>
                <a:hlinkClick r:id="rId4"/>
              </a:rPr>
              <a:t>T. Hershkovitch and T. Riklin-Raviv, "Model-dependent uncertainty estimation of medical image segmentation," 2018 IEEE 15th International Symposium on Biomedical Imaging (ISBI 2018), Washington, DC, USA, 2018, pp. 1373-1376, doi: 10.1109/ISBI.2018.8363827. </a:t>
            </a:r>
            <a:endParaRPr sz="1545">
              <a:latin typeface="Times New Roman"/>
              <a:ea typeface="Times New Roman"/>
              <a:cs typeface="Times New Roman"/>
              <a:sym typeface="Times New Roman"/>
            </a:endParaRPr>
          </a:p>
          <a:p>
            <a:pPr indent="-326707" lvl="0" marL="914400" rtl="0" algn="just">
              <a:lnSpc>
                <a:spcPct val="140000"/>
              </a:lnSpc>
              <a:spcBef>
                <a:spcPts val="0"/>
              </a:spcBef>
              <a:spcAft>
                <a:spcPts val="0"/>
              </a:spcAft>
              <a:buSzPts val="1545"/>
              <a:buFont typeface="Times New Roman"/>
              <a:buAutoNum type="arabicPeriod"/>
            </a:pPr>
            <a:r>
              <a:rPr lang="en-IN" sz="1545">
                <a:highlight>
                  <a:srgbClr val="FFFFFF"/>
                </a:highlight>
                <a:uFill>
                  <a:noFill/>
                </a:uFill>
                <a:latin typeface="Times New Roman"/>
                <a:ea typeface="Times New Roman"/>
                <a:cs typeface="Times New Roman"/>
                <a:sym typeface="Times New Roman"/>
                <a:hlinkClick r:id="rId5"/>
              </a:rPr>
              <a:t>Elgad, N., Babayew, R., Last, M. et al. Image segmentation and classification for fission track analysis for nuclear forensics using U-net model. J Radioanal Nucl Chem 333, 2321–2337 (2024). https://doi.org/10.1007/s10967-024-09461-2</a:t>
            </a:r>
            <a:endParaRPr sz="1545">
              <a:highlight>
                <a:srgbClr val="FFFFFF"/>
              </a:highlight>
              <a:latin typeface="Times New Roman"/>
              <a:ea typeface="Times New Roman"/>
              <a:cs typeface="Times New Roman"/>
              <a:sym typeface="Times New Roman"/>
            </a:endParaRPr>
          </a:p>
          <a:p>
            <a:pPr indent="-326707" lvl="0" marL="914400" rtl="0" algn="just">
              <a:lnSpc>
                <a:spcPct val="140000"/>
              </a:lnSpc>
              <a:spcBef>
                <a:spcPts val="0"/>
              </a:spcBef>
              <a:spcAft>
                <a:spcPts val="0"/>
              </a:spcAft>
              <a:buSzPts val="1545"/>
              <a:buFont typeface="Times New Roman"/>
              <a:buAutoNum type="arabicPeriod"/>
            </a:pPr>
            <a:r>
              <a:rPr lang="en-IN" sz="1545">
                <a:uFill>
                  <a:noFill/>
                </a:uFill>
                <a:latin typeface="Times New Roman"/>
                <a:ea typeface="Times New Roman"/>
                <a:cs typeface="Times New Roman"/>
                <a:sym typeface="Times New Roman"/>
                <a:hlinkClick r:id="rId6"/>
              </a:rPr>
              <a:t>S. Dash and U. R. Jena, "Multi-resolution Laws’ Masks based texture classification," Journal of Applied Research and Technology, vol. 15, no. 6, pp. 571-582, 2017. doi: 10.1016/j.jart.2017.07.005.</a:t>
            </a:r>
            <a:endParaRPr sz="1545">
              <a:latin typeface="Times New Roman"/>
              <a:ea typeface="Times New Roman"/>
              <a:cs typeface="Times New Roman"/>
              <a:sym typeface="Times New Roman"/>
            </a:endParaRPr>
          </a:p>
          <a:p>
            <a:pPr indent="-326707" lvl="0" marL="914400" rtl="0" algn="just">
              <a:lnSpc>
                <a:spcPct val="140000"/>
              </a:lnSpc>
              <a:spcBef>
                <a:spcPts val="0"/>
              </a:spcBef>
              <a:spcAft>
                <a:spcPts val="0"/>
              </a:spcAft>
              <a:buSzPts val="1545"/>
              <a:buFont typeface="Times New Roman"/>
              <a:buAutoNum type="arabicPeriod"/>
            </a:pPr>
            <a:r>
              <a:rPr lang="en-IN" sz="1545">
                <a:uFill>
                  <a:noFill/>
                </a:uFill>
                <a:latin typeface="Times New Roman"/>
                <a:ea typeface="Times New Roman"/>
                <a:cs typeface="Times New Roman"/>
                <a:sym typeface="Times New Roman"/>
                <a:hlinkClick r:id="rId7"/>
              </a:rPr>
              <a:t>R. M. Haralick, "Statistical and structural approaches to texture," in Proceedings of the IEEE, vol. 67, no. 5, pp. 786-804, May 1979, doi: 10.1109/PROC.1979.11328</a:t>
            </a:r>
            <a:r>
              <a:rPr lang="en-IN" sz="1545">
                <a:latin typeface="Times New Roman"/>
                <a:ea typeface="Times New Roman"/>
                <a:cs typeface="Times New Roman"/>
                <a:sym typeface="Times New Roman"/>
              </a:rPr>
              <a:t>.</a:t>
            </a:r>
            <a:endParaRPr sz="1545">
              <a:latin typeface="Times New Roman"/>
              <a:ea typeface="Times New Roman"/>
              <a:cs typeface="Times New Roman"/>
              <a:sym typeface="Times New Roman"/>
            </a:endParaRPr>
          </a:p>
          <a:p>
            <a:pPr indent="-326707" lvl="0" marL="914400" rtl="0" algn="just">
              <a:lnSpc>
                <a:spcPct val="140000"/>
              </a:lnSpc>
              <a:spcBef>
                <a:spcPts val="0"/>
              </a:spcBef>
              <a:spcAft>
                <a:spcPts val="0"/>
              </a:spcAft>
              <a:buClr>
                <a:srgbClr val="222222"/>
              </a:buClr>
              <a:buSzPts val="1545"/>
              <a:buFont typeface="Times New Roman"/>
              <a:buAutoNum type="arabicPeriod"/>
            </a:pPr>
            <a:r>
              <a:rPr lang="en-IN" sz="1545">
                <a:latin typeface="Times New Roman"/>
                <a:ea typeface="Times New Roman"/>
                <a:cs typeface="Times New Roman"/>
                <a:sym typeface="Times New Roman"/>
              </a:rPr>
              <a:t>P. Brodatz, </a:t>
            </a:r>
            <a:r>
              <a:rPr b="1" lang="en-IN" sz="1545">
                <a:latin typeface="Times New Roman"/>
                <a:ea typeface="Times New Roman"/>
                <a:cs typeface="Times New Roman"/>
                <a:sym typeface="Times New Roman"/>
              </a:rPr>
              <a:t>“</a:t>
            </a:r>
            <a:r>
              <a:rPr lang="en-IN" sz="1545">
                <a:latin typeface="Times New Roman"/>
                <a:ea typeface="Times New Roman"/>
                <a:cs typeface="Times New Roman"/>
                <a:sym typeface="Times New Roman"/>
              </a:rPr>
              <a:t>Textures - A Photographic Album for Artists and Designers”, Dover, 1966.</a:t>
            </a:r>
            <a:endParaRPr sz="1545">
              <a:latin typeface="Times New Roman"/>
              <a:ea typeface="Times New Roman"/>
              <a:cs typeface="Times New Roman"/>
              <a:sym typeface="Times New Roman"/>
            </a:endParaRPr>
          </a:p>
          <a:p>
            <a:pPr indent="-326707" lvl="0" marL="914400" rtl="0" algn="just">
              <a:lnSpc>
                <a:spcPct val="140000"/>
              </a:lnSpc>
              <a:spcBef>
                <a:spcPts val="0"/>
              </a:spcBef>
              <a:spcAft>
                <a:spcPts val="0"/>
              </a:spcAft>
              <a:buSzPts val="1545"/>
              <a:buFont typeface="Times New Roman"/>
              <a:buAutoNum type="arabicPeriod"/>
            </a:pPr>
            <a:r>
              <a:rPr lang="en-IN" sz="1545">
                <a:uFill>
                  <a:noFill/>
                </a:uFill>
                <a:latin typeface="Times New Roman"/>
                <a:ea typeface="Times New Roman"/>
                <a:cs typeface="Times New Roman"/>
                <a:sym typeface="Times New Roman"/>
                <a:hlinkClick r:id="rId8"/>
              </a:rPr>
              <a:t>Kyong I. Chang, Kevin W. Bowyer and Munish Sivagurunath, </a:t>
            </a:r>
            <a:r>
              <a:rPr b="1" lang="en-IN" sz="1545">
                <a:uFill>
                  <a:noFill/>
                </a:uFill>
                <a:latin typeface="Times New Roman"/>
                <a:ea typeface="Times New Roman"/>
                <a:cs typeface="Times New Roman"/>
                <a:sym typeface="Times New Roman"/>
                <a:hlinkClick r:id="rId9"/>
              </a:rPr>
              <a:t>“</a:t>
            </a:r>
            <a:r>
              <a:rPr lang="en-IN" sz="1545">
                <a:uFill>
                  <a:noFill/>
                </a:uFill>
                <a:latin typeface="Times New Roman"/>
                <a:ea typeface="Times New Roman"/>
                <a:cs typeface="Times New Roman"/>
                <a:sym typeface="Times New Roman"/>
                <a:hlinkClick r:id="rId10"/>
              </a:rPr>
              <a:t>Evaluation of Texture Segmentation Algorithms, Computer Vision and Pattern Recognition</a:t>
            </a:r>
            <a:r>
              <a:rPr b="1" lang="en-IN" sz="1545">
                <a:uFill>
                  <a:noFill/>
                </a:uFill>
                <a:latin typeface="Times New Roman"/>
                <a:ea typeface="Times New Roman"/>
                <a:cs typeface="Times New Roman"/>
                <a:sym typeface="Times New Roman"/>
                <a:hlinkClick r:id="rId11"/>
              </a:rPr>
              <a:t>”,</a:t>
            </a:r>
            <a:r>
              <a:rPr lang="en-IN" sz="1545">
                <a:uFill>
                  <a:noFill/>
                </a:uFill>
                <a:latin typeface="Times New Roman"/>
                <a:ea typeface="Times New Roman"/>
                <a:cs typeface="Times New Roman"/>
                <a:sym typeface="Times New Roman"/>
                <a:hlinkClick r:id="rId12"/>
              </a:rPr>
              <a:t> 1999. IEEE Computer Society Conference. </a:t>
            </a:r>
            <a:r>
              <a:rPr lang="en-IN" sz="1545">
                <a:latin typeface="Times New Roman"/>
                <a:ea typeface="Times New Roman"/>
                <a:cs typeface="Times New Roman"/>
                <a:sym typeface="Times New Roman"/>
              </a:rPr>
              <a:t> </a:t>
            </a:r>
            <a:endParaRPr sz="1545">
              <a:latin typeface="Times New Roman"/>
              <a:ea typeface="Times New Roman"/>
              <a:cs typeface="Times New Roman"/>
              <a:sym typeface="Times New Roman"/>
            </a:endParaRPr>
          </a:p>
          <a:p>
            <a:pPr indent="-326707" lvl="0" marL="914400" rtl="0" algn="just">
              <a:lnSpc>
                <a:spcPct val="140000"/>
              </a:lnSpc>
              <a:spcBef>
                <a:spcPts val="0"/>
              </a:spcBef>
              <a:spcAft>
                <a:spcPts val="0"/>
              </a:spcAft>
              <a:buSzPts val="1545"/>
              <a:buFont typeface="Times New Roman"/>
              <a:buAutoNum type="arabicPeriod"/>
            </a:pPr>
            <a:r>
              <a:rPr lang="en-IN" sz="1545">
                <a:uFill>
                  <a:noFill/>
                </a:uFill>
                <a:latin typeface="Times New Roman"/>
                <a:ea typeface="Times New Roman"/>
                <a:cs typeface="Times New Roman"/>
                <a:sym typeface="Times New Roman"/>
                <a:hlinkClick r:id="rId13"/>
              </a:rPr>
              <a:t>Motofumi T. Suzuki, Yoshitomo Yaginuma, Tsuneo Yamada, Yasutaka Shimizu, “A Shape Feature Extraction Method Based on 3D Convolution Masks”, Proceedings of the Eighth IEEE International Symposium on Multimedia (ISM'06).</a:t>
            </a:r>
            <a:endParaRPr sz="1545">
              <a:latin typeface="Times New Roman"/>
              <a:ea typeface="Times New Roman"/>
              <a:cs typeface="Times New Roman"/>
              <a:sym typeface="Times New Roman"/>
            </a:endParaRPr>
          </a:p>
          <a:p>
            <a:pPr indent="0" lvl="0" marL="0" rtl="0" algn="just">
              <a:lnSpc>
                <a:spcPct val="105000"/>
              </a:lnSpc>
              <a:spcBef>
                <a:spcPts val="0"/>
              </a:spcBef>
              <a:spcAft>
                <a:spcPts val="0"/>
              </a:spcAft>
              <a:buSzPts val="935"/>
              <a:buNone/>
            </a:pPr>
            <a:r>
              <a:t/>
            </a:r>
            <a:endParaRPr sz="1545">
              <a:highlight>
                <a:srgbClr val="FFFFFF"/>
              </a:highlight>
              <a:latin typeface="Times New Roman"/>
              <a:ea typeface="Times New Roman"/>
              <a:cs typeface="Times New Roman"/>
              <a:sym typeface="Times New Roman"/>
            </a:endParaRPr>
          </a:p>
        </p:txBody>
      </p:sp>
      <p:sp>
        <p:nvSpPr>
          <p:cNvPr id="320" name="Google Shape;320;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IN"/>
              <a:t>21-10-2024</a:t>
            </a:r>
            <a:endParaRPr/>
          </a:p>
        </p:txBody>
      </p:sp>
      <p:sp>
        <p:nvSpPr>
          <p:cNvPr id="321" name="Google Shape;321;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IN"/>
              <a:t>Mini Project- I Exam</a:t>
            </a:r>
            <a:endParaRPr/>
          </a:p>
        </p:txBody>
      </p:sp>
      <p:sp>
        <p:nvSpPr>
          <p:cNvPr id="322" name="Google Shape;322;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d47f3eff8e_0_54"/>
          <p:cNvSpPr txBox="1"/>
          <p:nvPr>
            <p:ph type="title"/>
          </p:nvPr>
        </p:nvSpPr>
        <p:spPr>
          <a:xfrm>
            <a:off x="3985800" y="2303725"/>
            <a:ext cx="37962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sz="5800">
                <a:solidFill>
                  <a:srgbClr val="0070C0"/>
                </a:solidFill>
                <a:latin typeface="Times New Roman"/>
                <a:ea typeface="Times New Roman"/>
                <a:cs typeface="Times New Roman"/>
                <a:sym typeface="Times New Roman"/>
              </a:rPr>
              <a:t>Thank You!</a:t>
            </a:r>
            <a:endParaRPr sz="6300"/>
          </a:p>
        </p:txBody>
      </p:sp>
      <p:sp>
        <p:nvSpPr>
          <p:cNvPr id="329" name="Google Shape;329;g2d47f3eff8e_0_5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type="title"/>
          </p:nvPr>
        </p:nvSpPr>
        <p:spPr>
          <a:xfrm>
            <a:off x="1" y="123625"/>
            <a:ext cx="12192000" cy="764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70C0"/>
              </a:buClr>
              <a:buSzPts val="4400"/>
              <a:buFont typeface="Times New Roman"/>
              <a:buNone/>
            </a:pPr>
            <a:r>
              <a:rPr lang="en-IN">
                <a:solidFill>
                  <a:srgbClr val="0070C0"/>
                </a:solidFill>
                <a:latin typeface="EB Garamond"/>
                <a:ea typeface="EB Garamond"/>
                <a:cs typeface="EB Garamond"/>
                <a:sym typeface="EB Garamond"/>
              </a:rPr>
              <a:t>Introduction</a:t>
            </a:r>
            <a:endParaRPr>
              <a:latin typeface="EB Garamond"/>
              <a:ea typeface="EB Garamond"/>
              <a:cs typeface="EB Garamond"/>
              <a:sym typeface="EB Garamond"/>
            </a:endParaRPr>
          </a:p>
        </p:txBody>
      </p:sp>
      <p:sp>
        <p:nvSpPr>
          <p:cNvPr id="111" name="Google Shape;11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IN"/>
              <a:t>21-10-2024</a:t>
            </a:r>
            <a:endParaRPr/>
          </a:p>
        </p:txBody>
      </p:sp>
      <p:sp>
        <p:nvSpPr>
          <p:cNvPr id="112" name="Google Shape;11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IN"/>
              <a:t>Mini Project- I Exam</a:t>
            </a:r>
            <a:endParaRPr/>
          </a:p>
        </p:txBody>
      </p:sp>
      <p:sp>
        <p:nvSpPr>
          <p:cNvPr id="113" name="Google Shape;11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114" name="Google Shape;114;p4"/>
          <p:cNvSpPr txBox="1"/>
          <p:nvPr/>
        </p:nvSpPr>
        <p:spPr>
          <a:xfrm>
            <a:off x="111175" y="1659300"/>
            <a:ext cx="11964900" cy="34788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1200"/>
              </a:spcBef>
              <a:spcAft>
                <a:spcPts val="0"/>
              </a:spcAft>
              <a:buClr>
                <a:schemeClr val="dk1"/>
              </a:buClr>
              <a:buSzPts val="1100"/>
              <a:buFont typeface="Arial"/>
              <a:buNone/>
            </a:pPr>
            <a:r>
              <a:rPr lang="en-IN" sz="2400">
                <a:solidFill>
                  <a:schemeClr val="dk1"/>
                </a:solidFill>
                <a:latin typeface="Times New Roman"/>
                <a:ea typeface="Times New Roman"/>
                <a:cs typeface="Times New Roman"/>
                <a:sym typeface="Times New Roman"/>
              </a:rPr>
              <a:t>The project focuses on developing a custom texture segmentation algorithm using Law's Texture Measure (LTM) to enhance control and efficiency in image analysis. By manually extracting texture features and deploying the algorithm on FPGA hardware, it aims to achieve real-time performance, making it suitable for various applications, including medical imaging and industrial automation.</a:t>
            </a:r>
            <a:endParaRPr sz="24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30c52c1e304_0_26"/>
          <p:cNvSpPr txBox="1"/>
          <p:nvPr>
            <p:ph type="title"/>
          </p:nvPr>
        </p:nvSpPr>
        <p:spPr>
          <a:xfrm>
            <a:off x="1" y="123625"/>
            <a:ext cx="12192000" cy="764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70C0"/>
              </a:buClr>
              <a:buSzPts val="4400"/>
              <a:buFont typeface="Times New Roman"/>
              <a:buNone/>
            </a:pPr>
            <a:r>
              <a:rPr lang="en-IN">
                <a:solidFill>
                  <a:srgbClr val="0070C0"/>
                </a:solidFill>
                <a:latin typeface="EB Garamond"/>
                <a:ea typeface="EB Garamond"/>
                <a:cs typeface="EB Garamond"/>
                <a:sym typeface="EB Garamond"/>
              </a:rPr>
              <a:t>Problem Statement</a:t>
            </a:r>
            <a:endParaRPr>
              <a:latin typeface="EB Garamond"/>
              <a:ea typeface="EB Garamond"/>
              <a:cs typeface="EB Garamond"/>
              <a:sym typeface="EB Garamond"/>
            </a:endParaRPr>
          </a:p>
        </p:txBody>
      </p:sp>
      <p:sp>
        <p:nvSpPr>
          <p:cNvPr id="120" name="Google Shape;120;g30c52c1e304_0_2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IN"/>
              <a:t>21-10-2024</a:t>
            </a:r>
            <a:endParaRPr/>
          </a:p>
        </p:txBody>
      </p:sp>
      <p:sp>
        <p:nvSpPr>
          <p:cNvPr id="121" name="Google Shape;121;g30c52c1e304_0_2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IN"/>
              <a:t>Mini Project- I Exam</a:t>
            </a:r>
            <a:endParaRPr/>
          </a:p>
        </p:txBody>
      </p:sp>
      <p:sp>
        <p:nvSpPr>
          <p:cNvPr id="122" name="Google Shape;122;g30c52c1e304_0_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123" name="Google Shape;123;g30c52c1e304_0_26"/>
          <p:cNvSpPr txBox="1"/>
          <p:nvPr/>
        </p:nvSpPr>
        <p:spPr>
          <a:xfrm>
            <a:off x="238650" y="1459675"/>
            <a:ext cx="11714700" cy="29862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IN" sz="2600">
                <a:solidFill>
                  <a:schemeClr val="dk1"/>
                </a:solidFill>
                <a:latin typeface="Times New Roman"/>
                <a:ea typeface="Times New Roman"/>
                <a:cs typeface="Times New Roman"/>
                <a:sym typeface="Times New Roman"/>
              </a:rPr>
              <a:t>The project addresses the limitations of traditional texture segmentation methods by developing a custom algorithm using Law’s Texture Measure (LTM) for feature extraction. By deploying the Python-prototyped algorithm on FPGA hardware, it aims to improve speed and efficiency in real-time applications such as medical imaging and industrial automation.</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7" name="Shape 127"/>
        <p:cNvGrpSpPr/>
        <p:nvPr/>
      </p:nvGrpSpPr>
      <p:grpSpPr>
        <a:xfrm>
          <a:off x="0" y="0"/>
          <a:ext cx="0" cy="0"/>
          <a:chOff x="0" y="0"/>
          <a:chExt cx="0" cy="0"/>
        </a:xfrm>
      </p:grpSpPr>
      <p:sp>
        <p:nvSpPr>
          <p:cNvPr id="128" name="Google Shape;128;g30c9add1fc4_0_20"/>
          <p:cNvSpPr txBox="1"/>
          <p:nvPr>
            <p:ph type="title"/>
          </p:nvPr>
        </p:nvSpPr>
        <p:spPr>
          <a:xfrm>
            <a:off x="-200308" y="8"/>
            <a:ext cx="12192000" cy="631800"/>
          </a:xfrm>
          <a:prstGeom prst="rect">
            <a:avLst/>
          </a:prstGeom>
          <a:noFill/>
          <a:ln>
            <a:noFill/>
          </a:ln>
        </p:spPr>
        <p:txBody>
          <a:bodyPr anchorCtr="0" anchor="t" bIns="0" lIns="0" spcFirstLastPara="1" rIns="0" wrap="square" tIns="22000">
            <a:spAutoFit/>
          </a:bodyPr>
          <a:lstStyle/>
          <a:p>
            <a:pPr indent="0" lvl="0" marL="0" rtl="0" algn="ctr">
              <a:spcBef>
                <a:spcPts val="0"/>
              </a:spcBef>
              <a:spcAft>
                <a:spcPts val="0"/>
              </a:spcAft>
              <a:buClr>
                <a:srgbClr val="0070C0"/>
              </a:buClr>
              <a:buSzPts val="4400"/>
              <a:buFont typeface="Times New Roman"/>
              <a:buNone/>
            </a:pPr>
            <a:r>
              <a:rPr lang="en-IN">
                <a:solidFill>
                  <a:srgbClr val="0070C0"/>
                </a:solidFill>
                <a:latin typeface="EB Garamond"/>
                <a:ea typeface="EB Garamond"/>
                <a:cs typeface="EB Garamond"/>
                <a:sym typeface="EB Garamond"/>
              </a:rPr>
              <a:t>Literature Survey </a:t>
            </a:r>
            <a:endParaRPr b="1"/>
          </a:p>
        </p:txBody>
      </p:sp>
      <p:graphicFrame>
        <p:nvGraphicFramePr>
          <p:cNvPr id="129" name="Google Shape;129;g30c9add1fc4_0_20"/>
          <p:cNvGraphicFramePr/>
          <p:nvPr/>
        </p:nvGraphicFramePr>
        <p:xfrm>
          <a:off x="0" y="614775"/>
          <a:ext cx="3000000" cy="3000000"/>
        </p:xfrm>
        <a:graphic>
          <a:graphicData uri="http://schemas.openxmlformats.org/drawingml/2006/table">
            <a:tbl>
              <a:tblPr>
                <a:noFill/>
                <a:tableStyleId>{C8E8406F-BCC1-4651-866E-152E72A21563}</a:tableStyleId>
              </a:tblPr>
              <a:tblGrid>
                <a:gridCol w="523450"/>
                <a:gridCol w="1378075"/>
                <a:gridCol w="1565675"/>
                <a:gridCol w="961200"/>
                <a:gridCol w="1398950"/>
                <a:gridCol w="2107625"/>
                <a:gridCol w="2045125"/>
                <a:gridCol w="2211900"/>
              </a:tblGrid>
              <a:tr h="1109775">
                <a:tc>
                  <a:txBody>
                    <a:bodyPr/>
                    <a:lstStyle/>
                    <a:p>
                      <a:pPr indent="0" lvl="0" marL="127000" rtl="0" algn="l">
                        <a:spcBef>
                          <a:spcPts val="0"/>
                        </a:spcBef>
                        <a:spcAft>
                          <a:spcPts val="0"/>
                        </a:spcAft>
                        <a:buClr>
                          <a:schemeClr val="dk1"/>
                        </a:buClr>
                        <a:buSzPts val="1900"/>
                        <a:buFont typeface="Arial"/>
                        <a:buNone/>
                      </a:pPr>
                      <a:r>
                        <a:rPr lang="en-IN" sz="1300">
                          <a:solidFill>
                            <a:schemeClr val="dk1"/>
                          </a:solidFill>
                          <a:latin typeface="Times New Roman"/>
                          <a:ea typeface="Times New Roman"/>
                          <a:cs typeface="Times New Roman"/>
                          <a:sym typeface="Times New Roman"/>
                        </a:rPr>
                        <a:t>Sr.</a:t>
                      </a:r>
                      <a:endParaRPr sz="1300">
                        <a:solidFill>
                          <a:schemeClr val="dk1"/>
                        </a:solidFill>
                        <a:latin typeface="Times New Roman"/>
                        <a:ea typeface="Times New Roman"/>
                        <a:cs typeface="Times New Roman"/>
                        <a:sym typeface="Times New Roman"/>
                      </a:endParaRPr>
                    </a:p>
                    <a:p>
                      <a:pPr indent="0" lvl="0" marL="127000" rtl="0" algn="l">
                        <a:spcBef>
                          <a:spcPts val="100"/>
                        </a:spcBef>
                        <a:spcAft>
                          <a:spcPts val="0"/>
                        </a:spcAft>
                        <a:buClr>
                          <a:schemeClr val="dk1"/>
                        </a:buClr>
                        <a:buSzPts val="1900"/>
                        <a:buFont typeface="Arial"/>
                        <a:buNone/>
                      </a:pPr>
                      <a:r>
                        <a:rPr lang="en-IN" sz="1300">
                          <a:solidFill>
                            <a:schemeClr val="dk1"/>
                          </a:solidFill>
                          <a:latin typeface="Times New Roman"/>
                          <a:ea typeface="Times New Roman"/>
                          <a:cs typeface="Times New Roman"/>
                          <a:sym typeface="Times New Roman"/>
                        </a:rPr>
                        <a:t>No.</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FC5E8"/>
                    </a:solidFill>
                  </a:tcPr>
                </a:tc>
                <a:tc>
                  <a:txBody>
                    <a:bodyPr/>
                    <a:lstStyle/>
                    <a:p>
                      <a:pPr indent="0" lvl="0" marL="127000" marR="520700" rtl="0" algn="l">
                        <a:lnSpc>
                          <a:spcPct val="100699"/>
                        </a:lnSpc>
                        <a:spcBef>
                          <a:spcPts val="0"/>
                        </a:spcBef>
                        <a:spcAft>
                          <a:spcPts val="0"/>
                        </a:spcAft>
                        <a:buClr>
                          <a:schemeClr val="dk1"/>
                        </a:buClr>
                        <a:buSzPts val="1900"/>
                        <a:buFont typeface="Arial"/>
                        <a:buNone/>
                      </a:pPr>
                      <a:r>
                        <a:rPr lang="en-IN" sz="1300">
                          <a:solidFill>
                            <a:schemeClr val="dk1"/>
                          </a:solidFill>
                          <a:latin typeface="Times New Roman"/>
                          <a:ea typeface="Times New Roman"/>
                          <a:cs typeface="Times New Roman"/>
                          <a:sym typeface="Times New Roman"/>
                        </a:rPr>
                        <a:t>Title of  Technical  paper</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FC5E8"/>
                    </a:solidFill>
                  </a:tcPr>
                </a:tc>
                <a:tc>
                  <a:txBody>
                    <a:bodyPr/>
                    <a:lstStyle/>
                    <a:p>
                      <a:pPr indent="0" lvl="0" marL="127000" marR="228600" rtl="0" algn="l">
                        <a:lnSpc>
                          <a:spcPct val="103000"/>
                        </a:lnSpc>
                        <a:spcBef>
                          <a:spcPts val="0"/>
                        </a:spcBef>
                        <a:spcAft>
                          <a:spcPts val="0"/>
                        </a:spcAft>
                        <a:buClr>
                          <a:schemeClr val="dk1"/>
                        </a:buClr>
                        <a:buSzPts val="1900"/>
                        <a:buFont typeface="Arial"/>
                        <a:buNone/>
                      </a:pPr>
                      <a:r>
                        <a:rPr lang="en-IN" sz="1300">
                          <a:solidFill>
                            <a:schemeClr val="dk1"/>
                          </a:solidFill>
                          <a:latin typeface="Times New Roman"/>
                          <a:ea typeface="Times New Roman"/>
                          <a:cs typeface="Times New Roman"/>
                          <a:sym typeface="Times New Roman"/>
                        </a:rPr>
                        <a:t>Name of  Author</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FC5E8"/>
                    </a:solidFill>
                  </a:tcPr>
                </a:tc>
                <a:tc>
                  <a:txBody>
                    <a:bodyPr/>
                    <a:lstStyle/>
                    <a:p>
                      <a:pPr indent="0" lvl="0" marL="127000" marR="177800" rtl="0" algn="l">
                        <a:lnSpc>
                          <a:spcPct val="100699"/>
                        </a:lnSpc>
                        <a:spcBef>
                          <a:spcPts val="0"/>
                        </a:spcBef>
                        <a:spcAft>
                          <a:spcPts val="0"/>
                        </a:spcAft>
                        <a:buClr>
                          <a:schemeClr val="dk1"/>
                        </a:buClr>
                        <a:buSzPts val="1900"/>
                        <a:buFont typeface="Arial"/>
                        <a:buNone/>
                      </a:pPr>
                      <a:r>
                        <a:rPr lang="en-IN" sz="1300">
                          <a:solidFill>
                            <a:schemeClr val="dk1"/>
                          </a:solidFill>
                          <a:latin typeface="Times New Roman"/>
                          <a:ea typeface="Times New Roman"/>
                          <a:cs typeface="Times New Roman"/>
                          <a:sym typeface="Times New Roman"/>
                        </a:rPr>
                        <a:t>Year of  publication</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FC5E8"/>
                    </a:solidFill>
                  </a:tcPr>
                </a:tc>
                <a:tc>
                  <a:txBody>
                    <a:bodyPr/>
                    <a:lstStyle/>
                    <a:p>
                      <a:pPr indent="0" lvl="0" marL="127000" marR="152400" rtl="0" algn="l">
                        <a:lnSpc>
                          <a:spcPct val="100699"/>
                        </a:lnSpc>
                        <a:spcBef>
                          <a:spcPts val="0"/>
                        </a:spcBef>
                        <a:spcAft>
                          <a:spcPts val="0"/>
                        </a:spcAft>
                        <a:buClr>
                          <a:schemeClr val="dk1"/>
                        </a:buClr>
                        <a:buSzPts val="1900"/>
                        <a:buFont typeface="Arial"/>
                        <a:buNone/>
                      </a:pPr>
                      <a:r>
                        <a:rPr lang="en-IN" sz="1300">
                          <a:solidFill>
                            <a:schemeClr val="dk1"/>
                          </a:solidFill>
                          <a:latin typeface="Times New Roman"/>
                          <a:ea typeface="Times New Roman"/>
                          <a:cs typeface="Times New Roman"/>
                          <a:sym typeface="Times New Roman"/>
                        </a:rPr>
                        <a:t>Name  of  Journal</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FC5E8"/>
                    </a:solidFill>
                  </a:tcPr>
                </a:tc>
                <a:tc>
                  <a:txBody>
                    <a:bodyPr/>
                    <a:lstStyle/>
                    <a:p>
                      <a:pPr indent="0" lvl="0" marL="127000" rtl="0" algn="l">
                        <a:spcBef>
                          <a:spcPts val="0"/>
                        </a:spcBef>
                        <a:spcAft>
                          <a:spcPts val="0"/>
                        </a:spcAft>
                        <a:buClr>
                          <a:schemeClr val="dk1"/>
                        </a:buClr>
                        <a:buSzPts val="1900"/>
                        <a:buFont typeface="Arial"/>
                        <a:buNone/>
                      </a:pPr>
                      <a:r>
                        <a:rPr lang="en-IN" sz="1300">
                          <a:solidFill>
                            <a:schemeClr val="dk1"/>
                          </a:solidFill>
                          <a:latin typeface="Times New Roman"/>
                          <a:ea typeface="Times New Roman"/>
                          <a:cs typeface="Times New Roman"/>
                          <a:sym typeface="Times New Roman"/>
                        </a:rPr>
                        <a:t>Methodology</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FC5E8"/>
                    </a:solidFill>
                  </a:tcPr>
                </a:tc>
                <a:tc>
                  <a:txBody>
                    <a:bodyPr/>
                    <a:lstStyle/>
                    <a:p>
                      <a:pPr indent="0" lvl="0" marL="127000" marR="698500" rtl="0" algn="l">
                        <a:lnSpc>
                          <a:spcPct val="103000"/>
                        </a:lnSpc>
                        <a:spcBef>
                          <a:spcPts val="0"/>
                        </a:spcBef>
                        <a:spcAft>
                          <a:spcPts val="0"/>
                        </a:spcAft>
                        <a:buClr>
                          <a:schemeClr val="dk1"/>
                        </a:buClr>
                        <a:buSzPts val="1900"/>
                        <a:buFont typeface="Arial"/>
                        <a:buNone/>
                      </a:pPr>
                      <a:r>
                        <a:rPr lang="en-IN" sz="1300">
                          <a:solidFill>
                            <a:schemeClr val="dk1"/>
                          </a:solidFill>
                          <a:latin typeface="Times New Roman"/>
                          <a:ea typeface="Times New Roman"/>
                          <a:cs typeface="Times New Roman"/>
                          <a:sym typeface="Times New Roman"/>
                        </a:rPr>
                        <a:t>Results/  conclusion</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FC5E8"/>
                    </a:solidFill>
                  </a:tcPr>
                </a:tc>
                <a:tc>
                  <a:txBody>
                    <a:bodyPr/>
                    <a:lstStyle/>
                    <a:p>
                      <a:pPr indent="0" lvl="0" marL="127000" marR="609600" rtl="0" algn="l">
                        <a:lnSpc>
                          <a:spcPct val="103000"/>
                        </a:lnSpc>
                        <a:spcBef>
                          <a:spcPts val="0"/>
                        </a:spcBef>
                        <a:spcAft>
                          <a:spcPts val="0"/>
                        </a:spcAft>
                        <a:buClr>
                          <a:schemeClr val="dk1"/>
                        </a:buClr>
                        <a:buSzPts val="1900"/>
                        <a:buFont typeface="Arial"/>
                        <a:buNone/>
                      </a:pPr>
                      <a:r>
                        <a:rPr lang="en-IN" sz="1300">
                          <a:solidFill>
                            <a:schemeClr val="dk1"/>
                          </a:solidFill>
                          <a:latin typeface="Times New Roman"/>
                          <a:ea typeface="Times New Roman"/>
                          <a:cs typeface="Times New Roman"/>
                          <a:sym typeface="Times New Roman"/>
                        </a:rPr>
                        <a:t>Drawbacks/  limitations</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FC5E8"/>
                    </a:solidFill>
                  </a:tcPr>
                </a:tc>
              </a:tr>
              <a:tr h="1315500">
                <a:tc>
                  <a:txBody>
                    <a:bodyPr/>
                    <a:lstStyle/>
                    <a:p>
                      <a:pPr indent="0" lvl="0" marL="127000" rtl="0" algn="l">
                        <a:spcBef>
                          <a:spcPts val="0"/>
                        </a:spcBef>
                        <a:spcAft>
                          <a:spcPts val="0"/>
                        </a:spcAft>
                        <a:buClr>
                          <a:schemeClr val="dk1"/>
                        </a:buClr>
                        <a:buSzPts val="1600"/>
                        <a:buFont typeface="Arial"/>
                        <a:buNone/>
                      </a:pPr>
                      <a:r>
                        <a:rPr lang="en-IN" sz="1100">
                          <a:solidFill>
                            <a:schemeClr val="dk1"/>
                          </a:solidFill>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just">
                        <a:spcBef>
                          <a:spcPts val="0"/>
                        </a:spcBef>
                        <a:spcAft>
                          <a:spcPts val="0"/>
                        </a:spcAft>
                        <a:buClr>
                          <a:schemeClr val="dk1"/>
                        </a:buClr>
                        <a:buSzPts val="1400"/>
                        <a:buFont typeface="Arial"/>
                        <a:buNone/>
                      </a:pPr>
                      <a:r>
                        <a:rPr lang="en-IN" sz="1100">
                          <a:solidFill>
                            <a:schemeClr val="dk1"/>
                          </a:solidFill>
                          <a:latin typeface="Times New Roman"/>
                          <a:ea typeface="Times New Roman"/>
                          <a:cs typeface="Times New Roman"/>
                          <a:sym typeface="Times New Roman"/>
                        </a:rPr>
                        <a:t>Texture Detection With Feature Extraction on Embedded FPGA</a:t>
                      </a:r>
                      <a:endParaRPr sz="11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400"/>
                        <a:buFont typeface="Arial"/>
                        <a:buNone/>
                      </a:pPr>
                      <a:r>
                        <a:rPr lang="en-IN" sz="1100" u="sng">
                          <a:solidFill>
                            <a:schemeClr val="hlink"/>
                          </a:solidFill>
                          <a:latin typeface="Times New Roman"/>
                          <a:ea typeface="Times New Roman"/>
                          <a:cs typeface="Times New Roman"/>
                          <a:sym typeface="Times New Roman"/>
                          <a:hlinkClick r:id="rId3"/>
                        </a:rPr>
                        <a:t>[1].</a:t>
                      </a:r>
                      <a:endParaRPr sz="11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just">
                        <a:spcBef>
                          <a:spcPts val="0"/>
                        </a:spcBef>
                        <a:spcAft>
                          <a:spcPts val="0"/>
                        </a:spcAft>
                        <a:buClr>
                          <a:schemeClr val="dk1"/>
                        </a:buClr>
                        <a:buSzPts val="1400"/>
                        <a:buFont typeface="Arial"/>
                        <a:buNone/>
                      </a:pPr>
                      <a:r>
                        <a:rPr lang="en-IN" sz="1100">
                          <a:solidFill>
                            <a:schemeClr val="dk1"/>
                          </a:solidFill>
                          <a:latin typeface="Times New Roman"/>
                          <a:ea typeface="Times New Roman"/>
                          <a:cs typeface="Times New Roman"/>
                          <a:sym typeface="Times New Roman"/>
                        </a:rPr>
                        <a:t>Ra</a:t>
                      </a:r>
                      <a:r>
                        <a:rPr lang="en-IN" sz="1100">
                          <a:solidFill>
                            <a:schemeClr val="dk1"/>
                          </a:solidFill>
                          <a:latin typeface="Times New Roman"/>
                          <a:ea typeface="Times New Roman"/>
                          <a:cs typeface="Times New Roman"/>
                          <a:sym typeface="Times New Roman"/>
                        </a:rPr>
                        <a:t>úl Lora-Rivera, Óscar Oballe-Peinado , and Fernando Vidal-Verdú </a:t>
                      </a:r>
                      <a:endParaRPr sz="11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600"/>
                        <a:buFont typeface="Arial"/>
                        <a:buNone/>
                      </a:pPr>
                      <a:r>
                        <a:rPr lang="en-IN" sz="1100">
                          <a:solidFill>
                            <a:schemeClr val="dk1"/>
                          </a:solidFill>
                          <a:latin typeface="Times New Roman"/>
                          <a:ea typeface="Times New Roman"/>
                          <a:cs typeface="Times New Roman"/>
                          <a:sym typeface="Times New Roman"/>
                        </a:rPr>
                        <a:t>   2023</a:t>
                      </a:r>
                      <a:endParaRPr sz="11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sz="1100">
                          <a:highlight>
                            <a:srgbClr val="FFFFFF"/>
                          </a:highlight>
                          <a:latin typeface="Times New Roman"/>
                          <a:ea typeface="Times New Roman"/>
                          <a:cs typeface="Times New Roman"/>
                          <a:sym typeface="Times New Roman"/>
                        </a:rPr>
                        <a:t>IEEE Sensors Journal ( Volume: 23, Issue: 11, 01 June 2023)</a:t>
                      </a:r>
                      <a:endParaRPr sz="11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IN" sz="1100">
                          <a:solidFill>
                            <a:schemeClr val="dk1"/>
                          </a:solidFill>
                          <a:latin typeface="Times New Roman"/>
                          <a:ea typeface="Times New Roman"/>
                          <a:cs typeface="Times New Roman"/>
                          <a:sym typeface="Times New Roman"/>
                        </a:rPr>
                        <a:t>1. MATLAB, FPGA, feature extraction, FFT, sweep, texture detection.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100">
                          <a:solidFill>
                            <a:schemeClr val="dk1"/>
                          </a:solidFill>
                          <a:latin typeface="Times New Roman"/>
                          <a:ea typeface="Times New Roman"/>
                          <a:cs typeface="Times New Roman"/>
                          <a:sym typeface="Times New Roman"/>
                        </a:rPr>
                        <a:t>2. Twelve textures, efficient classification, reduced feature vectors.</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just">
                        <a:spcBef>
                          <a:spcPts val="0"/>
                        </a:spcBef>
                        <a:spcAft>
                          <a:spcPts val="0"/>
                        </a:spcAft>
                        <a:buNone/>
                      </a:pPr>
                      <a:r>
                        <a:rPr lang="en-IN" sz="1100">
                          <a:solidFill>
                            <a:schemeClr val="dk1"/>
                          </a:solidFill>
                          <a:latin typeface="Times New Roman"/>
                          <a:ea typeface="Times New Roman"/>
                          <a:cs typeface="Times New Roman"/>
                          <a:sym typeface="Times New Roman"/>
                        </a:rPr>
                        <a:t>1. Compared FFT and sweep algorithms for texture detection efficiency.</a:t>
                      </a:r>
                      <a:endParaRPr sz="11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IN" sz="1100">
                          <a:solidFill>
                            <a:schemeClr val="dk1"/>
                          </a:solidFill>
                          <a:latin typeface="Times New Roman"/>
                          <a:ea typeface="Times New Roman"/>
                          <a:cs typeface="Times New Roman"/>
                          <a:sym typeface="Times New Roman"/>
                        </a:rPr>
                        <a:t>2. FPGA, implementation, reduced resource consumption.</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just">
                        <a:spcBef>
                          <a:spcPts val="0"/>
                        </a:spcBef>
                        <a:spcAft>
                          <a:spcPts val="0"/>
                        </a:spcAft>
                        <a:buClr>
                          <a:schemeClr val="dk1"/>
                        </a:buClr>
                        <a:buSzPts val="1100"/>
                        <a:buFont typeface="Arial"/>
                        <a:buNone/>
                      </a:pPr>
                      <a:r>
                        <a:rPr lang="en-IN" sz="1100">
                          <a:solidFill>
                            <a:schemeClr val="dk1"/>
                          </a:solidFill>
                          <a:latin typeface="Times New Roman"/>
                          <a:ea typeface="Times New Roman"/>
                          <a:cs typeface="Times New Roman"/>
                          <a:sym typeface="Times New Roman"/>
                        </a:rPr>
                        <a:t>1. Artifacts, noise, blur, microscope image segmentation.  </a:t>
                      </a:r>
                      <a:endParaRPr sz="11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IN" sz="1100">
                          <a:solidFill>
                            <a:schemeClr val="dk1"/>
                          </a:solidFill>
                          <a:latin typeface="Times New Roman"/>
                          <a:ea typeface="Times New Roman"/>
                          <a:cs typeface="Times New Roman"/>
                          <a:sym typeface="Times New Roman"/>
                        </a:rPr>
                        <a:t>2. Factors, hinder, precise classification, microscopy applications.</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629925">
                <a:tc>
                  <a:txBody>
                    <a:bodyPr/>
                    <a:lstStyle/>
                    <a:p>
                      <a:pPr indent="0" lvl="0" marL="0" rtl="0" algn="l">
                        <a:spcBef>
                          <a:spcPts val="0"/>
                        </a:spcBef>
                        <a:spcAft>
                          <a:spcPts val="0"/>
                        </a:spcAft>
                        <a:buClr>
                          <a:schemeClr val="dk1"/>
                        </a:buClr>
                        <a:buSzPts val="1100"/>
                        <a:buFont typeface="Arial"/>
                        <a:buNone/>
                      </a:pPr>
                      <a:r>
                        <a:rPr lang="en-IN" sz="1100">
                          <a:solidFill>
                            <a:schemeClr val="dk1"/>
                          </a:solidFill>
                          <a:latin typeface="Times New Roman"/>
                          <a:ea typeface="Times New Roman"/>
                          <a:cs typeface="Times New Roman"/>
                          <a:sym typeface="Times New Roman"/>
                        </a:rPr>
                        <a:t>2.</a:t>
                      </a:r>
                      <a:endParaRPr sz="11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IN" sz="1100">
                          <a:solidFill>
                            <a:schemeClr val="dk1"/>
                          </a:solidFill>
                          <a:latin typeface="Times New Roman"/>
                          <a:ea typeface="Times New Roman"/>
                          <a:cs typeface="Times New Roman"/>
                          <a:sym typeface="Times New Roman"/>
                        </a:rPr>
                        <a:t>Model-Deown Dent uncertainty estimation of medical image segmentation</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100" u="sng">
                          <a:solidFill>
                            <a:schemeClr val="hlink"/>
                          </a:solidFill>
                          <a:latin typeface="Times New Roman"/>
                          <a:ea typeface="Times New Roman"/>
                          <a:cs typeface="Times New Roman"/>
                          <a:sym typeface="Times New Roman"/>
                          <a:hlinkClick r:id="rId4"/>
                        </a:rPr>
                        <a:t>[2].</a:t>
                      </a:r>
                      <a:endParaRPr sz="11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114300" rtl="0" algn="l">
                        <a:spcBef>
                          <a:spcPts val="0"/>
                        </a:spcBef>
                        <a:spcAft>
                          <a:spcPts val="0"/>
                        </a:spcAft>
                        <a:buClr>
                          <a:schemeClr val="dk1"/>
                        </a:buClr>
                        <a:buSzPts val="1100"/>
                        <a:buFont typeface="Arial"/>
                        <a:buNone/>
                      </a:pPr>
                      <a:r>
                        <a:rPr lang="en-IN" sz="1100">
                          <a:solidFill>
                            <a:schemeClr val="dk1"/>
                          </a:solidFill>
                          <a:latin typeface="Times New Roman"/>
                          <a:ea typeface="Times New Roman"/>
                          <a:cs typeface="Times New Roman"/>
                          <a:sym typeface="Times New Roman"/>
                        </a:rPr>
                        <a:t>Tsachi Hershkovitch and Tammy Riklin-Raviv</a:t>
                      </a:r>
                      <a:endParaRPr sz="11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IN" sz="1100">
                          <a:solidFill>
                            <a:schemeClr val="dk1"/>
                          </a:solidFill>
                          <a:latin typeface="Times New Roman"/>
                          <a:ea typeface="Times New Roman"/>
                          <a:cs typeface="Times New Roman"/>
                          <a:sym typeface="Times New Roman"/>
                        </a:rPr>
                        <a:t> 2018</a:t>
                      </a:r>
                      <a:endParaRPr sz="11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114300" rtl="0" algn="l">
                        <a:spcBef>
                          <a:spcPts val="0"/>
                        </a:spcBef>
                        <a:spcAft>
                          <a:spcPts val="0"/>
                        </a:spcAft>
                        <a:buClr>
                          <a:schemeClr val="dk1"/>
                        </a:buClr>
                        <a:buSzPts val="1600"/>
                        <a:buFont typeface="Arial"/>
                        <a:buNone/>
                      </a:pPr>
                      <a:r>
                        <a:rPr lang="en-IN" sz="1100">
                          <a:solidFill>
                            <a:schemeClr val="dk1"/>
                          </a:solidFill>
                          <a:latin typeface="Times New Roman"/>
                          <a:ea typeface="Times New Roman"/>
                          <a:cs typeface="Times New Roman"/>
                          <a:sym typeface="Times New Roman"/>
                        </a:rPr>
                        <a:t>IEEE </a:t>
                      </a:r>
                      <a:endParaRPr sz="1100">
                        <a:solidFill>
                          <a:schemeClr val="dk1"/>
                        </a:solidFill>
                        <a:latin typeface="Times New Roman"/>
                        <a:ea typeface="Times New Roman"/>
                        <a:cs typeface="Times New Roman"/>
                        <a:sym typeface="Times New Roman"/>
                      </a:endParaRPr>
                    </a:p>
                    <a:p>
                      <a:pPr indent="0" lvl="0" marL="0" marR="114300" rtl="0" algn="l">
                        <a:spcBef>
                          <a:spcPts val="0"/>
                        </a:spcBef>
                        <a:spcAft>
                          <a:spcPts val="0"/>
                        </a:spcAft>
                        <a:buClr>
                          <a:schemeClr val="dk1"/>
                        </a:buClr>
                        <a:buSzPts val="1600"/>
                        <a:buFont typeface="Arial"/>
                        <a:buNone/>
                      </a:pPr>
                      <a:r>
                        <a:rPr lang="en-IN" sz="1100">
                          <a:solidFill>
                            <a:schemeClr val="dk1"/>
                          </a:solidFill>
                          <a:latin typeface="Times New Roman"/>
                          <a:ea typeface="Times New Roman"/>
                          <a:cs typeface="Times New Roman"/>
                          <a:sym typeface="Times New Roman"/>
                        </a:rPr>
                        <a:t>15th International Symposium on Biomedical Imaging </a:t>
                      </a:r>
                      <a:endParaRPr sz="1100">
                        <a:solidFill>
                          <a:schemeClr val="dk1"/>
                        </a:solidFill>
                        <a:latin typeface="Times New Roman"/>
                        <a:ea typeface="Times New Roman"/>
                        <a:cs typeface="Times New Roman"/>
                        <a:sym typeface="Times New Roman"/>
                      </a:endParaRPr>
                    </a:p>
                    <a:p>
                      <a:pPr indent="0" lvl="0" marL="0" marR="114300" rtl="0" algn="l">
                        <a:spcBef>
                          <a:spcPts val="0"/>
                        </a:spcBef>
                        <a:spcAft>
                          <a:spcPts val="0"/>
                        </a:spcAft>
                        <a:buClr>
                          <a:schemeClr val="dk1"/>
                        </a:buClr>
                        <a:buSzPts val="1600"/>
                        <a:buFont typeface="Arial"/>
                        <a:buNone/>
                      </a:pPr>
                      <a:r>
                        <a:rPr lang="en-IN" sz="1100">
                          <a:solidFill>
                            <a:schemeClr val="dk1"/>
                          </a:solidFill>
                          <a:latin typeface="Times New Roman"/>
                          <a:ea typeface="Times New Roman"/>
                          <a:cs typeface="Times New Roman"/>
                          <a:sym typeface="Times New Roman"/>
                        </a:rPr>
                        <a:t>(ISBI 2018)</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100">
                          <a:solidFill>
                            <a:schemeClr val="dk1"/>
                          </a:solidFill>
                          <a:latin typeface="Times New Roman"/>
                          <a:ea typeface="Times New Roman"/>
                          <a:cs typeface="Times New Roman"/>
                          <a:sym typeface="Times New Roman"/>
                        </a:rPr>
                        <a:t>April 4-7, 2018, Washington, D.C., USA</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IN" sz="1100">
                          <a:latin typeface="Times New Roman"/>
                          <a:ea typeface="Times New Roman"/>
                          <a:cs typeface="Times New Roman"/>
                          <a:sym typeface="Times New Roman"/>
                        </a:rPr>
                        <a:t>1. Stochastic active contour method, segmentation consistency assessment.</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100">
                          <a:latin typeface="Times New Roman"/>
                          <a:ea typeface="Times New Roman"/>
                          <a:cs typeface="Times New Roman"/>
                          <a:sym typeface="Times New Roman"/>
                        </a:rPr>
                        <a:t>2. Synthetic, real brain CT data, validation.</a:t>
                      </a:r>
                      <a:endParaRPr sz="1100">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IN" sz="1100">
                          <a:latin typeface="Times New Roman"/>
                          <a:ea typeface="Times New Roman"/>
                          <a:cs typeface="Times New Roman"/>
                          <a:sym typeface="Times New Roman"/>
                        </a:rPr>
                        <a:t>1. Novel method, segmentation uncertainty, medical images, blurriness.</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100">
                          <a:latin typeface="Times New Roman"/>
                          <a:ea typeface="Times New Roman"/>
                          <a:cs typeface="Times New Roman"/>
                          <a:sym typeface="Times New Roman"/>
                        </a:rPr>
                        <a:t>2. Stochastic active contours, synthetic, brain CT data, validation.</a:t>
                      </a:r>
                      <a:endParaRPr sz="1100">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IN" sz="1100">
                          <a:latin typeface="Times New Roman"/>
                          <a:ea typeface="Times New Roman"/>
                          <a:cs typeface="Times New Roman"/>
                          <a:sym typeface="Times New Roman"/>
                        </a:rPr>
                        <a:t>1. Model-specific segmentation, limited versatility.</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100">
                          <a:latin typeface="Times New Roman"/>
                          <a:ea typeface="Times New Roman"/>
                          <a:cs typeface="Times New Roman"/>
                          <a:sym typeface="Times New Roman"/>
                        </a:rPr>
                        <a:t>2. Iterative uncertainty estimation, time-consuming, large datasets.</a:t>
                      </a:r>
                      <a:endParaRPr sz="1100">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233925">
                <a:tc>
                  <a:txBody>
                    <a:bodyPr/>
                    <a:lstStyle/>
                    <a:p>
                      <a:pPr indent="0" lvl="0" marL="127000" rtl="0" algn="just">
                        <a:spcBef>
                          <a:spcPts val="0"/>
                        </a:spcBef>
                        <a:spcAft>
                          <a:spcPts val="0"/>
                        </a:spcAft>
                        <a:buClr>
                          <a:schemeClr val="dk1"/>
                        </a:buClr>
                        <a:buSzPts val="1100"/>
                        <a:buFont typeface="Arial"/>
                        <a:buNone/>
                      </a:pPr>
                      <a:r>
                        <a:rPr lang="en-IN" sz="1100">
                          <a:solidFill>
                            <a:schemeClr val="dk1"/>
                          </a:solidFill>
                          <a:latin typeface="Times New Roman"/>
                          <a:ea typeface="Times New Roman"/>
                          <a:cs typeface="Times New Roman"/>
                          <a:sym typeface="Times New Roman"/>
                        </a:rPr>
                        <a:t>3.</a:t>
                      </a:r>
                      <a:endParaRPr sz="11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just">
                        <a:spcBef>
                          <a:spcPts val="0"/>
                        </a:spcBef>
                        <a:spcAft>
                          <a:spcPts val="0"/>
                        </a:spcAft>
                        <a:buNone/>
                      </a:pPr>
                      <a:r>
                        <a:rPr lang="en-IN" sz="1100">
                          <a:solidFill>
                            <a:schemeClr val="dk1"/>
                          </a:solidFill>
                          <a:latin typeface="Times New Roman"/>
                          <a:ea typeface="Times New Roman"/>
                          <a:cs typeface="Times New Roman"/>
                          <a:sym typeface="Times New Roman"/>
                        </a:rPr>
                        <a:t>Image segmentation and classifcation for fssion track analysis for nuclear forensics using U‑net model</a:t>
                      </a:r>
                      <a:endParaRPr sz="11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IN" sz="1100">
                          <a:solidFill>
                            <a:schemeClr val="dk1"/>
                          </a:solidFill>
                          <a:latin typeface="Times New Roman"/>
                          <a:ea typeface="Times New Roman"/>
                          <a:cs typeface="Times New Roman"/>
                          <a:sym typeface="Times New Roman"/>
                        </a:rPr>
                        <a:t> </a:t>
                      </a:r>
                      <a:r>
                        <a:rPr lang="en-IN" sz="1100" u="sng">
                          <a:solidFill>
                            <a:schemeClr val="hlink"/>
                          </a:solidFill>
                          <a:latin typeface="Times New Roman"/>
                          <a:ea typeface="Times New Roman"/>
                          <a:cs typeface="Times New Roman"/>
                          <a:sym typeface="Times New Roman"/>
                          <a:hlinkClick r:id="rId5"/>
                        </a:rPr>
                        <a:t>[3]</a:t>
                      </a:r>
                      <a:endParaRPr sz="11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114300" rtl="0" algn="just">
                        <a:spcBef>
                          <a:spcPts val="0"/>
                        </a:spcBef>
                        <a:spcAft>
                          <a:spcPts val="0"/>
                        </a:spcAft>
                        <a:buClr>
                          <a:schemeClr val="dk1"/>
                        </a:buClr>
                        <a:buSzPts val="1100"/>
                        <a:buFont typeface="Arial"/>
                        <a:buNone/>
                      </a:pPr>
                      <a:r>
                        <a:rPr lang="en-IN" sz="1100">
                          <a:solidFill>
                            <a:schemeClr val="dk1"/>
                          </a:solidFill>
                          <a:latin typeface="Times New Roman"/>
                          <a:ea typeface="Times New Roman"/>
                          <a:cs typeface="Times New Roman"/>
                          <a:sym typeface="Times New Roman"/>
                        </a:rPr>
                        <a:t>Noam Elgad, Rami Babayew, Mark Last, Aryeh Weiss, · Erez Gilad, ·Galit Katarivas Levy, Itzhak Halevy</a:t>
                      </a:r>
                      <a:endParaRPr sz="11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just">
                        <a:lnSpc>
                          <a:spcPct val="115000"/>
                        </a:lnSpc>
                        <a:spcBef>
                          <a:spcPts val="0"/>
                        </a:spcBef>
                        <a:spcAft>
                          <a:spcPts val="0"/>
                        </a:spcAft>
                        <a:buClr>
                          <a:schemeClr val="dk1"/>
                        </a:buClr>
                        <a:buSzPts val="1100"/>
                        <a:buFont typeface="Arial"/>
                        <a:buNone/>
                      </a:pPr>
                      <a:r>
                        <a:rPr lang="en-IN" sz="1100">
                          <a:solidFill>
                            <a:schemeClr val="dk1"/>
                          </a:solidFill>
                          <a:latin typeface="Times New Roman"/>
                          <a:ea typeface="Times New Roman"/>
                          <a:cs typeface="Times New Roman"/>
                          <a:sym typeface="Times New Roman"/>
                        </a:rPr>
                        <a:t>2024</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114300" rtl="0" algn="just">
                        <a:spcBef>
                          <a:spcPts val="0"/>
                        </a:spcBef>
                        <a:spcAft>
                          <a:spcPts val="0"/>
                        </a:spcAft>
                        <a:buClr>
                          <a:schemeClr val="dk1"/>
                        </a:buClr>
                        <a:buSzPts val="1100"/>
                        <a:buFont typeface="Arial"/>
                        <a:buNone/>
                      </a:pPr>
                      <a:r>
                        <a:rPr lang="en-IN" sz="1100">
                          <a:solidFill>
                            <a:schemeClr val="dk1"/>
                          </a:solidFill>
                          <a:latin typeface="Times New Roman"/>
                          <a:ea typeface="Times New Roman"/>
                          <a:cs typeface="Times New Roman"/>
                          <a:sym typeface="Times New Roman"/>
                        </a:rPr>
                        <a:t>Journal of Radioanalytical and Nuclear Chemistry</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IN" sz="1100">
                          <a:latin typeface="Times New Roman"/>
                          <a:ea typeface="Times New Roman"/>
                          <a:cs typeface="Times New Roman"/>
                          <a:sym typeface="Times New Roman"/>
                        </a:rPr>
                        <a:t>1. Fission stars, Lexan detector, 700 overlapping microscope images.</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100">
                          <a:latin typeface="Times New Roman"/>
                          <a:ea typeface="Times New Roman"/>
                          <a:cs typeface="Times New Roman"/>
                          <a:sym typeface="Times New Roman"/>
                        </a:rPr>
                        <a:t>2. Segmented 250 × 250 µm sections, cluster criteria.</a:t>
                      </a:r>
                      <a:endParaRPr sz="1100">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IN" sz="1100">
                          <a:latin typeface="Times New Roman"/>
                          <a:ea typeface="Times New Roman"/>
                          <a:cs typeface="Times New Roman"/>
                          <a:sym typeface="Times New Roman"/>
                        </a:rPr>
                        <a:t>1. Model accuracy: 85%, 90%, 92% across epochs.</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100">
                          <a:latin typeface="Times New Roman"/>
                          <a:ea typeface="Times New Roman"/>
                          <a:cs typeface="Times New Roman"/>
                          <a:sym typeface="Times New Roman"/>
                        </a:rPr>
                        <a:t>2. Effective segmentation, classification, FT clusters, increasing accuracy.</a:t>
                      </a:r>
                      <a:endParaRPr sz="1100">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IN" sz="1100">
                          <a:latin typeface="Times New Roman"/>
                          <a:ea typeface="Times New Roman"/>
                          <a:cs typeface="Times New Roman"/>
                          <a:sym typeface="Times New Roman"/>
                        </a:rPr>
                        <a:t>1. Deep learning, substantial data, U-Net, effective, demanding.  </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100">
                          <a:latin typeface="Times New Roman"/>
                          <a:ea typeface="Times New Roman"/>
                          <a:cs typeface="Times New Roman"/>
                          <a:sym typeface="Times New Roman"/>
                        </a:rPr>
                        <a:t>2. Resource-intensive data labeling, artifacts, noise, microscopy challenges.</a:t>
                      </a:r>
                      <a:endParaRPr sz="1100">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30" name="Google Shape;130;g30c9add1fc4_0_20"/>
          <p:cNvSpPr txBox="1"/>
          <p:nvPr/>
        </p:nvSpPr>
        <p:spPr>
          <a:xfrm>
            <a:off x="4762900" y="6243225"/>
            <a:ext cx="2265600" cy="43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a:solidFill>
                  <a:schemeClr val="dk1"/>
                </a:solidFill>
                <a:latin typeface="Times New Roman"/>
                <a:ea typeface="Times New Roman"/>
                <a:cs typeface="Times New Roman"/>
                <a:sym typeface="Times New Roman"/>
              </a:rPr>
              <a:t>Table 1. Literature Survey</a:t>
            </a:r>
            <a:endParaRPr b="1">
              <a:solidFill>
                <a:schemeClr val="dk1"/>
              </a:solidFill>
              <a:latin typeface="Times New Roman"/>
              <a:ea typeface="Times New Roman"/>
              <a:cs typeface="Times New Roman"/>
              <a:sym typeface="Times New Roman"/>
            </a:endParaRPr>
          </a:p>
        </p:txBody>
      </p:sp>
      <p:sp>
        <p:nvSpPr>
          <p:cNvPr id="131" name="Google Shape;131;g30c9add1fc4_0_20"/>
          <p:cNvSpPr txBox="1"/>
          <p:nvPr>
            <p:ph idx="10" type="dt"/>
          </p:nvPr>
        </p:nvSpPr>
        <p:spPr>
          <a:xfrm>
            <a:off x="254550" y="63980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IN"/>
              <a:t>21-10-2024</a:t>
            </a:r>
            <a:endParaRPr/>
          </a:p>
        </p:txBody>
      </p:sp>
      <p:sp>
        <p:nvSpPr>
          <p:cNvPr id="132" name="Google Shape;132;g30c9add1fc4_0_20"/>
          <p:cNvSpPr txBox="1"/>
          <p:nvPr>
            <p:ph idx="11" type="ftr"/>
          </p:nvPr>
        </p:nvSpPr>
        <p:spPr>
          <a:xfrm>
            <a:off x="4038600" y="649290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IN"/>
              <a:t>Mini Project- I Exam</a:t>
            </a:r>
            <a:endParaRPr/>
          </a:p>
        </p:txBody>
      </p:sp>
      <p:sp>
        <p:nvSpPr>
          <p:cNvPr id="133" name="Google Shape;133;g30c9add1fc4_0_20"/>
          <p:cNvSpPr txBox="1"/>
          <p:nvPr>
            <p:ph idx="12" type="sldNum"/>
          </p:nvPr>
        </p:nvSpPr>
        <p:spPr>
          <a:xfrm>
            <a:off x="9194250" y="63980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d47f3f1ad3_2_20"/>
          <p:cNvSpPr txBox="1"/>
          <p:nvPr>
            <p:ph type="title"/>
          </p:nvPr>
        </p:nvSpPr>
        <p:spPr>
          <a:xfrm>
            <a:off x="735975" y="-1765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rgbClr val="0070C0"/>
              </a:buClr>
              <a:buSzPts val="4400"/>
              <a:buFont typeface="Times New Roman"/>
              <a:buNone/>
            </a:pPr>
            <a:r>
              <a:rPr lang="en-IN">
                <a:solidFill>
                  <a:srgbClr val="0070C0"/>
                </a:solidFill>
                <a:latin typeface="EB Garamond"/>
                <a:ea typeface="EB Garamond"/>
                <a:cs typeface="EB Garamond"/>
                <a:sym typeface="EB Garamond"/>
              </a:rPr>
              <a:t> Research Gap And Target Customers</a:t>
            </a:r>
            <a:endParaRPr/>
          </a:p>
        </p:txBody>
      </p:sp>
      <p:sp>
        <p:nvSpPr>
          <p:cNvPr id="140" name="Google Shape;140;g2d47f3f1ad3_2_20"/>
          <p:cNvSpPr txBox="1"/>
          <p:nvPr>
            <p:ph idx="1" type="body"/>
          </p:nvPr>
        </p:nvSpPr>
        <p:spPr>
          <a:xfrm>
            <a:off x="838200" y="1149175"/>
            <a:ext cx="10515600" cy="4351200"/>
          </a:xfrm>
          <a:prstGeom prst="rect">
            <a:avLst/>
          </a:prstGeom>
        </p:spPr>
        <p:txBody>
          <a:bodyPr anchorCtr="0" anchor="t" bIns="45700" lIns="91425" spcFirstLastPara="1" rIns="91425" wrap="square" tIns="45700">
            <a:normAutofit/>
          </a:bodyPr>
          <a:lstStyle/>
          <a:p>
            <a:pPr indent="0" lvl="0" marL="0" rtl="0" algn="just">
              <a:lnSpc>
                <a:spcPct val="150000"/>
              </a:lnSpc>
              <a:spcBef>
                <a:spcPts val="0"/>
              </a:spcBef>
              <a:spcAft>
                <a:spcPts val="0"/>
              </a:spcAft>
              <a:buNone/>
            </a:pPr>
            <a:r>
              <a:rPr lang="en-IN" sz="2300">
                <a:latin typeface="Times New Roman"/>
                <a:ea typeface="Times New Roman"/>
                <a:cs typeface="Times New Roman"/>
                <a:sym typeface="Times New Roman"/>
              </a:rPr>
              <a:t> Traditional </a:t>
            </a:r>
            <a:r>
              <a:rPr lang="en-IN" sz="2300">
                <a:latin typeface="Times New Roman"/>
                <a:ea typeface="Times New Roman"/>
                <a:cs typeface="Times New Roman"/>
                <a:sym typeface="Times New Roman"/>
              </a:rPr>
              <a:t>Software-based texture segmentation have the following shortcomings:</a:t>
            </a:r>
            <a:endParaRPr sz="2300">
              <a:latin typeface="Times New Roman"/>
              <a:ea typeface="Times New Roman"/>
              <a:cs typeface="Times New Roman"/>
              <a:sym typeface="Times New Roman"/>
            </a:endParaRPr>
          </a:p>
          <a:p>
            <a:pPr indent="-374650" lvl="0" marL="457200" rtl="0" algn="just">
              <a:lnSpc>
                <a:spcPct val="100000"/>
              </a:lnSpc>
              <a:spcBef>
                <a:spcPts val="0"/>
              </a:spcBef>
              <a:spcAft>
                <a:spcPts val="0"/>
              </a:spcAft>
              <a:buSzPts val="2300"/>
              <a:buFont typeface="Times New Roman"/>
              <a:buChar char="•"/>
            </a:pPr>
            <a:r>
              <a:rPr lang="en-IN" sz="2300">
                <a:latin typeface="Times New Roman"/>
                <a:ea typeface="Times New Roman"/>
                <a:cs typeface="Times New Roman"/>
                <a:sym typeface="Times New Roman"/>
              </a:rPr>
              <a:t>Struggles with speed and efficiency                                    </a:t>
            </a:r>
            <a:endParaRPr sz="2300">
              <a:latin typeface="Times New Roman"/>
              <a:ea typeface="Times New Roman"/>
              <a:cs typeface="Times New Roman"/>
              <a:sym typeface="Times New Roman"/>
            </a:endParaRPr>
          </a:p>
          <a:p>
            <a:pPr indent="-374650" lvl="0" marL="457200" rtl="0" algn="just">
              <a:lnSpc>
                <a:spcPct val="100000"/>
              </a:lnSpc>
              <a:spcBef>
                <a:spcPts val="0"/>
              </a:spcBef>
              <a:spcAft>
                <a:spcPts val="0"/>
              </a:spcAft>
              <a:buSzPts val="2300"/>
              <a:buFont typeface="Times New Roman"/>
              <a:buChar char="•"/>
            </a:pPr>
            <a:r>
              <a:rPr lang="en-IN" sz="2300">
                <a:latin typeface="Times New Roman"/>
                <a:ea typeface="Times New Roman"/>
                <a:cs typeface="Times New Roman"/>
                <a:sym typeface="Times New Roman"/>
              </a:rPr>
              <a:t>Performance bottlenecks with increasing data sizes and complexity.</a:t>
            </a:r>
            <a:endParaRPr sz="2300">
              <a:latin typeface="Times New Roman"/>
              <a:ea typeface="Times New Roman"/>
              <a:cs typeface="Times New Roman"/>
              <a:sym typeface="Times New Roman"/>
            </a:endParaRPr>
          </a:p>
          <a:p>
            <a:pPr indent="-374650" lvl="0" marL="457200" rtl="0" algn="just">
              <a:lnSpc>
                <a:spcPct val="100000"/>
              </a:lnSpc>
              <a:spcBef>
                <a:spcPts val="0"/>
              </a:spcBef>
              <a:spcAft>
                <a:spcPts val="0"/>
              </a:spcAft>
              <a:buSzPts val="2300"/>
              <a:buFont typeface="Times New Roman"/>
              <a:buChar char="•"/>
            </a:pPr>
            <a:r>
              <a:rPr lang="en-IN" sz="2300">
                <a:latin typeface="Times New Roman"/>
                <a:ea typeface="Times New Roman"/>
                <a:cs typeface="Times New Roman"/>
                <a:sym typeface="Times New Roman"/>
              </a:rPr>
              <a:t>Consume significant energy</a:t>
            </a:r>
            <a:endParaRPr sz="2300">
              <a:latin typeface="Times New Roman"/>
              <a:ea typeface="Times New Roman"/>
              <a:cs typeface="Times New Roman"/>
              <a:sym typeface="Times New Roman"/>
            </a:endParaRPr>
          </a:p>
          <a:p>
            <a:pPr indent="-374650" lvl="0" marL="457200" rtl="0" algn="just">
              <a:lnSpc>
                <a:spcPct val="100000"/>
              </a:lnSpc>
              <a:spcBef>
                <a:spcPts val="0"/>
              </a:spcBef>
              <a:spcAft>
                <a:spcPts val="0"/>
              </a:spcAft>
              <a:buSzPts val="2300"/>
              <a:buFont typeface="Times New Roman"/>
              <a:buChar char="•"/>
            </a:pPr>
            <a:r>
              <a:rPr lang="en-IN" sz="2300">
                <a:latin typeface="Times New Roman"/>
                <a:ea typeface="Times New Roman"/>
                <a:cs typeface="Times New Roman"/>
                <a:sym typeface="Times New Roman"/>
              </a:rPr>
              <a:t>No integration with computer vision and pattern recognition systems</a:t>
            </a:r>
            <a:endParaRPr sz="2300">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2300">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2300">
              <a:latin typeface="Times New Roman"/>
              <a:ea typeface="Times New Roman"/>
              <a:cs typeface="Times New Roman"/>
              <a:sym typeface="Times New Roman"/>
            </a:endParaRPr>
          </a:p>
        </p:txBody>
      </p:sp>
      <p:sp>
        <p:nvSpPr>
          <p:cNvPr id="141" name="Google Shape;141;g2d47f3f1ad3_2_20"/>
          <p:cNvSpPr txBox="1"/>
          <p:nvPr>
            <p:ph idx="12" type="sldNum"/>
          </p:nvPr>
        </p:nvSpPr>
        <p:spPr>
          <a:xfrm>
            <a:off x="4622175" y="611630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IN" sz="1400">
                <a:solidFill>
                  <a:schemeClr val="dk1"/>
                </a:solidFill>
                <a:latin typeface="Times New Roman"/>
                <a:ea typeface="Times New Roman"/>
                <a:cs typeface="Times New Roman"/>
                <a:sym typeface="Times New Roman"/>
              </a:rPr>
              <a:t>   Fig.1 Target Customers</a:t>
            </a:r>
            <a:endParaRPr b="1" sz="1400">
              <a:solidFill>
                <a:schemeClr val="dk1"/>
              </a:solidFill>
              <a:latin typeface="Times New Roman"/>
              <a:ea typeface="Times New Roman"/>
              <a:cs typeface="Times New Roman"/>
              <a:sym typeface="Times New Roman"/>
            </a:endParaRPr>
          </a:p>
          <a:p>
            <a:pPr indent="0" lvl="0" marL="0" rtl="0" algn="r">
              <a:spcBef>
                <a:spcPts val="0"/>
              </a:spcBef>
              <a:spcAft>
                <a:spcPts val="0"/>
              </a:spcAft>
              <a:buClr>
                <a:srgbClr val="000000"/>
              </a:buClr>
              <a:buSzPts val="1200"/>
              <a:buFont typeface="Arial"/>
              <a:buNone/>
            </a:pPr>
            <a:r>
              <a:t/>
            </a:r>
            <a:endParaRPr/>
          </a:p>
        </p:txBody>
      </p:sp>
      <p:pic>
        <p:nvPicPr>
          <p:cNvPr id="142" name="Google Shape;142;g2d47f3f1ad3_2_20"/>
          <p:cNvPicPr preferRelativeResize="0"/>
          <p:nvPr/>
        </p:nvPicPr>
        <p:blipFill>
          <a:blip r:embed="rId3">
            <a:alphaModFix/>
          </a:blip>
          <a:stretch>
            <a:fillRect/>
          </a:stretch>
        </p:blipFill>
        <p:spPr>
          <a:xfrm>
            <a:off x="2842425" y="3143475"/>
            <a:ext cx="5768175" cy="2880750"/>
          </a:xfrm>
          <a:prstGeom prst="rect">
            <a:avLst/>
          </a:prstGeom>
          <a:noFill/>
          <a:ln>
            <a:noFill/>
          </a:ln>
        </p:spPr>
      </p:pic>
      <p:sp>
        <p:nvSpPr>
          <p:cNvPr id="143" name="Google Shape;143;g2d47f3f1ad3_2_2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IN"/>
              <a:t>21-10-2024</a:t>
            </a:r>
            <a:endParaRPr/>
          </a:p>
        </p:txBody>
      </p:sp>
      <p:sp>
        <p:nvSpPr>
          <p:cNvPr id="144" name="Google Shape;144;g2d47f3f1ad3_2_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145" name="Google Shape;145;g2d47f3f1ad3_2_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IN"/>
              <a:t>Mini Project- I Exam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g30c9add1fc4_0_39"/>
          <p:cNvPicPr preferRelativeResize="0"/>
          <p:nvPr/>
        </p:nvPicPr>
        <p:blipFill>
          <a:blip r:embed="rId3">
            <a:alphaModFix/>
          </a:blip>
          <a:stretch>
            <a:fillRect/>
          </a:stretch>
        </p:blipFill>
        <p:spPr>
          <a:xfrm>
            <a:off x="838200" y="471487"/>
            <a:ext cx="10515600" cy="5915017"/>
          </a:xfrm>
          <a:prstGeom prst="rect">
            <a:avLst/>
          </a:prstGeom>
          <a:noFill/>
          <a:ln>
            <a:noFill/>
          </a:ln>
        </p:spPr>
      </p:pic>
      <p:sp>
        <p:nvSpPr>
          <p:cNvPr id="151" name="Google Shape;151;g30c9add1fc4_0_39"/>
          <p:cNvSpPr txBox="1"/>
          <p:nvPr>
            <p:ph type="title"/>
          </p:nvPr>
        </p:nvSpPr>
        <p:spPr>
          <a:xfrm>
            <a:off x="0" y="0"/>
            <a:ext cx="12192000" cy="833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70C0"/>
              </a:buClr>
              <a:buSzPts val="4400"/>
              <a:buFont typeface="Times New Roman"/>
              <a:buNone/>
            </a:pPr>
            <a:r>
              <a:rPr lang="en-IN">
                <a:solidFill>
                  <a:srgbClr val="0070C0"/>
                </a:solidFill>
                <a:latin typeface="EB Garamond"/>
                <a:ea typeface="EB Garamond"/>
                <a:cs typeface="EB Garamond"/>
                <a:sym typeface="EB Garamond"/>
              </a:rPr>
              <a:t>Proposed Solution</a:t>
            </a:r>
            <a:endParaRPr>
              <a:latin typeface="EB Garamond"/>
              <a:ea typeface="EB Garamond"/>
              <a:cs typeface="EB Garamond"/>
              <a:sym typeface="EB Garamond"/>
            </a:endParaRPr>
          </a:p>
        </p:txBody>
      </p:sp>
      <p:sp>
        <p:nvSpPr>
          <p:cNvPr id="152" name="Google Shape;152;g30c9add1fc4_0_3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00"/>
              <a:buNone/>
            </a:pPr>
            <a:r>
              <a:rPr lang="en-IN"/>
              <a:t>21-10-2024</a:t>
            </a:r>
            <a:endParaRPr/>
          </a:p>
        </p:txBody>
      </p:sp>
      <p:sp>
        <p:nvSpPr>
          <p:cNvPr id="153" name="Google Shape;153;g30c9add1fc4_0_3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IN"/>
              <a:t>Mini Project- I Exam</a:t>
            </a:r>
            <a:endParaRPr/>
          </a:p>
        </p:txBody>
      </p:sp>
      <p:sp>
        <p:nvSpPr>
          <p:cNvPr id="154" name="Google Shape;154;g30c9add1fc4_0_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155" name="Google Shape;155;g30c9add1fc4_0_39"/>
          <p:cNvSpPr txBox="1"/>
          <p:nvPr/>
        </p:nvSpPr>
        <p:spPr>
          <a:xfrm>
            <a:off x="4802625" y="6051275"/>
            <a:ext cx="3887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a:solidFill>
                  <a:schemeClr val="dk1"/>
                </a:solidFill>
                <a:latin typeface="Times New Roman"/>
                <a:ea typeface="Times New Roman"/>
                <a:cs typeface="Times New Roman"/>
                <a:sym typeface="Times New Roman"/>
              </a:rPr>
              <a:t>Fig.2 Proposed Solution</a:t>
            </a:r>
            <a:endParaRPr b="1">
              <a:solidFill>
                <a:schemeClr val="dk1"/>
              </a:solidFill>
              <a:latin typeface="Times New Roman"/>
              <a:ea typeface="Times New Roman"/>
              <a:cs typeface="Times New Roman"/>
              <a:sym typeface="Times New Roman"/>
            </a:endParaRPr>
          </a:p>
          <a:p>
            <a:pPr indent="0" lvl="0" marL="0" rtl="0" algn="r">
              <a:spcBef>
                <a:spcPts val="0"/>
              </a:spcBef>
              <a:spcAft>
                <a:spcPts val="0"/>
              </a:spcAft>
              <a:buNone/>
            </a:pPr>
            <a:r>
              <a:t/>
            </a:r>
            <a:endParaRPr sz="1200">
              <a:solidFill>
                <a:srgbClr val="888888"/>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ph type="title"/>
          </p:nvPr>
        </p:nvSpPr>
        <p:spPr>
          <a:xfrm>
            <a:off x="0" y="0"/>
            <a:ext cx="12192000" cy="833718"/>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0000"/>
              </a:buClr>
              <a:buSzPts val="2800"/>
              <a:buFont typeface="Times New Roman"/>
              <a:buNone/>
            </a:pPr>
            <a:r>
              <a:rPr b="0" i="0" lang="en-IN" u="none" cap="none" strike="noStrike">
                <a:solidFill>
                  <a:srgbClr val="0070C0"/>
                </a:solidFill>
                <a:latin typeface="Times New Roman"/>
                <a:ea typeface="Times New Roman"/>
                <a:cs typeface="Times New Roman"/>
                <a:sym typeface="Times New Roman"/>
              </a:rPr>
              <a:t> </a:t>
            </a:r>
            <a:r>
              <a:rPr lang="en-IN">
                <a:solidFill>
                  <a:srgbClr val="0070C0"/>
                </a:solidFill>
                <a:latin typeface="Times New Roman"/>
                <a:ea typeface="Times New Roman"/>
                <a:cs typeface="Times New Roman"/>
                <a:sym typeface="Times New Roman"/>
              </a:rPr>
              <a:t>Block</a:t>
            </a:r>
            <a:r>
              <a:rPr b="0" i="0" lang="en-IN" u="none" cap="none" strike="noStrike">
                <a:solidFill>
                  <a:srgbClr val="0070C0"/>
                </a:solidFill>
                <a:latin typeface="Times New Roman"/>
                <a:ea typeface="Times New Roman"/>
                <a:cs typeface="Times New Roman"/>
                <a:sym typeface="Times New Roman"/>
              </a:rPr>
              <a:t> Diagram of Proposed System</a:t>
            </a:r>
            <a:endParaRPr b="0" i="0" u="none" cap="none" strike="noStrike">
              <a:solidFill>
                <a:srgbClr val="0070C0"/>
              </a:solidFill>
              <a:latin typeface="Times New Roman"/>
              <a:ea typeface="Times New Roman"/>
              <a:cs typeface="Times New Roman"/>
              <a:sym typeface="Times New Roman"/>
            </a:endParaRPr>
          </a:p>
        </p:txBody>
      </p:sp>
      <p:sp>
        <p:nvSpPr>
          <p:cNvPr id="161" name="Google Shape;16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IN"/>
              <a:t>21-10-2024</a:t>
            </a:r>
            <a:endParaRPr/>
          </a:p>
        </p:txBody>
      </p:sp>
      <p:sp>
        <p:nvSpPr>
          <p:cNvPr id="162" name="Google Shape;16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IN"/>
              <a:t>Mini Project- I Exam</a:t>
            </a:r>
            <a:endParaRPr/>
          </a:p>
        </p:txBody>
      </p:sp>
      <p:sp>
        <p:nvSpPr>
          <p:cNvPr id="163" name="Google Shape;16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164" name="Google Shape;164;p8"/>
          <p:cNvSpPr txBox="1"/>
          <p:nvPr/>
        </p:nvSpPr>
        <p:spPr>
          <a:xfrm>
            <a:off x="1784950" y="5391750"/>
            <a:ext cx="190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a:solidFill>
                  <a:schemeClr val="dk1"/>
                </a:solidFill>
                <a:latin typeface="Times New Roman"/>
                <a:ea typeface="Times New Roman"/>
                <a:cs typeface="Times New Roman"/>
                <a:sym typeface="Times New Roman"/>
              </a:rPr>
              <a:t>Fig.3 Block Diagram</a:t>
            </a:r>
            <a:endParaRPr b="1">
              <a:solidFill>
                <a:schemeClr val="dk1"/>
              </a:solidFill>
              <a:latin typeface="Times New Roman"/>
              <a:ea typeface="Times New Roman"/>
              <a:cs typeface="Times New Roman"/>
              <a:sym typeface="Times New Roman"/>
            </a:endParaRPr>
          </a:p>
          <a:p>
            <a:pPr indent="0" lvl="0" marL="0" rtl="0" algn="r">
              <a:spcBef>
                <a:spcPts val="0"/>
              </a:spcBef>
              <a:spcAft>
                <a:spcPts val="0"/>
              </a:spcAft>
              <a:buNone/>
            </a:pPr>
            <a:r>
              <a:t/>
            </a:r>
            <a:endParaRPr sz="1200">
              <a:solidFill>
                <a:srgbClr val="888888"/>
              </a:solidFill>
              <a:latin typeface="Calibri"/>
              <a:ea typeface="Calibri"/>
              <a:cs typeface="Calibri"/>
              <a:sym typeface="Calibri"/>
            </a:endParaRPr>
          </a:p>
        </p:txBody>
      </p:sp>
      <p:pic>
        <p:nvPicPr>
          <p:cNvPr id="165" name="Google Shape;165;p8"/>
          <p:cNvPicPr preferRelativeResize="0"/>
          <p:nvPr/>
        </p:nvPicPr>
        <p:blipFill>
          <a:blip r:embed="rId3">
            <a:alphaModFix/>
          </a:blip>
          <a:stretch>
            <a:fillRect/>
          </a:stretch>
        </p:blipFill>
        <p:spPr>
          <a:xfrm>
            <a:off x="66338" y="833713"/>
            <a:ext cx="12059325" cy="5503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30c52c1e304_1_0"/>
          <p:cNvSpPr txBox="1"/>
          <p:nvPr>
            <p:ph type="title"/>
          </p:nvPr>
        </p:nvSpPr>
        <p:spPr>
          <a:xfrm>
            <a:off x="0" y="-125075"/>
            <a:ext cx="12192000" cy="83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0000"/>
              </a:buClr>
              <a:buSzPts val="2800"/>
              <a:buFont typeface="Times New Roman"/>
              <a:buNone/>
            </a:pPr>
            <a:r>
              <a:rPr lang="en-IN">
                <a:solidFill>
                  <a:srgbClr val="0070C0"/>
                </a:solidFill>
                <a:latin typeface="Times New Roman"/>
                <a:ea typeface="Times New Roman"/>
                <a:cs typeface="Times New Roman"/>
                <a:sym typeface="Times New Roman"/>
              </a:rPr>
              <a:t>Flow</a:t>
            </a:r>
            <a:r>
              <a:rPr b="0" i="0" lang="en-IN" u="none" cap="none" strike="noStrike">
                <a:solidFill>
                  <a:srgbClr val="0070C0"/>
                </a:solidFill>
                <a:latin typeface="Times New Roman"/>
                <a:ea typeface="Times New Roman"/>
                <a:cs typeface="Times New Roman"/>
                <a:sym typeface="Times New Roman"/>
              </a:rPr>
              <a:t> Diagram of System</a:t>
            </a:r>
            <a:endParaRPr b="0" i="0" u="none" cap="none" strike="noStrike">
              <a:solidFill>
                <a:srgbClr val="0070C0"/>
              </a:solidFill>
              <a:latin typeface="Times New Roman"/>
              <a:ea typeface="Times New Roman"/>
              <a:cs typeface="Times New Roman"/>
              <a:sym typeface="Times New Roman"/>
            </a:endParaRPr>
          </a:p>
        </p:txBody>
      </p:sp>
      <p:sp>
        <p:nvSpPr>
          <p:cNvPr id="171" name="Google Shape;171;g30c52c1e304_1_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IN"/>
              <a:t>21-10-2024</a:t>
            </a:r>
            <a:endParaRPr/>
          </a:p>
        </p:txBody>
      </p:sp>
      <p:sp>
        <p:nvSpPr>
          <p:cNvPr id="172" name="Google Shape;172;g30c52c1e304_1_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IN"/>
              <a:t>Mini Project- I Exam</a:t>
            </a:r>
            <a:endParaRPr/>
          </a:p>
        </p:txBody>
      </p:sp>
      <p:sp>
        <p:nvSpPr>
          <p:cNvPr id="173" name="Google Shape;173;g30c52c1e304_1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pic>
        <p:nvPicPr>
          <p:cNvPr id="174" name="Google Shape;174;g30c52c1e304_1_0"/>
          <p:cNvPicPr preferRelativeResize="0"/>
          <p:nvPr/>
        </p:nvPicPr>
        <p:blipFill rotWithShape="1">
          <a:blip r:embed="rId3">
            <a:alphaModFix/>
          </a:blip>
          <a:srcRect b="5116" l="0" r="0" t="5438"/>
          <a:stretch/>
        </p:blipFill>
        <p:spPr>
          <a:xfrm>
            <a:off x="3092000" y="654575"/>
            <a:ext cx="5771400" cy="5548850"/>
          </a:xfrm>
          <a:prstGeom prst="rect">
            <a:avLst/>
          </a:prstGeom>
          <a:noFill/>
          <a:ln>
            <a:noFill/>
          </a:ln>
        </p:spPr>
      </p:pic>
      <p:sp>
        <p:nvSpPr>
          <p:cNvPr id="175" name="Google Shape;175;g30c52c1e304_1_0"/>
          <p:cNvSpPr txBox="1"/>
          <p:nvPr/>
        </p:nvSpPr>
        <p:spPr>
          <a:xfrm>
            <a:off x="5201025" y="6136450"/>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a:solidFill>
                  <a:schemeClr val="dk1"/>
                </a:solidFill>
                <a:latin typeface="Times New Roman"/>
                <a:ea typeface="Times New Roman"/>
                <a:cs typeface="Times New Roman"/>
                <a:sym typeface="Times New Roman"/>
              </a:rPr>
              <a:t>Fig.4 Flow Diagram</a:t>
            </a:r>
            <a:endParaRPr b="1">
              <a:solidFill>
                <a:schemeClr val="dk1"/>
              </a:solidFill>
              <a:latin typeface="Times New Roman"/>
              <a:ea typeface="Times New Roman"/>
              <a:cs typeface="Times New Roman"/>
              <a:sym typeface="Times New Roman"/>
            </a:endParaRPr>
          </a:p>
          <a:p>
            <a:pPr indent="0" lvl="0" marL="0" rtl="0" algn="r">
              <a:spcBef>
                <a:spcPts val="0"/>
              </a:spcBef>
              <a:spcAft>
                <a:spcPts val="0"/>
              </a:spcAft>
              <a:buNone/>
            </a:pPr>
            <a:r>
              <a:t/>
            </a:r>
            <a:endParaRPr sz="1200">
              <a:solidFill>
                <a:srgbClr val="888888"/>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2024-06-10T04:25:26Z</dcterms:created>
  <dc:creator>Admin</dc:creator>
</cp:coreProperties>
</file>