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xfrm>
            <a:off x="23558499" y="1246072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orridor of an open-air stone building under a pink and purple sky"/>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Black and white close-up of a curved roof"/>
          <p:cNvSpPr/>
          <p:nvPr>
            <p:ph type="pic" sz="half" idx="22"/>
          </p:nvPr>
        </p:nvSpPr>
        <p:spPr>
          <a:xfrm>
            <a:off x="6577500" y="3632200"/>
            <a:ext cx="11228999" cy="6451600"/>
          </a:xfrm>
          <a:prstGeom prst="rect">
            <a:avLst/>
          </a:prstGeom>
        </p:spPr>
        <p:txBody>
          <a:bodyPr lIns="91439" tIns="45719" rIns="91439" bIns="45719">
            <a:noAutofit/>
          </a:bodyPr>
          <a:lstStyle/>
          <a:p>
            <a:pPr/>
          </a:p>
        </p:txBody>
      </p:sp>
      <p:sp>
        <p:nvSpPr>
          <p:cNvPr id="146" name="Low angle view of a metal spiral staircase"/>
          <p:cNvSpPr/>
          <p:nvPr>
            <p:ph type="pic" sz="quarter" idx="23"/>
          </p:nvPr>
        </p:nvSpPr>
        <p:spPr>
          <a:xfrm>
            <a:off x="14643100" y="3632200"/>
            <a:ext cx="9677400" cy="64516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Futuristic, white corridor with shadows"/>
          <p:cNvSpPr/>
          <p:nvPr>
            <p:ph type="pic" idx="21"/>
          </p:nvPr>
        </p:nvSpPr>
        <p:spPr>
          <a:xfrm>
            <a:off x="-38100" y="-520700"/>
            <a:ext cx="24447500" cy="1476331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Curved, white arches on a grey reflective floor"/>
          <p:cNvSpPr/>
          <p:nvPr>
            <p:ph type="pic" idx="21"/>
          </p:nvPr>
        </p:nvSpPr>
        <p:spPr>
          <a:xfrm>
            <a:off x="-76200" y="-558800"/>
            <a:ext cx="24574500" cy="1483951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Low angle view of a tall building with mirrored glass windows"/>
          <p:cNvSpPr/>
          <p:nvPr>
            <p:ph type="pic" idx="21"/>
          </p:nvPr>
        </p:nvSpPr>
        <p:spPr>
          <a:xfrm>
            <a:off x="8140700" y="-1"/>
            <a:ext cx="20574000" cy="13716001"/>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Partial view of a ceiling with wood panelling"/>
          <p:cNvSpPr/>
          <p:nvPr>
            <p:ph type="pic" idx="21"/>
          </p:nvPr>
        </p:nvSpPr>
        <p:spPr>
          <a:xfrm>
            <a:off x="9588500" y="-482600"/>
            <a:ext cx="21513800" cy="14300200"/>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rive.google.com/file/d/1XlBdeHLQqjGT0YK4zXWnMTZKa9ZV5Swo/view?usp=sharing"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roup 21"/>
          <p:cNvSpPr txBox="1"/>
          <p:nvPr>
            <p:ph type="body" idx="21"/>
          </p:nvPr>
        </p:nvSpPr>
        <p:spPr>
          <a:xfrm>
            <a:off x="771441" y="10916513"/>
            <a:ext cx="21971001" cy="2199292"/>
          </a:xfrm>
          <a:prstGeom prst="rect">
            <a:avLst/>
          </a:prstGeom>
          <a:extLst>
            <a:ext uri="{C572A759-6A51-4108-AA02-DFA0A04FC94B}">
              <ma14:wrappingTextBoxFlag xmlns:ma14="http://schemas.microsoft.com/office/mac/drawingml/2011/main" val="1"/>
            </a:ext>
          </a:extLst>
        </p:spPr>
        <p:txBody>
          <a:bodyPr/>
          <a:lstStyle>
            <a:lvl1pPr defTabSz="355600">
              <a:spcBef>
                <a:spcPts val="4700"/>
              </a:spcBef>
              <a:defRPr b="1" sz="8000">
                <a:latin typeface="Graphik"/>
                <a:ea typeface="Graphik"/>
                <a:cs typeface="Graphik"/>
                <a:sym typeface="Graphik"/>
              </a:defRPr>
            </a:lvl1pPr>
          </a:lstStyle>
          <a:p>
            <a:pPr/>
            <a:r>
              <a:t>Group 21</a:t>
            </a:r>
          </a:p>
        </p:txBody>
      </p:sp>
      <p:sp>
        <p:nvSpPr>
          <p:cNvPr id="172" name="Emotion Cause extraction…"/>
          <p:cNvSpPr txBox="1"/>
          <p:nvPr>
            <p:ph type="ctrTitle"/>
          </p:nvPr>
        </p:nvSpPr>
        <p:spPr>
          <a:xfrm>
            <a:off x="1620840" y="3891670"/>
            <a:ext cx="21971004" cy="4648201"/>
          </a:xfrm>
          <a:prstGeom prst="rect">
            <a:avLst/>
          </a:prstGeom>
        </p:spPr>
        <p:txBody>
          <a:bodyPr/>
          <a:lstStyle/>
          <a:p>
            <a:pPr algn="ctr" defTabSz="248920">
              <a:lnSpc>
                <a:spcPct val="100000"/>
              </a:lnSpc>
              <a:spcBef>
                <a:spcPts val="3200"/>
              </a:spcBef>
              <a:defRPr b="1" spc="0" sz="13509">
                <a:latin typeface="Graphik"/>
                <a:ea typeface="Graphik"/>
                <a:cs typeface="Graphik"/>
                <a:sym typeface="Graphik"/>
              </a:defRPr>
            </a:pPr>
            <a:r>
              <a:t>Emotion Cause extraction </a:t>
            </a:r>
          </a:p>
          <a:p>
            <a:pPr algn="ctr" defTabSz="248920">
              <a:lnSpc>
                <a:spcPct val="100000"/>
              </a:lnSpc>
              <a:spcBef>
                <a:spcPts val="3200"/>
              </a:spcBef>
              <a:defRPr b="1" spc="0" sz="5320">
                <a:latin typeface="Graphik"/>
                <a:ea typeface="Graphik"/>
                <a:cs typeface="Graphik"/>
                <a:sym typeface="Graphik"/>
              </a:defRPr>
            </a:pPr>
            <a:r>
              <a:t>using graphs to capture the flow of the conversation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Rounded Rectangle"/>
          <p:cNvSpPr/>
          <p:nvPr/>
        </p:nvSpPr>
        <p:spPr>
          <a:xfrm>
            <a:off x="886329" y="3703056"/>
            <a:ext cx="22611342" cy="7078221"/>
          </a:xfrm>
          <a:prstGeom prst="roundRect">
            <a:avLst>
              <a:gd name="adj" fmla="val 5187"/>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11" name="Loading: All JSON files (train, test, valid) are loaded using json.load().…"/>
          <p:cNvSpPr txBox="1"/>
          <p:nvPr/>
        </p:nvSpPr>
        <p:spPr>
          <a:xfrm>
            <a:off x="1888183" y="3987694"/>
            <a:ext cx="20607635" cy="69422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3700">
                <a:solidFill>
                  <a:srgbClr val="FFFFFF"/>
                </a:solidFill>
                <a:latin typeface="Graphik"/>
                <a:ea typeface="Graphik"/>
                <a:cs typeface="Graphik"/>
                <a:sym typeface="Graphik"/>
              </a:defRPr>
            </a:pPr>
            <a:r>
              <a:rPr u="sng"/>
              <a:t>Loading</a:t>
            </a:r>
            <a:r>
              <a:t>: All JSON files (train, test, valid) are loaded using json.load().</a:t>
            </a:r>
          </a:p>
          <a:p>
            <a:pPr defTabSz="825500">
              <a:spcBef>
                <a:spcPts val="0"/>
              </a:spcBef>
              <a:defRPr b="1" sz="3700">
                <a:solidFill>
                  <a:srgbClr val="FFFFFF"/>
                </a:solidFill>
                <a:latin typeface="Graphik"/>
                <a:ea typeface="Graphik"/>
                <a:cs typeface="Graphik"/>
                <a:sym typeface="Graphik"/>
              </a:defRPr>
            </a:pPr>
          </a:p>
          <a:p>
            <a:pPr defTabSz="825500">
              <a:spcBef>
                <a:spcPts val="0"/>
              </a:spcBef>
              <a:defRPr b="1" sz="3700">
                <a:solidFill>
                  <a:srgbClr val="FFFFFF"/>
                </a:solidFill>
                <a:latin typeface="Graphik"/>
                <a:ea typeface="Graphik"/>
                <a:cs typeface="Graphik"/>
                <a:sym typeface="Graphik"/>
              </a:defRPr>
            </a:pPr>
            <a:r>
              <a:rPr u="sng"/>
              <a:t>Combining</a:t>
            </a:r>
            <a:r>
              <a:t>: Merged using Python’s dictionary unpacking ({**train_data, **test_data, **val_data}).</a:t>
            </a:r>
          </a:p>
          <a:p>
            <a:pPr defTabSz="825500">
              <a:spcBef>
                <a:spcPts val="0"/>
              </a:spcBef>
              <a:defRPr b="1" sz="3700">
                <a:solidFill>
                  <a:srgbClr val="FFFFFF"/>
                </a:solidFill>
                <a:latin typeface="Graphik"/>
                <a:ea typeface="Graphik"/>
                <a:cs typeface="Graphik"/>
                <a:sym typeface="Graphik"/>
              </a:defRPr>
            </a:pPr>
          </a:p>
          <a:p>
            <a:pPr defTabSz="825500">
              <a:spcBef>
                <a:spcPts val="0"/>
              </a:spcBef>
              <a:defRPr b="1" sz="3700">
                <a:solidFill>
                  <a:srgbClr val="FFFFFF"/>
                </a:solidFill>
                <a:latin typeface="Graphik"/>
                <a:ea typeface="Graphik"/>
                <a:cs typeface="Graphik"/>
                <a:sym typeface="Graphik"/>
              </a:defRPr>
            </a:pPr>
            <a:r>
              <a:rPr u="sng"/>
              <a:t>Iteration</a:t>
            </a:r>
            <a:r>
              <a:t>:</a:t>
            </a:r>
          </a:p>
          <a:p>
            <a:pPr defTabSz="825500">
              <a:spcBef>
                <a:spcPts val="0"/>
              </a:spcBef>
              <a:defRPr b="1" sz="3700">
                <a:solidFill>
                  <a:srgbClr val="FFFFFF"/>
                </a:solidFill>
                <a:latin typeface="Graphik"/>
                <a:ea typeface="Graphik"/>
                <a:cs typeface="Graphik"/>
                <a:sym typeface="Graphik"/>
              </a:defRPr>
            </a:pPr>
            <a:r>
              <a:t>For each utterance in every conversation:</a:t>
            </a:r>
          </a:p>
          <a:p>
            <a:pPr marL="422909" indent="-422909" defTabSz="825500">
              <a:spcBef>
                <a:spcPts val="0"/>
              </a:spcBef>
              <a:buSzPct val="100000"/>
              <a:buChar char="•"/>
              <a:defRPr b="1" sz="3700">
                <a:solidFill>
                  <a:srgbClr val="FFFFFF"/>
                </a:solidFill>
                <a:latin typeface="Graphik"/>
                <a:ea typeface="Graphik"/>
                <a:cs typeface="Graphik"/>
                <a:sym typeface="Graphik"/>
              </a:defRPr>
            </a:pPr>
            <a:r>
              <a:t>Apply split_into_clauses.</a:t>
            </a:r>
          </a:p>
          <a:p>
            <a:pPr marL="422909" indent="-422909" defTabSz="825500">
              <a:spcBef>
                <a:spcPts val="0"/>
              </a:spcBef>
              <a:buSzPct val="100000"/>
              <a:buChar char="•"/>
              <a:defRPr b="1" sz="3700">
                <a:solidFill>
                  <a:srgbClr val="FFFFFF"/>
                </a:solidFill>
                <a:latin typeface="Graphik"/>
                <a:ea typeface="Graphik"/>
                <a:cs typeface="Graphik"/>
                <a:sym typeface="Graphik"/>
              </a:defRPr>
            </a:pPr>
            <a:r>
              <a:t>Extract metadata like turn, speaker, emotion, cause evidence/span.</a:t>
            </a:r>
          </a:p>
          <a:p>
            <a:pPr marL="422909" indent="-422909" defTabSz="825500">
              <a:spcBef>
                <a:spcPts val="0"/>
              </a:spcBef>
              <a:buSzPct val="100000"/>
              <a:buChar char="•"/>
              <a:defRPr b="1" sz="3700">
                <a:solidFill>
                  <a:srgbClr val="FFFFFF"/>
                </a:solidFill>
                <a:latin typeface="Graphik"/>
                <a:ea typeface="Graphik"/>
                <a:cs typeface="Graphik"/>
                <a:sym typeface="Graphik"/>
              </a:defRPr>
            </a:pPr>
            <a:r>
              <a:t>Store in a structured format.</a:t>
            </a:r>
          </a:p>
        </p:txBody>
      </p:sp>
      <p:sp>
        <p:nvSpPr>
          <p:cNvPr id="212" name="4. Process and Combine Data"/>
          <p:cNvSpPr txBox="1"/>
          <p:nvPr/>
        </p:nvSpPr>
        <p:spPr>
          <a:xfrm>
            <a:off x="3003687" y="644549"/>
            <a:ext cx="12039474"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4. Process and Combine Data</a:t>
            </a:r>
          </a:p>
        </p:txBody>
      </p:sp>
      <p:sp>
        <p:nvSpPr>
          <p:cNvPr id="213" name="Text"/>
          <p:cNvSpPr txBox="1"/>
          <p:nvPr/>
        </p:nvSpPr>
        <p:spPr>
          <a:xfrm>
            <a:off x="5924795" y="10326566"/>
            <a:ext cx="1057149" cy="769621"/>
          </a:xfrm>
          <a:prstGeom prst="rect">
            <a:avLst/>
          </a:prstGeom>
          <a:ln w="12700">
            <a:miter lim="400000"/>
          </a:ln>
        </p:spPr>
        <p:txBody>
          <a:bodyPr wrap="none" lIns="50800" tIns="50800" rIns="50800" bIns="50800" anchor="ctr">
            <a:spAutoFit/>
          </a:bodyP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Rounded Rectangle"/>
          <p:cNvSpPr/>
          <p:nvPr/>
        </p:nvSpPr>
        <p:spPr>
          <a:xfrm>
            <a:off x="886329" y="3196879"/>
            <a:ext cx="22611342" cy="8523833"/>
          </a:xfrm>
          <a:prstGeom prst="roundRect">
            <a:avLst>
              <a:gd name="adj" fmla="val 4307"/>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16" name="Format: Structured as a pandas DataFrame.…"/>
          <p:cNvSpPr txBox="1"/>
          <p:nvPr/>
        </p:nvSpPr>
        <p:spPr>
          <a:xfrm>
            <a:off x="1888183" y="3365394"/>
            <a:ext cx="20607635" cy="81868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3700">
                <a:solidFill>
                  <a:srgbClr val="FFFFFF"/>
                </a:solidFill>
                <a:latin typeface="Graphik"/>
                <a:ea typeface="Graphik"/>
                <a:cs typeface="Graphik"/>
                <a:sym typeface="Graphik"/>
              </a:defRPr>
            </a:pPr>
            <a:r>
              <a:rPr u="sng"/>
              <a:t>Format</a:t>
            </a:r>
            <a:r>
              <a:t>: Structured as a pandas DataFrame.</a:t>
            </a:r>
          </a:p>
          <a:p>
            <a:pPr defTabSz="825500">
              <a:spcBef>
                <a:spcPts val="0"/>
              </a:spcBef>
              <a:defRPr b="1" sz="3700">
                <a:solidFill>
                  <a:srgbClr val="FFFFFF"/>
                </a:solidFill>
                <a:latin typeface="Graphik"/>
                <a:ea typeface="Graphik"/>
                <a:cs typeface="Graphik"/>
                <a:sym typeface="Graphik"/>
              </a:defRPr>
            </a:pPr>
            <a:r>
              <a:rPr u="sng"/>
              <a:t>Output File</a:t>
            </a:r>
            <a:r>
              <a:t>: combined_data_with_clauses.csv.</a:t>
            </a:r>
          </a:p>
          <a:p>
            <a:pPr defTabSz="825500">
              <a:spcBef>
                <a:spcPts val="0"/>
              </a:spcBef>
              <a:defRPr b="1" sz="3700">
                <a:solidFill>
                  <a:srgbClr val="FFFFFF"/>
                </a:solidFill>
                <a:latin typeface="Graphik"/>
                <a:ea typeface="Graphik"/>
                <a:cs typeface="Graphik"/>
                <a:sym typeface="Graphik"/>
              </a:defRPr>
            </a:pPr>
          </a:p>
          <a:p>
            <a:pPr defTabSz="825500">
              <a:spcBef>
                <a:spcPts val="0"/>
              </a:spcBef>
              <a:defRPr b="1" sz="3700">
                <a:solidFill>
                  <a:srgbClr val="FFFFFF"/>
                </a:solidFill>
                <a:latin typeface="Graphik"/>
                <a:ea typeface="Graphik"/>
                <a:cs typeface="Graphik"/>
                <a:sym typeface="Graphik"/>
              </a:defRPr>
            </a:pPr>
            <a:r>
              <a:rPr u="sng"/>
              <a:t>Fields</a:t>
            </a:r>
            <a:r>
              <a:t>:</a:t>
            </a:r>
          </a:p>
          <a:p>
            <a:pPr marL="422909" indent="-422909" defTabSz="825500">
              <a:spcBef>
                <a:spcPts val="0"/>
              </a:spcBef>
              <a:buSzPct val="100000"/>
              <a:buChar char="•"/>
              <a:defRPr b="1" sz="3700">
                <a:solidFill>
                  <a:srgbClr val="FFFFFF"/>
                </a:solidFill>
                <a:latin typeface="Graphik"/>
                <a:ea typeface="Graphik"/>
                <a:cs typeface="Graphik"/>
                <a:sym typeface="Graphik"/>
              </a:defRPr>
            </a:pPr>
            <a:r>
              <a:t>conversation_id</a:t>
            </a:r>
          </a:p>
          <a:p>
            <a:pPr marL="422909" indent="-422909" defTabSz="825500">
              <a:spcBef>
                <a:spcPts val="0"/>
              </a:spcBef>
              <a:buSzPct val="100000"/>
              <a:buChar char="•"/>
              <a:defRPr b="1" sz="3700">
                <a:solidFill>
                  <a:srgbClr val="FFFFFF"/>
                </a:solidFill>
                <a:latin typeface="Graphik"/>
                <a:ea typeface="Graphik"/>
                <a:cs typeface="Graphik"/>
                <a:sym typeface="Graphik"/>
              </a:defRPr>
            </a:pPr>
            <a:r>
              <a:t>turn</a:t>
            </a:r>
          </a:p>
          <a:p>
            <a:pPr marL="422909" indent="-422909" defTabSz="825500">
              <a:spcBef>
                <a:spcPts val="0"/>
              </a:spcBef>
              <a:buSzPct val="100000"/>
              <a:buChar char="•"/>
              <a:defRPr b="1" sz="3700">
                <a:solidFill>
                  <a:srgbClr val="FFFFFF"/>
                </a:solidFill>
                <a:latin typeface="Graphik"/>
                <a:ea typeface="Graphik"/>
                <a:cs typeface="Graphik"/>
                <a:sym typeface="Graphik"/>
              </a:defRPr>
            </a:pPr>
            <a:r>
              <a:t>speaker</a:t>
            </a:r>
          </a:p>
          <a:p>
            <a:pPr marL="422909" indent="-422909" defTabSz="825500">
              <a:spcBef>
                <a:spcPts val="0"/>
              </a:spcBef>
              <a:buSzPct val="100000"/>
              <a:buChar char="•"/>
              <a:defRPr b="1" sz="3700">
                <a:solidFill>
                  <a:srgbClr val="FFFFFF"/>
                </a:solidFill>
                <a:latin typeface="Graphik"/>
                <a:ea typeface="Graphik"/>
                <a:cs typeface="Graphik"/>
                <a:sym typeface="Graphik"/>
              </a:defRPr>
            </a:pPr>
            <a:r>
              <a:t>utterance</a:t>
            </a:r>
          </a:p>
          <a:p>
            <a:pPr marL="422909" indent="-422909" defTabSz="825500">
              <a:spcBef>
                <a:spcPts val="0"/>
              </a:spcBef>
              <a:buSzPct val="100000"/>
              <a:buChar char="•"/>
              <a:defRPr b="1" sz="3700">
                <a:solidFill>
                  <a:srgbClr val="FFFFFF"/>
                </a:solidFill>
                <a:latin typeface="Graphik"/>
                <a:ea typeface="Graphik"/>
                <a:cs typeface="Graphik"/>
                <a:sym typeface="Graphik"/>
              </a:defRPr>
            </a:pPr>
            <a:r>
              <a:t>clauses (list of extracted clauses)</a:t>
            </a:r>
          </a:p>
          <a:p>
            <a:pPr marL="422909" indent="-422909" defTabSz="825500">
              <a:spcBef>
                <a:spcPts val="0"/>
              </a:spcBef>
              <a:buSzPct val="100000"/>
              <a:buChar char="•"/>
              <a:defRPr b="1" sz="3700">
                <a:solidFill>
                  <a:srgbClr val="FFFFFF"/>
                </a:solidFill>
                <a:latin typeface="Graphik"/>
                <a:ea typeface="Graphik"/>
                <a:cs typeface="Graphik"/>
                <a:sym typeface="Graphik"/>
              </a:defRPr>
            </a:pPr>
            <a:r>
              <a:t>emotion</a:t>
            </a:r>
          </a:p>
          <a:p>
            <a:pPr marL="422909" indent="-422909" defTabSz="825500">
              <a:spcBef>
                <a:spcPts val="0"/>
              </a:spcBef>
              <a:buSzPct val="100000"/>
              <a:buChar char="•"/>
              <a:defRPr b="1" sz="3700">
                <a:solidFill>
                  <a:srgbClr val="FFFFFF"/>
                </a:solidFill>
                <a:latin typeface="Graphik"/>
                <a:ea typeface="Graphik"/>
                <a:cs typeface="Graphik"/>
                <a:sym typeface="Graphik"/>
              </a:defRPr>
            </a:pPr>
            <a:r>
              <a:t>expanded_emotion_cause_evidence</a:t>
            </a:r>
          </a:p>
          <a:p>
            <a:pPr marL="422909" indent="-422909" defTabSz="825500">
              <a:spcBef>
                <a:spcPts val="0"/>
              </a:spcBef>
              <a:buSzPct val="100000"/>
              <a:buChar char="•"/>
              <a:defRPr b="1" sz="3700">
                <a:solidFill>
                  <a:srgbClr val="FFFFFF"/>
                </a:solidFill>
                <a:latin typeface="Graphik"/>
                <a:ea typeface="Graphik"/>
                <a:cs typeface="Graphik"/>
                <a:sym typeface="Graphik"/>
              </a:defRPr>
            </a:pPr>
            <a:r>
              <a:t>expanded_emotion_cause_span</a:t>
            </a:r>
          </a:p>
          <a:p>
            <a:pPr marL="422909" indent="-422909" defTabSz="825500">
              <a:spcBef>
                <a:spcPts val="0"/>
              </a:spcBef>
              <a:buSzPct val="100000"/>
              <a:buChar char="•"/>
              <a:defRPr b="1" sz="3700">
                <a:solidFill>
                  <a:srgbClr val="FFFFFF"/>
                </a:solidFill>
                <a:latin typeface="Graphik"/>
                <a:ea typeface="Graphik"/>
                <a:cs typeface="Graphik"/>
                <a:sym typeface="Graphik"/>
              </a:defRPr>
            </a:pPr>
            <a:r>
              <a:t>type</a:t>
            </a:r>
          </a:p>
        </p:txBody>
      </p:sp>
      <p:sp>
        <p:nvSpPr>
          <p:cNvPr id="217" name="5. Save Results"/>
          <p:cNvSpPr txBox="1"/>
          <p:nvPr/>
        </p:nvSpPr>
        <p:spPr>
          <a:xfrm>
            <a:off x="3003687" y="644549"/>
            <a:ext cx="6186679"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5. Save Results</a:t>
            </a:r>
          </a:p>
        </p:txBody>
      </p:sp>
      <p:sp>
        <p:nvSpPr>
          <p:cNvPr id="218" name="Text"/>
          <p:cNvSpPr txBox="1"/>
          <p:nvPr/>
        </p:nvSpPr>
        <p:spPr>
          <a:xfrm>
            <a:off x="5924795" y="10326566"/>
            <a:ext cx="1057149" cy="769621"/>
          </a:xfrm>
          <a:prstGeom prst="rect">
            <a:avLst/>
          </a:prstGeom>
          <a:ln w="12700">
            <a:miter lim="400000"/>
          </a:ln>
        </p:spPr>
        <p:txBody>
          <a:bodyPr wrap="none" lIns="50800" tIns="50800" rIns="50800" bIns="50800" anchor="ctr">
            <a:spAutoFit/>
          </a:bodyPr>
          <a:lstStyle/>
          <a:p>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combined_data_with_clauses.csv"/>
          <p:cNvSpPr txBox="1"/>
          <p:nvPr/>
        </p:nvSpPr>
        <p:spPr>
          <a:xfrm>
            <a:off x="1304887" y="685983"/>
            <a:ext cx="13670662"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combined_data_with_clauses.csv</a:t>
            </a:r>
          </a:p>
        </p:txBody>
      </p:sp>
      <p:sp>
        <p:nvSpPr>
          <p:cNvPr id="221" name="Text"/>
          <p:cNvSpPr txBox="1"/>
          <p:nvPr/>
        </p:nvSpPr>
        <p:spPr>
          <a:xfrm>
            <a:off x="5924795" y="10326566"/>
            <a:ext cx="1057149" cy="769621"/>
          </a:xfrm>
          <a:prstGeom prst="rect">
            <a:avLst/>
          </a:prstGeom>
          <a:ln w="12700">
            <a:miter lim="400000"/>
          </a:ln>
        </p:spPr>
        <p:txBody>
          <a:bodyPr wrap="none" lIns="50800" tIns="50800" rIns="50800" bIns="50800" anchor="ctr">
            <a:spAutoFit/>
          </a:bodyPr>
          <a:lstStyle/>
          <a:p>
            <a:pPr/>
          </a:p>
        </p:txBody>
      </p:sp>
      <p:pic>
        <p:nvPicPr>
          <p:cNvPr id="222" name="pasted-movie.png" descr="pasted-movie.png"/>
          <p:cNvPicPr>
            <a:picLocks noChangeAspect="1"/>
          </p:cNvPicPr>
          <p:nvPr/>
        </p:nvPicPr>
        <p:blipFill>
          <a:blip r:embed="rId2">
            <a:extLst/>
          </a:blip>
          <a:stretch>
            <a:fillRect/>
          </a:stretch>
        </p:blipFill>
        <p:spPr>
          <a:xfrm>
            <a:off x="1700523" y="2693165"/>
            <a:ext cx="16567012" cy="975292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ask 2 : Annotation"/>
          <p:cNvSpPr txBox="1"/>
          <p:nvPr>
            <p:ph type="ctrTitle"/>
          </p:nvPr>
        </p:nvSpPr>
        <p:spPr>
          <a:xfrm>
            <a:off x="1537971" y="2876533"/>
            <a:ext cx="21761811" cy="4648201"/>
          </a:xfrm>
          <a:prstGeom prst="rect">
            <a:avLst/>
          </a:prstGeom>
        </p:spPr>
        <p:txBody>
          <a:bodyPr/>
          <a:lstStyle>
            <a:lvl1pPr algn="ctr">
              <a:lnSpc>
                <a:spcPct val="100000"/>
              </a:lnSpc>
              <a:spcBef>
                <a:spcPts val="4700"/>
              </a:spcBef>
              <a:defRPr b="1" spc="0" sz="10000">
                <a:latin typeface="Graphik"/>
                <a:ea typeface="Graphik"/>
                <a:cs typeface="Graphik"/>
                <a:sym typeface="Graphik"/>
              </a:defRPr>
            </a:lvl1pPr>
          </a:lstStyle>
          <a:p>
            <a:pPr/>
            <a:r>
              <a:t>Task 2 : Annotation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Rounded Rectangle"/>
          <p:cNvSpPr/>
          <p:nvPr/>
        </p:nvSpPr>
        <p:spPr>
          <a:xfrm>
            <a:off x="1078124" y="6039841"/>
            <a:ext cx="22611342" cy="3395449"/>
          </a:xfrm>
          <a:prstGeom prst="roundRect">
            <a:avLst>
              <a:gd name="adj" fmla="val 10813"/>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27" name="Objective:…"/>
          <p:cNvSpPr txBox="1"/>
          <p:nvPr/>
        </p:nvSpPr>
        <p:spPr>
          <a:xfrm>
            <a:off x="2079978" y="6417972"/>
            <a:ext cx="20607635" cy="23058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825500">
              <a:spcBef>
                <a:spcPts val="0"/>
              </a:spcBef>
              <a:defRPr b="1" sz="4400">
                <a:solidFill>
                  <a:srgbClr val="FFFFFF"/>
                </a:solidFill>
                <a:latin typeface="Graphik"/>
                <a:ea typeface="Graphik"/>
                <a:cs typeface="Graphik"/>
                <a:sym typeface="Graphik"/>
              </a:defRPr>
            </a:pPr>
            <a:r>
              <a:t>Objective:</a:t>
            </a:r>
          </a:p>
          <a:p>
            <a:pPr algn="ctr" defTabSz="825500">
              <a:spcBef>
                <a:spcPts val="0"/>
              </a:spcBef>
              <a:defRPr b="1" sz="4400">
                <a:solidFill>
                  <a:srgbClr val="FFFFFF"/>
                </a:solidFill>
                <a:latin typeface="Graphik"/>
                <a:ea typeface="Graphik"/>
                <a:cs typeface="Graphik"/>
                <a:sym typeface="Graphik"/>
              </a:defRPr>
            </a:pPr>
            <a:r>
              <a:t>To automate the annotation of clauses in the RECCON dataset as emotion, cause, or none.</a:t>
            </a:r>
          </a:p>
        </p:txBody>
      </p:sp>
      <p:sp>
        <p:nvSpPr>
          <p:cNvPr id="228" name="Task 2 : Annotation"/>
          <p:cNvSpPr txBox="1"/>
          <p:nvPr/>
        </p:nvSpPr>
        <p:spPr>
          <a:xfrm>
            <a:off x="6380571" y="603115"/>
            <a:ext cx="7842632"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Task 2 : Annotation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Rounded Rectangle"/>
          <p:cNvSpPr/>
          <p:nvPr/>
        </p:nvSpPr>
        <p:spPr>
          <a:xfrm>
            <a:off x="1078124" y="3160997"/>
            <a:ext cx="22611342" cy="6575462"/>
          </a:xfrm>
          <a:prstGeom prst="roundRect">
            <a:avLst>
              <a:gd name="adj" fmla="val 5583"/>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31" name="Goal: Annotating each clause as:…"/>
          <p:cNvSpPr txBox="1"/>
          <p:nvPr/>
        </p:nvSpPr>
        <p:spPr>
          <a:xfrm>
            <a:off x="1888183" y="3370883"/>
            <a:ext cx="20607635" cy="59888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rPr u="sng"/>
              <a:t>Goal</a:t>
            </a:r>
            <a:r>
              <a:t>: Annotating each clause as:</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t>Labels used for classification:</a:t>
            </a:r>
          </a:p>
          <a:p>
            <a:pPr defTabSz="825500">
              <a:spcBef>
                <a:spcPts val="0"/>
              </a:spcBef>
              <a:defRPr b="1" sz="4400">
                <a:solidFill>
                  <a:srgbClr val="FFFFFF"/>
                </a:solidFill>
                <a:latin typeface="Graphik"/>
                <a:ea typeface="Graphik"/>
                <a:cs typeface="Graphik"/>
                <a:sym typeface="Graphik"/>
              </a:defRPr>
            </a:pPr>
            <a:r>
              <a:t>    "emotion clause", "cause clause", "neutral clause"</a:t>
            </a:r>
          </a:p>
          <a:p>
            <a:pPr defTabSz="825500">
              <a:spcBef>
                <a:spcPts val="0"/>
              </a:spcBef>
              <a:defRPr b="1" sz="4400">
                <a:solidFill>
                  <a:srgbClr val="FFFFFF"/>
                </a:solidFill>
                <a:latin typeface="Graphik"/>
                <a:ea typeface="Graphik"/>
                <a:cs typeface="Graphik"/>
                <a:sym typeface="Graphik"/>
              </a:defRPr>
            </a:pPr>
          </a:p>
          <a:p>
            <a:pPr marL="502919" indent="-502919" defTabSz="825500">
              <a:spcBef>
                <a:spcPts val="0"/>
              </a:spcBef>
              <a:buSzPct val="100000"/>
              <a:buChar char="-"/>
              <a:defRPr b="1" sz="4400">
                <a:solidFill>
                  <a:srgbClr val="FFFFFF"/>
                </a:solidFill>
                <a:latin typeface="Graphik"/>
                <a:ea typeface="Graphik"/>
                <a:cs typeface="Graphik"/>
                <a:sym typeface="Graphik"/>
              </a:defRPr>
            </a:pPr>
            <a:r>
              <a:t>Mapping each clause to a label using available metadata (type field), expanded list of emotion-related keywords and a pretrained emotion classifier: MoritzLaurer/deberta-v3-base-zeroshot-v1.</a:t>
            </a:r>
          </a:p>
        </p:txBody>
      </p:sp>
      <p:sp>
        <p:nvSpPr>
          <p:cNvPr id="232" name="Label Clauses"/>
          <p:cNvSpPr txBox="1"/>
          <p:nvPr/>
        </p:nvSpPr>
        <p:spPr>
          <a:xfrm>
            <a:off x="3003687" y="644549"/>
            <a:ext cx="5791265"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Label Clauses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Rounded Rectangle"/>
          <p:cNvSpPr/>
          <p:nvPr/>
        </p:nvSpPr>
        <p:spPr>
          <a:xfrm>
            <a:off x="1078124" y="2638945"/>
            <a:ext cx="22611342" cy="7880478"/>
          </a:xfrm>
          <a:prstGeom prst="roundRect">
            <a:avLst>
              <a:gd name="adj" fmla="val 4659"/>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35" name="Defines an expanded list of emotion-related keywords (e.g., &quot;happy&quot;, &quot;scared&quot;, &quot;i'm sad”)…"/>
          <p:cNvSpPr txBox="1"/>
          <p:nvPr/>
        </p:nvSpPr>
        <p:spPr>
          <a:xfrm>
            <a:off x="1888183" y="2848178"/>
            <a:ext cx="20607635" cy="74620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02919" indent="-502919" defTabSz="825500">
              <a:spcBef>
                <a:spcPts val="0"/>
              </a:spcBef>
              <a:buSzPct val="100000"/>
              <a:buChar char="-"/>
              <a:defRPr b="1" sz="4400">
                <a:solidFill>
                  <a:srgbClr val="FFFFFF"/>
                </a:solidFill>
                <a:latin typeface="Graphik"/>
                <a:ea typeface="Graphik"/>
                <a:cs typeface="Graphik"/>
                <a:sym typeface="Graphik"/>
              </a:defRPr>
            </a:pPr>
            <a:r>
              <a:t>Defines an expanded list of emotion-related keywords (e.g., "happy", "scared", "i'm sad”)</a:t>
            </a:r>
          </a:p>
          <a:p>
            <a:pPr marL="502919" indent="-502919" defTabSz="825500">
              <a:spcBef>
                <a:spcPts val="0"/>
              </a:spcBef>
              <a:buSzPct val="100000"/>
              <a:buChar char="-"/>
              <a:defRPr b="1" sz="4400">
                <a:solidFill>
                  <a:srgbClr val="FFFFFF"/>
                </a:solidFill>
                <a:latin typeface="Graphik"/>
                <a:ea typeface="Graphik"/>
                <a:cs typeface="Graphik"/>
                <a:sym typeface="Graphik"/>
              </a:defRPr>
            </a:pPr>
            <a:r>
              <a:t>Checks if any emotion keyword is in the clause</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t>If not found, applies zero-shot classification</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rPr u="sng"/>
              <a:t>Score-based decision rules</a:t>
            </a:r>
            <a:r>
              <a:t>:</a:t>
            </a:r>
          </a:p>
          <a:p>
            <a:pPr defTabSz="825500">
              <a:spcBef>
                <a:spcPts val="0"/>
              </a:spcBef>
              <a:defRPr b="1" sz="4400">
                <a:solidFill>
                  <a:srgbClr val="FFFFFF"/>
                </a:solidFill>
                <a:latin typeface="Graphik"/>
                <a:ea typeface="Graphik"/>
                <a:cs typeface="Graphik"/>
                <a:sym typeface="Graphik"/>
              </a:defRPr>
            </a:pPr>
            <a:r>
              <a:t>    Emotion clause if score ≥ 0.5</a:t>
            </a:r>
          </a:p>
          <a:p>
            <a:pPr defTabSz="825500">
              <a:spcBef>
                <a:spcPts val="0"/>
              </a:spcBef>
              <a:defRPr b="1" sz="4400">
                <a:solidFill>
                  <a:srgbClr val="FFFFFF"/>
                </a:solidFill>
                <a:latin typeface="Graphik"/>
                <a:ea typeface="Graphik"/>
                <a:cs typeface="Graphik"/>
                <a:sym typeface="Graphik"/>
              </a:defRPr>
            </a:pPr>
            <a:r>
              <a:t>    Cause clause if score ≥ 0.3</a:t>
            </a:r>
          </a:p>
          <a:p>
            <a:pPr defTabSz="825500">
              <a:spcBef>
                <a:spcPts val="0"/>
              </a:spcBef>
              <a:defRPr b="1" sz="4400">
                <a:solidFill>
                  <a:srgbClr val="FFFFFF"/>
                </a:solidFill>
                <a:latin typeface="Graphik"/>
                <a:ea typeface="Graphik"/>
                <a:cs typeface="Graphik"/>
                <a:sym typeface="Graphik"/>
              </a:defRPr>
            </a:pPr>
            <a:r>
              <a:t>    Otherwise, neutral clause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Rounded Rectangle"/>
          <p:cNvSpPr/>
          <p:nvPr/>
        </p:nvSpPr>
        <p:spPr>
          <a:xfrm>
            <a:off x="1078124" y="4072284"/>
            <a:ext cx="22611342" cy="6790996"/>
          </a:xfrm>
          <a:prstGeom prst="roundRect">
            <a:avLst>
              <a:gd name="adj" fmla="val 5406"/>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38" name="Iterates through each conversation entry…"/>
          <p:cNvSpPr txBox="1"/>
          <p:nvPr/>
        </p:nvSpPr>
        <p:spPr>
          <a:xfrm>
            <a:off x="1888183" y="4841676"/>
            <a:ext cx="20607635" cy="52522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t>Iterates through each conversation entry</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t>For each turn:</a:t>
            </a:r>
          </a:p>
          <a:p>
            <a:pPr defTabSz="825500">
              <a:spcBef>
                <a:spcPts val="0"/>
              </a:spcBef>
              <a:defRPr b="1" sz="4400">
                <a:solidFill>
                  <a:srgbClr val="FFFFFF"/>
                </a:solidFill>
                <a:latin typeface="Graphik"/>
                <a:ea typeface="Graphik"/>
                <a:cs typeface="Graphik"/>
                <a:sym typeface="Graphik"/>
              </a:defRPr>
            </a:pPr>
            <a:r>
              <a:t>    Classifies each clause</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t>Final result is updated csv file with emotion - cause annotation along with other metadata of each clause.</a:t>
            </a:r>
          </a:p>
        </p:txBody>
      </p:sp>
      <p:sp>
        <p:nvSpPr>
          <p:cNvPr id="239" name="Processing the Dataset"/>
          <p:cNvSpPr txBox="1"/>
          <p:nvPr/>
        </p:nvSpPr>
        <p:spPr>
          <a:xfrm>
            <a:off x="1623094" y="858444"/>
            <a:ext cx="9513444"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Processing the Dataset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ask 3 : Model development"/>
          <p:cNvSpPr txBox="1"/>
          <p:nvPr>
            <p:ph type="ctrTitle"/>
          </p:nvPr>
        </p:nvSpPr>
        <p:spPr>
          <a:xfrm>
            <a:off x="1537971" y="2876533"/>
            <a:ext cx="21761811" cy="4648201"/>
          </a:xfrm>
          <a:prstGeom prst="rect">
            <a:avLst/>
          </a:prstGeom>
        </p:spPr>
        <p:txBody>
          <a:bodyPr/>
          <a:lstStyle>
            <a:lvl1pPr algn="ctr">
              <a:lnSpc>
                <a:spcPct val="100000"/>
              </a:lnSpc>
              <a:spcBef>
                <a:spcPts val="4700"/>
              </a:spcBef>
              <a:defRPr b="1" spc="0" sz="10000">
                <a:latin typeface="Graphik"/>
                <a:ea typeface="Graphik"/>
                <a:cs typeface="Graphik"/>
                <a:sym typeface="Graphik"/>
              </a:defRPr>
            </a:lvl1pPr>
          </a:lstStyle>
          <a:p>
            <a:pPr/>
            <a:r>
              <a:t>Task 3 : Model development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Rounded Rectangle"/>
          <p:cNvSpPr/>
          <p:nvPr/>
        </p:nvSpPr>
        <p:spPr>
          <a:xfrm>
            <a:off x="1078124" y="4599698"/>
            <a:ext cx="22611342" cy="6344096"/>
          </a:xfrm>
          <a:prstGeom prst="roundRect">
            <a:avLst>
              <a:gd name="adj" fmla="val 5787"/>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44" name="Objective:…"/>
          <p:cNvSpPr txBox="1"/>
          <p:nvPr/>
        </p:nvSpPr>
        <p:spPr>
          <a:xfrm>
            <a:off x="2079978" y="4944772"/>
            <a:ext cx="20607635" cy="52522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825500">
              <a:spcBef>
                <a:spcPts val="0"/>
              </a:spcBef>
              <a:defRPr b="1" sz="4400">
                <a:solidFill>
                  <a:srgbClr val="FFFFFF"/>
                </a:solidFill>
                <a:latin typeface="Graphik"/>
                <a:ea typeface="Graphik"/>
                <a:cs typeface="Graphik"/>
                <a:sym typeface="Graphik"/>
              </a:defRPr>
            </a:pPr>
            <a:r>
              <a:t>Objective:</a:t>
            </a:r>
          </a:p>
          <a:p>
            <a:pPr algn="ctr" defTabSz="825500">
              <a:spcBef>
                <a:spcPts val="0"/>
              </a:spcBef>
              <a:defRPr b="1" sz="4400">
                <a:solidFill>
                  <a:srgbClr val="FFFFFF"/>
                </a:solidFill>
                <a:latin typeface="Graphik"/>
                <a:ea typeface="Graphik"/>
                <a:cs typeface="Graphik"/>
                <a:sym typeface="Graphik"/>
              </a:defRPr>
            </a:pPr>
            <a:r>
              <a:t>To construct a clause-level graph with labeled nodes and sequential edges for use in emotion-cause relationship modeling and develop a GraphSAGE-based model that learns from clause-level graphs constructed from conversations, using semantic embeddings and sequential relationships, to classify each clause as emotion, cause, both, or none, and evaluate the model's performance using standard classification metrics.</a:t>
            </a:r>
          </a:p>
        </p:txBody>
      </p:sp>
      <p:sp>
        <p:nvSpPr>
          <p:cNvPr id="245" name="Task 3 : model development"/>
          <p:cNvSpPr txBox="1"/>
          <p:nvPr/>
        </p:nvSpPr>
        <p:spPr>
          <a:xfrm>
            <a:off x="6380571" y="603115"/>
            <a:ext cx="11340275"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Task 3 : model development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Rounded Rectangle"/>
          <p:cNvSpPr/>
          <p:nvPr/>
        </p:nvSpPr>
        <p:spPr>
          <a:xfrm>
            <a:off x="5434941" y="2638945"/>
            <a:ext cx="13243258" cy="2398515"/>
          </a:xfrm>
          <a:prstGeom prst="roundRect">
            <a:avLst>
              <a:gd name="adj" fmla="val 15000"/>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175" name="Name- Aishez Singh…"/>
          <p:cNvSpPr txBox="1"/>
          <p:nvPr/>
        </p:nvSpPr>
        <p:spPr>
          <a:xfrm>
            <a:off x="9389465" y="3053596"/>
            <a:ext cx="5605070" cy="1569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t>Name- Aishez Singh</a:t>
            </a:r>
          </a:p>
          <a:p>
            <a:pPr defTabSz="825500">
              <a:spcBef>
                <a:spcPts val="0"/>
              </a:spcBef>
              <a:defRPr b="1" sz="4400">
                <a:solidFill>
                  <a:srgbClr val="FFFFFF"/>
                </a:solidFill>
                <a:latin typeface="Graphik"/>
                <a:ea typeface="Graphik"/>
                <a:cs typeface="Graphik"/>
                <a:sym typeface="Graphik"/>
              </a:defRPr>
            </a:pPr>
            <a:r>
              <a:t>Roll no.- 2101CS06</a:t>
            </a:r>
          </a:p>
        </p:txBody>
      </p:sp>
      <p:sp>
        <p:nvSpPr>
          <p:cNvPr id="176" name="Rounded Rectangle"/>
          <p:cNvSpPr/>
          <p:nvPr/>
        </p:nvSpPr>
        <p:spPr>
          <a:xfrm>
            <a:off x="5494179" y="9362687"/>
            <a:ext cx="13243258" cy="2398516"/>
          </a:xfrm>
          <a:prstGeom prst="roundRect">
            <a:avLst>
              <a:gd name="adj" fmla="val 15000"/>
            </a:avLst>
          </a:prstGeom>
          <a:solidFill>
            <a:schemeClr val="accent1">
              <a:satOff val="-9155"/>
              <a:lumOff val="-32673"/>
            </a:schemeClr>
          </a:solidFill>
          <a:ln w="12700">
            <a:miter lim="400000"/>
          </a:ln>
        </p:spPr>
        <p:txBody>
          <a:bodyPr lIns="50800" tIns="50800" rIns="50800" bIns="50800" anchor="ctr"/>
          <a:lstStyle/>
          <a:p>
            <a:pPr defTabSz="825500">
              <a:spcBef>
                <a:spcPts val="0"/>
              </a:spcBef>
              <a:defRPr b="1" sz="3200">
                <a:solidFill>
                  <a:srgbClr val="FFFFFF"/>
                </a:solidFill>
                <a:latin typeface="Graphik"/>
                <a:ea typeface="Graphik"/>
                <a:cs typeface="Graphik"/>
                <a:sym typeface="Graphik"/>
              </a:defRPr>
            </a:pPr>
          </a:p>
        </p:txBody>
      </p:sp>
      <p:sp>
        <p:nvSpPr>
          <p:cNvPr id="177" name="Name- Hariomkant sharma…"/>
          <p:cNvSpPr txBox="1"/>
          <p:nvPr/>
        </p:nvSpPr>
        <p:spPr>
          <a:xfrm>
            <a:off x="8938195" y="9777339"/>
            <a:ext cx="7584898" cy="1569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t>Name- Hariomkant sharma</a:t>
            </a:r>
          </a:p>
          <a:p>
            <a:pPr defTabSz="825500">
              <a:spcBef>
                <a:spcPts val="0"/>
              </a:spcBef>
              <a:defRPr b="1" sz="4400">
                <a:solidFill>
                  <a:srgbClr val="FFFFFF"/>
                </a:solidFill>
                <a:latin typeface="Graphik"/>
                <a:ea typeface="Graphik"/>
                <a:cs typeface="Graphik"/>
                <a:sym typeface="Graphik"/>
              </a:defRPr>
            </a:pPr>
            <a:r>
              <a:t>Roll no.- 2101CS31</a:t>
            </a:r>
          </a:p>
        </p:txBody>
      </p:sp>
      <p:sp>
        <p:nvSpPr>
          <p:cNvPr id="178" name="Rounded Rectangle"/>
          <p:cNvSpPr/>
          <p:nvPr/>
        </p:nvSpPr>
        <p:spPr>
          <a:xfrm>
            <a:off x="5434941" y="6000816"/>
            <a:ext cx="13243258" cy="2398516"/>
          </a:xfrm>
          <a:prstGeom prst="roundRect">
            <a:avLst>
              <a:gd name="adj" fmla="val 15000"/>
            </a:avLst>
          </a:prstGeom>
          <a:solidFill>
            <a:schemeClr val="accent1">
              <a:satOff val="-9155"/>
              <a:lumOff val="-32673"/>
            </a:schemeClr>
          </a:solidFill>
          <a:ln w="12700">
            <a:miter lim="400000"/>
          </a:ln>
        </p:spPr>
        <p:txBody>
          <a:bodyPr lIns="50800" tIns="50800" rIns="50800" bIns="50800" anchor="ctr"/>
          <a:lstStyle/>
          <a:p>
            <a:pPr defTabSz="825500">
              <a:spcBef>
                <a:spcPts val="0"/>
              </a:spcBef>
              <a:defRPr b="1" sz="3200">
                <a:solidFill>
                  <a:srgbClr val="FFFFFF"/>
                </a:solidFill>
                <a:latin typeface="Graphik"/>
                <a:ea typeface="Graphik"/>
                <a:cs typeface="Graphik"/>
                <a:sym typeface="Graphik"/>
              </a:defRPr>
            </a:pPr>
          </a:p>
        </p:txBody>
      </p:sp>
      <p:sp>
        <p:nvSpPr>
          <p:cNvPr id="179" name="Name- Abhijeet Kumar…"/>
          <p:cNvSpPr txBox="1"/>
          <p:nvPr/>
        </p:nvSpPr>
        <p:spPr>
          <a:xfrm>
            <a:off x="9003893" y="6415467"/>
            <a:ext cx="6376214" cy="1569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t>Name- Abhijeet Kumar</a:t>
            </a:r>
          </a:p>
          <a:p>
            <a:pPr defTabSz="825500">
              <a:spcBef>
                <a:spcPts val="0"/>
              </a:spcBef>
              <a:defRPr b="1" sz="4400">
                <a:solidFill>
                  <a:srgbClr val="FFFFFF"/>
                </a:solidFill>
                <a:latin typeface="Graphik"/>
                <a:ea typeface="Graphik"/>
                <a:cs typeface="Graphik"/>
                <a:sym typeface="Graphik"/>
              </a:defRPr>
            </a:pPr>
            <a:r>
              <a:t>Roll no.- 2101CS02</a:t>
            </a:r>
          </a:p>
        </p:txBody>
      </p:sp>
      <p:sp>
        <p:nvSpPr>
          <p:cNvPr id="180" name="Team"/>
          <p:cNvSpPr txBox="1"/>
          <p:nvPr/>
        </p:nvSpPr>
        <p:spPr>
          <a:xfrm>
            <a:off x="3811653" y="665266"/>
            <a:ext cx="2348104"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Team</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Rounded Rectangle"/>
          <p:cNvSpPr/>
          <p:nvPr/>
        </p:nvSpPr>
        <p:spPr>
          <a:xfrm>
            <a:off x="1078124" y="5094481"/>
            <a:ext cx="22611342" cy="4013358"/>
          </a:xfrm>
          <a:prstGeom prst="roundRect">
            <a:avLst>
              <a:gd name="adj" fmla="val 9148"/>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48" name="Approach:…"/>
          <p:cNvSpPr txBox="1"/>
          <p:nvPr/>
        </p:nvSpPr>
        <p:spPr>
          <a:xfrm>
            <a:off x="2079978" y="5681372"/>
            <a:ext cx="20607635" cy="37790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rPr u="sng"/>
              <a:t>Approach</a:t>
            </a:r>
            <a:r>
              <a:t>:</a:t>
            </a:r>
          </a:p>
          <a:p>
            <a:pPr defTabSz="825500">
              <a:spcBef>
                <a:spcPts val="0"/>
              </a:spcBef>
              <a:defRPr b="1" sz="4400">
                <a:solidFill>
                  <a:srgbClr val="FFFFFF"/>
                </a:solidFill>
                <a:latin typeface="Graphik"/>
                <a:ea typeface="Graphik"/>
                <a:cs typeface="Graphik"/>
                <a:sym typeface="Graphik"/>
              </a:defRPr>
            </a:pPr>
            <a:r>
              <a:t>- Using sentence-transformer (MiniLM-L6-v2) to encode clause embeddings.</a:t>
            </a:r>
          </a:p>
          <a:p>
            <a:pPr defTabSz="825500">
              <a:spcBef>
                <a:spcPts val="0"/>
              </a:spcBef>
              <a:defRPr b="1" sz="4400">
                <a:solidFill>
                  <a:srgbClr val="FFFFFF"/>
                </a:solidFill>
                <a:latin typeface="Graphik"/>
                <a:ea typeface="Graphik"/>
                <a:cs typeface="Graphik"/>
                <a:sym typeface="Graphik"/>
              </a:defRPr>
            </a:pPr>
          </a:p>
        </p:txBody>
      </p:sp>
      <p:sp>
        <p:nvSpPr>
          <p:cNvPr id="249" name="Embeddings"/>
          <p:cNvSpPr txBox="1"/>
          <p:nvPr/>
        </p:nvSpPr>
        <p:spPr>
          <a:xfrm>
            <a:off x="1895324" y="2044587"/>
            <a:ext cx="5510594"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 Embeddings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Rounded Rectangle"/>
          <p:cNvSpPr/>
          <p:nvPr/>
        </p:nvSpPr>
        <p:spPr>
          <a:xfrm>
            <a:off x="1078124" y="2638945"/>
            <a:ext cx="22611342" cy="8438109"/>
          </a:xfrm>
          <a:prstGeom prst="roundRect">
            <a:avLst>
              <a:gd name="adj" fmla="val 4351"/>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52" name="Node : Each clause becomes a graph node.…"/>
          <p:cNvSpPr txBox="1"/>
          <p:nvPr/>
        </p:nvSpPr>
        <p:spPr>
          <a:xfrm>
            <a:off x="1888183" y="3121562"/>
            <a:ext cx="20607635" cy="8198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rPr u="sng"/>
              <a:t>Node </a:t>
            </a:r>
            <a:r>
              <a:t>: Each clause becomes a graph node.</a:t>
            </a:r>
          </a:p>
          <a:p>
            <a:pPr defTabSz="825500">
              <a:spcBef>
                <a:spcPts val="0"/>
              </a:spcBef>
              <a:defRPr b="1" sz="4400">
                <a:solidFill>
                  <a:srgbClr val="FFFFFF"/>
                </a:solidFill>
                <a:latin typeface="Graphik"/>
                <a:ea typeface="Graphik"/>
                <a:cs typeface="Graphik"/>
                <a:sym typeface="Graphik"/>
              </a:defRPr>
            </a:pPr>
            <a:r>
              <a:rPr u="sng"/>
              <a:t>Node features</a:t>
            </a:r>
            <a:r>
              <a:t>: clause embeddings. </a:t>
            </a:r>
          </a:p>
          <a:p>
            <a:pPr defTabSz="825500">
              <a:spcBef>
                <a:spcPts val="0"/>
              </a:spcBef>
              <a:defRPr b="1" sz="4400">
                <a:solidFill>
                  <a:srgbClr val="FFFFFF"/>
                </a:solidFill>
                <a:latin typeface="Graphik"/>
                <a:ea typeface="Graphik"/>
                <a:cs typeface="Graphik"/>
                <a:sym typeface="Graphik"/>
              </a:defRPr>
            </a:pPr>
            <a:r>
              <a:rPr u="sng"/>
              <a:t>Node labels</a:t>
            </a:r>
            <a:r>
              <a:t>: emotion/cause labels based on type mapping. </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rPr u="sng"/>
              <a:t>Edges</a:t>
            </a:r>
            <a:r>
              <a:t>:</a:t>
            </a:r>
          </a:p>
          <a:p>
            <a:pPr defTabSz="825500">
              <a:spcBef>
                <a:spcPts val="0"/>
              </a:spcBef>
              <a:defRPr b="1" sz="4400">
                <a:solidFill>
                  <a:srgbClr val="FFFFFF"/>
                </a:solidFill>
                <a:latin typeface="Graphik"/>
                <a:ea typeface="Graphik"/>
                <a:cs typeface="Graphik"/>
                <a:sym typeface="Graphik"/>
              </a:defRPr>
            </a:pPr>
            <a:r>
              <a:t>- Sequential: Connect adjacent clauses within the same conversation.</a:t>
            </a:r>
          </a:p>
          <a:p>
            <a:pPr defTabSz="825500">
              <a:spcBef>
                <a:spcPts val="0"/>
              </a:spcBef>
              <a:defRPr b="1" sz="4400">
                <a:solidFill>
                  <a:srgbClr val="FFFFFF"/>
                </a:solidFill>
                <a:latin typeface="Graphik"/>
                <a:ea typeface="Graphik"/>
                <a:cs typeface="Graphik"/>
                <a:sym typeface="Graphik"/>
              </a:defRPr>
            </a:pPr>
            <a:r>
              <a:t>Building bidirectional sequential edges between clauses in the same conversation.</a:t>
            </a:r>
          </a:p>
          <a:p>
            <a:pPr defTabSz="825500">
              <a:spcBef>
                <a:spcPts val="0"/>
              </a:spcBef>
              <a:defRPr b="1" sz="4400">
                <a:solidFill>
                  <a:srgbClr val="FFFFFF"/>
                </a:solidFill>
                <a:latin typeface="Graphik"/>
                <a:ea typeface="Graphik"/>
                <a:cs typeface="Graphik"/>
                <a:sym typeface="Graphik"/>
              </a:defRPr>
            </a:pPr>
            <a:r>
              <a:t>Semantic: Based on subject-verb-object (SVO) relations via dependency parsing.</a:t>
            </a:r>
          </a:p>
        </p:txBody>
      </p:sp>
      <p:sp>
        <p:nvSpPr>
          <p:cNvPr id="253" name="Graph Construction"/>
          <p:cNvSpPr txBox="1"/>
          <p:nvPr/>
        </p:nvSpPr>
        <p:spPr>
          <a:xfrm>
            <a:off x="3003687" y="644549"/>
            <a:ext cx="8351140"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 Graph Construction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Rounded Rectangle"/>
          <p:cNvSpPr/>
          <p:nvPr/>
        </p:nvSpPr>
        <p:spPr>
          <a:xfrm>
            <a:off x="1078124" y="5122357"/>
            <a:ext cx="22611342" cy="4664537"/>
          </a:xfrm>
          <a:prstGeom prst="roundRect">
            <a:avLst>
              <a:gd name="adj" fmla="val 7871"/>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56" name="Graph Representation:…"/>
          <p:cNvSpPr txBox="1"/>
          <p:nvPr/>
        </p:nvSpPr>
        <p:spPr>
          <a:xfrm>
            <a:off x="1888183" y="5699662"/>
            <a:ext cx="20607635" cy="30424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rPr u="sng"/>
              <a:t>Graph Representation</a:t>
            </a:r>
            <a:r>
              <a:t>:</a:t>
            </a:r>
          </a:p>
          <a:p>
            <a:pPr defTabSz="825500">
              <a:spcBef>
                <a:spcPts val="0"/>
              </a:spcBef>
              <a:defRPr b="1" sz="4400">
                <a:solidFill>
                  <a:srgbClr val="FFFFFF"/>
                </a:solidFill>
                <a:latin typeface="Graphik"/>
                <a:ea typeface="Graphik"/>
                <a:cs typeface="Graphik"/>
                <a:sym typeface="Graphik"/>
              </a:defRPr>
            </a:pPr>
            <a:r>
              <a:t>Use PyTorch Geometric’s Data class.</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rPr u="sng"/>
              <a:t>Fields</a:t>
            </a:r>
            <a:r>
              <a:t>: x (embeddings), y (labels), edge_index (graph structure).</a:t>
            </a:r>
          </a:p>
        </p:txBody>
      </p:sp>
      <p:sp>
        <p:nvSpPr>
          <p:cNvPr id="257" name="Graph Construction"/>
          <p:cNvSpPr txBox="1"/>
          <p:nvPr/>
        </p:nvSpPr>
        <p:spPr>
          <a:xfrm>
            <a:off x="3003687" y="644549"/>
            <a:ext cx="8351140"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 Graph Construction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Rounded Rectangle"/>
          <p:cNvSpPr/>
          <p:nvPr/>
        </p:nvSpPr>
        <p:spPr>
          <a:xfrm>
            <a:off x="1078124" y="2638945"/>
            <a:ext cx="22611342" cy="9863866"/>
          </a:xfrm>
          <a:prstGeom prst="roundRect">
            <a:avLst>
              <a:gd name="adj" fmla="val 3722"/>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60" name="A 2-layer GraphSAGE neural network is defined using torch_geometric.nn.SAGEConv.…"/>
          <p:cNvSpPr txBox="1"/>
          <p:nvPr/>
        </p:nvSpPr>
        <p:spPr>
          <a:xfrm>
            <a:off x="2079978" y="3292002"/>
            <a:ext cx="20607635" cy="89352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t>A 2-layer GraphSAGE neural network is defined using torch_geometric.nn.SAGEConv.</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rPr u="sng"/>
              <a:t>Forward Pass</a:t>
            </a:r>
            <a:r>
              <a:t>:</a:t>
            </a:r>
          </a:p>
          <a:p>
            <a:pPr defTabSz="825500">
              <a:spcBef>
                <a:spcPts val="0"/>
              </a:spcBef>
              <a:defRPr b="1" sz="4400">
                <a:solidFill>
                  <a:srgbClr val="FFFFFF"/>
                </a:solidFill>
                <a:latin typeface="Graphik"/>
                <a:ea typeface="Graphik"/>
                <a:cs typeface="Graphik"/>
                <a:sym typeface="Graphik"/>
              </a:defRPr>
            </a:pPr>
            <a:r>
              <a:t>Node features are passed through GraphSAGE layers with ReLU activation.</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rPr u="sng"/>
              <a:t>Training</a:t>
            </a:r>
            <a:r>
              <a:t>:</a:t>
            </a:r>
          </a:p>
          <a:p>
            <a:pPr defTabSz="825500">
              <a:spcBef>
                <a:spcPts val="0"/>
              </a:spcBef>
              <a:defRPr b="1" sz="4400">
                <a:solidFill>
                  <a:srgbClr val="FFFFFF"/>
                </a:solidFill>
                <a:latin typeface="Graphik"/>
                <a:ea typeface="Graphik"/>
                <a:cs typeface="Graphik"/>
                <a:sym typeface="Graphik"/>
              </a:defRPr>
            </a:pPr>
            <a:r>
              <a:t>Optimizer: Adam with learning rate 0.01.</a:t>
            </a:r>
          </a:p>
          <a:p>
            <a:pPr defTabSz="825500">
              <a:spcBef>
                <a:spcPts val="0"/>
              </a:spcBef>
              <a:defRPr b="1" sz="4400">
                <a:solidFill>
                  <a:srgbClr val="FFFFFF"/>
                </a:solidFill>
                <a:latin typeface="Graphik"/>
                <a:ea typeface="Graphik"/>
                <a:cs typeface="Graphik"/>
                <a:sym typeface="Graphik"/>
              </a:defRPr>
            </a:pPr>
            <a:r>
              <a:t>Loss: Cross-entropy based on ground truth labels.</a:t>
            </a:r>
          </a:p>
          <a:p>
            <a:pPr defTabSz="825500">
              <a:spcBef>
                <a:spcPts val="0"/>
              </a:spcBef>
              <a:defRPr b="1" sz="4400">
                <a:solidFill>
                  <a:srgbClr val="FFFFFF"/>
                </a:solidFill>
                <a:latin typeface="Graphik"/>
                <a:ea typeface="Graphik"/>
                <a:cs typeface="Graphik"/>
                <a:sym typeface="Graphik"/>
              </a:defRPr>
            </a:pPr>
            <a:r>
              <a:t>Epochs: 200 (adjustable).</a:t>
            </a:r>
          </a:p>
          <a:p>
            <a:pPr defTabSz="825500">
              <a:spcBef>
                <a:spcPts val="0"/>
              </a:spcBef>
              <a:defRPr b="1" sz="4400">
                <a:solidFill>
                  <a:srgbClr val="FFFFFF"/>
                </a:solidFill>
                <a:latin typeface="Graphik"/>
                <a:ea typeface="Graphik"/>
                <a:cs typeface="Graphik"/>
                <a:sym typeface="Graphik"/>
              </a:defRPr>
            </a:pPr>
            <a:r>
              <a:t>Output: Model predictions per node (emotion, cause, both, or none).</a:t>
            </a:r>
          </a:p>
        </p:txBody>
      </p:sp>
      <p:sp>
        <p:nvSpPr>
          <p:cNvPr id="261" name="GraphSAGE Model Implementation"/>
          <p:cNvSpPr txBox="1"/>
          <p:nvPr/>
        </p:nvSpPr>
        <p:spPr>
          <a:xfrm>
            <a:off x="3003687" y="644549"/>
            <a:ext cx="14355002"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GraphSAGE Model Implementation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63" name="Table 1"/>
          <p:cNvGraphicFramePr/>
          <p:nvPr/>
        </p:nvGraphicFramePr>
        <p:xfrm>
          <a:off x="855852" y="1674265"/>
          <a:ext cx="22684996" cy="1114381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89357"/>
                <a:gridCol w="1889357"/>
                <a:gridCol w="1889357"/>
                <a:gridCol w="1889357"/>
                <a:gridCol w="1889357"/>
                <a:gridCol w="1889357"/>
                <a:gridCol w="2212812"/>
                <a:gridCol w="1693776"/>
                <a:gridCol w="1761484"/>
                <a:gridCol w="1889357"/>
                <a:gridCol w="1889357"/>
                <a:gridCol w="1889357"/>
              </a:tblGrid>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000,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1.7797,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0.4937,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0.0767,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0.1673,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0.0299</a:t>
                      </a:r>
                    </a:p>
                  </a:txBody>
                  <a:tcPr marL="50800" marR="50800" marT="50800" marB="50800" anchor="ctr" anchorCtr="0" horzOverflow="overflow"/>
                </a:tc>
              </a:tr>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020,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1.1917,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0.6734,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0.2875,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0.2235,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0.1981</a:t>
                      </a:r>
                    </a:p>
                  </a:txBody>
                  <a:tcPr marL="50800" marR="50800" marT="50800" marB="50800" anchor="ctr" anchorCtr="0" horzOverflow="overflow"/>
                </a:tc>
              </a:tr>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040,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1.1097,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0.7355,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0.2740,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0.2599,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0.2531</a:t>
                      </a:r>
                    </a:p>
                  </a:txBody>
                  <a:tcPr marL="50800" marR="50800" marT="50800" marB="50800" anchor="ctr" anchorCtr="0" horzOverflow="overflow"/>
                </a:tc>
              </a:tr>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060,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1.0357,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0.7861,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0.3302,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0.2851,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0.2808</a:t>
                      </a:r>
                    </a:p>
                  </a:txBody>
                  <a:tcPr marL="50800" marR="50800" marT="50800" marB="50800" anchor="ctr" anchorCtr="0" horzOverflow="overflow"/>
                </a:tc>
              </a:tr>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080,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0.9530,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0.8281,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0.4490,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0.3174,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0.3184</a:t>
                      </a:r>
                    </a:p>
                  </a:txBody>
                  <a:tcPr marL="50800" marR="50800" marT="50800" marB="50800" anchor="ctr" anchorCtr="0" horzOverflow="overflow"/>
                </a:tc>
              </a:tr>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100,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0.8598,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0.8645,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0.5222,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0.3602,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0.3703</a:t>
                      </a:r>
                    </a:p>
                  </a:txBody>
                  <a:tcPr marL="50800" marR="50800" marT="50800" marB="50800" anchor="ctr" anchorCtr="0" horzOverflow="overflow"/>
                </a:tc>
              </a:tr>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120,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0.7639,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0.8949,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0.6874,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0.4070,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0.4277</a:t>
                      </a:r>
                    </a:p>
                  </a:txBody>
                  <a:tcPr marL="50800" marR="50800" marT="50800" marB="50800" anchor="ctr" anchorCtr="0" horzOverflow="overflow"/>
                </a:tc>
              </a:tr>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140,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0.6761,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0.9187,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0.7160,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0.4541,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0.4870</a:t>
                      </a:r>
                    </a:p>
                  </a:txBody>
                  <a:tcPr marL="50800" marR="50800" marT="50800" marB="50800" anchor="ctr" anchorCtr="0" horzOverflow="overflow"/>
                </a:tc>
              </a:tr>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160,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0.5952,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0.9389,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0.7431,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0.5069,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0.5475</a:t>
                      </a:r>
                    </a:p>
                  </a:txBody>
                  <a:tcPr marL="50800" marR="50800" marT="50800" marB="50800" anchor="ctr" anchorCtr="0" horzOverflow="overflow"/>
                </a:tc>
              </a:tr>
              <a:tr h="1113111">
                <a:tc>
                  <a:txBody>
                    <a:bodyPr/>
                    <a:lstStyle/>
                    <a:p>
                      <a:pPr algn="ctr" defTabSz="914400">
                        <a:defRPr sz="1800"/>
                      </a:pPr>
                      <a:r>
                        <a:rPr sz="3200"/>
                        <a:t>Epoch </a:t>
                      </a:r>
                    </a:p>
                  </a:txBody>
                  <a:tcPr marL="50800" marR="50800" marT="50800" marB="50800" anchor="ctr" anchorCtr="0" horzOverflow="overflow">
                    <a:solidFill>
                      <a:schemeClr val="accent3"/>
                    </a:solidFill>
                  </a:tcPr>
                </a:tc>
                <a:tc>
                  <a:txBody>
                    <a:bodyPr/>
                    <a:lstStyle/>
                    <a:p>
                      <a:pPr algn="ctr" defTabSz="914400">
                        <a:defRPr sz="1800"/>
                      </a:pPr>
                      <a:r>
                        <a:rPr sz="3200"/>
                        <a:t>180, </a:t>
                      </a:r>
                    </a:p>
                  </a:txBody>
                  <a:tcPr marL="50800" marR="50800" marT="50800" marB="50800" anchor="ctr" anchorCtr="0" horzOverflow="overflow"/>
                </a:tc>
                <a:tc>
                  <a:txBody>
                    <a:bodyPr/>
                    <a:lstStyle/>
                    <a:p>
                      <a:pPr algn="ctr" defTabSz="914400">
                        <a:defRPr sz="1800"/>
                      </a:pPr>
                      <a:r>
                        <a:rPr sz="3200"/>
                        <a:t>Loss: </a:t>
                      </a:r>
                    </a:p>
                  </a:txBody>
                  <a:tcPr marL="50800" marR="50800" marT="50800" marB="50800" anchor="ctr" anchorCtr="0" horzOverflow="overflow">
                    <a:solidFill>
                      <a:schemeClr val="accent3"/>
                    </a:solidFill>
                  </a:tcPr>
                </a:tc>
                <a:tc>
                  <a:txBody>
                    <a:bodyPr/>
                    <a:lstStyle/>
                    <a:p>
                      <a:pPr algn="ctr" defTabSz="914400">
                        <a:defRPr sz="1800"/>
                      </a:pPr>
                      <a:r>
                        <a:rPr sz="3200"/>
                        <a:t>0.5185, </a:t>
                      </a:r>
                    </a:p>
                  </a:txBody>
                  <a:tcPr marL="50800" marR="50800" marT="50800" marB="50800" anchor="ctr" anchorCtr="0" horzOverflow="overflow"/>
                </a:tc>
                <a:tc>
                  <a:txBody>
                    <a:bodyPr/>
                    <a:lstStyle/>
                    <a:p>
                      <a:pPr algn="ctr" defTabSz="914400">
                        <a:defRPr sz="1800"/>
                      </a:pPr>
                      <a:r>
                        <a:rPr sz="3200"/>
                        <a:t>AUC: </a:t>
                      </a:r>
                    </a:p>
                  </a:txBody>
                  <a:tcPr marL="50800" marR="50800" marT="50800" marB="50800" anchor="ctr" anchorCtr="0" horzOverflow="overflow">
                    <a:solidFill>
                      <a:schemeClr val="accent3"/>
                    </a:solidFill>
                  </a:tcPr>
                </a:tc>
                <a:tc>
                  <a:txBody>
                    <a:bodyPr/>
                    <a:lstStyle/>
                    <a:p>
                      <a:pPr algn="ctr" defTabSz="914400">
                        <a:defRPr sz="1800"/>
                      </a:pPr>
                      <a:r>
                        <a:rPr sz="3200"/>
                        <a:t>0.9554, </a:t>
                      </a:r>
                    </a:p>
                  </a:txBody>
                  <a:tcPr marL="50800" marR="50800" marT="50800" marB="50800" anchor="ctr" anchorCtr="0" horzOverflow="overflow"/>
                </a:tc>
                <a:tc>
                  <a:txBody>
                    <a:bodyPr/>
                    <a:lstStyle/>
                    <a:p>
                      <a:pPr algn="ctr" defTabSz="914400">
                        <a:defRPr sz="1800"/>
                      </a:pPr>
                      <a:r>
                        <a:rPr sz="3200"/>
                        <a:t>Precision: </a:t>
                      </a:r>
                    </a:p>
                  </a:txBody>
                  <a:tcPr marL="50800" marR="50800" marT="50800" marB="50800" anchor="ctr" anchorCtr="0" horzOverflow="overflow">
                    <a:solidFill>
                      <a:schemeClr val="accent3"/>
                    </a:solidFill>
                  </a:tcPr>
                </a:tc>
                <a:tc>
                  <a:txBody>
                    <a:bodyPr/>
                    <a:lstStyle/>
                    <a:p>
                      <a:pPr algn="ctr" defTabSz="914400">
                        <a:defRPr sz="1800"/>
                      </a:pPr>
                      <a:r>
                        <a:rPr sz="3200"/>
                        <a:t>0.7863, </a:t>
                      </a:r>
                    </a:p>
                  </a:txBody>
                  <a:tcPr marL="50800" marR="50800" marT="50800" marB="50800" anchor="ctr" anchorCtr="0" horzOverflow="overflow"/>
                </a:tc>
                <a:tc>
                  <a:txBody>
                    <a:bodyPr/>
                    <a:lstStyle/>
                    <a:p>
                      <a:pPr algn="ctr" defTabSz="914400">
                        <a:defRPr sz="1800"/>
                      </a:pPr>
                      <a:r>
                        <a:rPr sz="3200"/>
                        <a:t>Recall: </a:t>
                      </a:r>
                    </a:p>
                  </a:txBody>
                  <a:tcPr marL="50800" marR="50800" marT="50800" marB="50800" anchor="ctr" anchorCtr="0" horzOverflow="overflow">
                    <a:solidFill>
                      <a:schemeClr val="accent3"/>
                    </a:solidFill>
                  </a:tcPr>
                </a:tc>
                <a:tc>
                  <a:txBody>
                    <a:bodyPr/>
                    <a:lstStyle/>
                    <a:p>
                      <a:pPr algn="ctr" defTabSz="914400">
                        <a:defRPr sz="1800"/>
                      </a:pPr>
                      <a:r>
                        <a:rPr sz="3200"/>
                        <a:t>0.5643, </a:t>
                      </a:r>
                    </a:p>
                  </a:txBody>
                  <a:tcPr marL="50800" marR="50800" marT="50800" marB="50800" anchor="ctr" anchorCtr="0" horzOverflow="overflow"/>
                </a:tc>
                <a:tc>
                  <a:txBody>
                    <a:bodyPr/>
                    <a:lstStyle/>
                    <a:p>
                      <a:pPr algn="ctr" defTabSz="914400">
                        <a:defRPr sz="1800"/>
                      </a:pPr>
                      <a:r>
                        <a:rPr sz="3200"/>
                        <a:t>F1 Score:  </a:t>
                      </a:r>
                    </a:p>
                  </a:txBody>
                  <a:tcPr marL="50800" marR="50800" marT="50800" marB="50800" anchor="ctr" anchorCtr="0" horzOverflow="overflow">
                    <a:solidFill>
                      <a:schemeClr val="accent3"/>
                    </a:solidFill>
                  </a:tcPr>
                </a:tc>
                <a:tc>
                  <a:txBody>
                    <a:bodyPr/>
                    <a:lstStyle/>
                    <a:p>
                      <a:pPr algn="ctr" defTabSz="914400">
                        <a:defRPr sz="1800"/>
                      </a:pPr>
                      <a:r>
                        <a:rPr sz="3200"/>
                        <a:t>0.6128</a:t>
                      </a:r>
                    </a:p>
                  </a:txBody>
                  <a:tcPr marL="50800" marR="50800" marT="50800" marB="50800" anchor="ctr" anchorCtr="0" horzOverflow="overflow"/>
                </a:tc>
              </a:tr>
            </a:tbl>
          </a:graphicData>
        </a:graphic>
      </p:graphicFrame>
      <p:sp>
        <p:nvSpPr>
          <p:cNvPr id="264" name="Results:"/>
          <p:cNvSpPr txBox="1"/>
          <p:nvPr/>
        </p:nvSpPr>
        <p:spPr>
          <a:xfrm>
            <a:off x="1279808" y="408652"/>
            <a:ext cx="2605406" cy="94615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u="sng">
                <a:latin typeface="Graphik"/>
                <a:ea typeface="Graphik"/>
                <a:cs typeface="Graphik"/>
                <a:sym typeface="Graphik"/>
              </a:defRPr>
            </a:lvl1pPr>
          </a:lstStyle>
          <a:p>
            <a:pPr/>
            <a:r>
              <a:t>Results: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Rounded Rectangle"/>
          <p:cNvSpPr/>
          <p:nvPr/>
        </p:nvSpPr>
        <p:spPr>
          <a:xfrm>
            <a:off x="1630339" y="3378830"/>
            <a:ext cx="13191291" cy="6958340"/>
          </a:xfrm>
          <a:prstGeom prst="roundRect">
            <a:avLst>
              <a:gd name="adj" fmla="val 15000"/>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sz="3200">
                <a:solidFill>
                  <a:srgbClr val="FFFFFF"/>
                </a:solidFill>
              </a:defRPr>
            </a:pPr>
          </a:p>
        </p:txBody>
      </p:sp>
      <p:sp>
        <p:nvSpPr>
          <p:cNvPr id="267" name="Final Accuracy: 0.8557…"/>
          <p:cNvSpPr txBox="1"/>
          <p:nvPr/>
        </p:nvSpPr>
        <p:spPr>
          <a:xfrm>
            <a:off x="2806239" y="3933190"/>
            <a:ext cx="7938976" cy="58496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b="1">
                <a:solidFill>
                  <a:srgbClr val="FFFFFF"/>
                </a:solidFill>
                <a:latin typeface="Graphik"/>
                <a:ea typeface="Graphik"/>
                <a:cs typeface="Graphik"/>
                <a:sym typeface="Graphik"/>
              </a:defRPr>
            </a:pPr>
            <a:r>
              <a:t>Final Accuracy: 0.8557</a:t>
            </a:r>
          </a:p>
          <a:p>
            <a:pPr>
              <a:defRPr b="1">
                <a:solidFill>
                  <a:srgbClr val="FFFFFF"/>
                </a:solidFill>
                <a:latin typeface="Graphik"/>
                <a:ea typeface="Graphik"/>
                <a:cs typeface="Graphik"/>
                <a:sym typeface="Graphik"/>
              </a:defRPr>
            </a:pPr>
            <a:r>
              <a:t>Final AUC: 0.9681</a:t>
            </a:r>
          </a:p>
          <a:p>
            <a:pPr>
              <a:defRPr b="1">
                <a:solidFill>
                  <a:srgbClr val="FFFFFF"/>
                </a:solidFill>
                <a:latin typeface="Graphik"/>
                <a:ea typeface="Graphik"/>
                <a:cs typeface="Graphik"/>
                <a:sym typeface="Graphik"/>
              </a:defRPr>
            </a:pPr>
            <a:r>
              <a:t>Final Precision: 0.8242</a:t>
            </a:r>
          </a:p>
          <a:p>
            <a:pPr>
              <a:defRPr b="1">
                <a:solidFill>
                  <a:srgbClr val="FFFFFF"/>
                </a:solidFill>
                <a:latin typeface="Graphik"/>
                <a:ea typeface="Graphik"/>
                <a:cs typeface="Graphik"/>
                <a:sym typeface="Graphik"/>
              </a:defRPr>
            </a:pPr>
            <a:r>
              <a:t>Final Recall: 0.6199</a:t>
            </a:r>
          </a:p>
          <a:p>
            <a:pPr>
              <a:defRPr b="1">
                <a:solidFill>
                  <a:srgbClr val="FFFFFF"/>
                </a:solidFill>
                <a:latin typeface="Graphik"/>
                <a:ea typeface="Graphik"/>
                <a:cs typeface="Graphik"/>
                <a:sym typeface="Graphik"/>
              </a:defRPr>
            </a:pPr>
            <a:r>
              <a:t>Final F1 Score: 0.6743</a:t>
            </a:r>
          </a:p>
        </p:txBody>
      </p:sp>
      <p:sp>
        <p:nvSpPr>
          <p:cNvPr id="268" name="Final scores:"/>
          <p:cNvSpPr txBox="1"/>
          <p:nvPr/>
        </p:nvSpPr>
        <p:spPr>
          <a:xfrm>
            <a:off x="2446507" y="766055"/>
            <a:ext cx="4489019" cy="10091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400" u="sng">
                <a:latin typeface="Graphik"/>
                <a:ea typeface="Graphik"/>
                <a:cs typeface="Graphik"/>
                <a:sym typeface="Graphik"/>
              </a:defRPr>
            </a:lvl1pPr>
          </a:lstStyle>
          <a:p>
            <a:pPr/>
            <a:r>
              <a:t>Final scores: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Rounded Rectangle"/>
          <p:cNvSpPr/>
          <p:nvPr/>
        </p:nvSpPr>
        <p:spPr>
          <a:xfrm>
            <a:off x="1076461" y="5082677"/>
            <a:ext cx="17457261" cy="3505907"/>
          </a:xfrm>
          <a:prstGeom prst="roundRect">
            <a:avLst>
              <a:gd name="adj" fmla="val 5733"/>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sz="3200">
                <a:solidFill>
                  <a:srgbClr val="FFFFFF"/>
                </a:solidFill>
              </a:defRPr>
            </a:pPr>
          </a:p>
        </p:txBody>
      </p:sp>
      <p:sp>
        <p:nvSpPr>
          <p:cNvPr id="271" name="Code demo link"/>
          <p:cNvSpPr txBox="1"/>
          <p:nvPr/>
        </p:nvSpPr>
        <p:spPr>
          <a:xfrm>
            <a:off x="1338143" y="3802563"/>
            <a:ext cx="4075685"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atin typeface="Graphik"/>
                <a:ea typeface="Graphik"/>
                <a:cs typeface="Graphik"/>
                <a:sym typeface="Graphik"/>
              </a:defRPr>
            </a:lvl1pPr>
          </a:lstStyle>
          <a:p>
            <a:pPr/>
            <a:r>
              <a:t>Code demo link </a:t>
            </a:r>
          </a:p>
        </p:txBody>
      </p:sp>
      <p:sp>
        <p:nvSpPr>
          <p:cNvPr id="272" name="https://drive.google.com/file/d/1XlBdeHLQqjGT0YK4zXWnMTZKa9ZV5Swo/view?usp=sharing"/>
          <p:cNvSpPr txBox="1"/>
          <p:nvPr/>
        </p:nvSpPr>
        <p:spPr>
          <a:xfrm>
            <a:off x="1687796" y="6114270"/>
            <a:ext cx="16234591" cy="1442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u="sng">
                <a:solidFill>
                  <a:srgbClr val="FFFFFF"/>
                </a:solidFill>
                <a:hlinkClick r:id="rId2" invalidUrl="" action="" tgtFrame="" tooltip="" history="1" highlightClick="0" endSnd="0"/>
              </a:defRPr>
            </a:lvl1pPr>
          </a:lstStyle>
          <a:p>
            <a:pPr>
              <a:defRPr u="none"/>
            </a:pPr>
            <a:r>
              <a:rPr u="sng">
                <a:hlinkClick r:id="rId2" invalidUrl="" action="" tgtFrame="" tooltip="" history="1" highlightClick="0" endSnd="0"/>
              </a:rPr>
              <a:t>https://drive.google.com/file/d/1XlBdeHLQqjGT0YK4zXWnMTZKa9ZV5Swo/view?usp=sharing</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hank you"/>
          <p:cNvSpPr/>
          <p:nvPr/>
        </p:nvSpPr>
        <p:spPr>
          <a:xfrm>
            <a:off x="6619533" y="5226103"/>
            <a:ext cx="11144934" cy="3743082"/>
          </a:xfrm>
          <a:prstGeom prst="roundRect">
            <a:avLst>
              <a:gd name="adj" fmla="val 27885"/>
            </a:avLst>
          </a:prstGeom>
          <a:solidFill>
            <a:schemeClr val="accent1">
              <a:satOff val="-9155"/>
              <a:lumOff val="-32673"/>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spcBef>
                <a:spcPts val="0"/>
              </a:spcBef>
              <a:defRPr b="1" sz="7300">
                <a:solidFill>
                  <a:srgbClr val="FFFFFF"/>
                </a:solidFill>
                <a:latin typeface="Graphik"/>
                <a:ea typeface="Graphik"/>
                <a:cs typeface="Graphik"/>
                <a:sym typeface="Graphik"/>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Rounded Rectangle"/>
          <p:cNvSpPr/>
          <p:nvPr/>
        </p:nvSpPr>
        <p:spPr>
          <a:xfrm>
            <a:off x="2636598" y="2638945"/>
            <a:ext cx="18805551" cy="7981349"/>
          </a:xfrm>
          <a:prstGeom prst="roundRect">
            <a:avLst>
              <a:gd name="adj" fmla="val 4600"/>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183" name="The goal of the assignment is to extract emotion-cause pairs from conversations using graphs to model the flow of dialogue.…"/>
          <p:cNvSpPr txBox="1"/>
          <p:nvPr/>
        </p:nvSpPr>
        <p:spPr>
          <a:xfrm>
            <a:off x="3554344" y="3216478"/>
            <a:ext cx="16395386" cy="67254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t>The goal of the assignment is to extract emotion-cause pairs from conversations using graphs to model the flow of dialogue. </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t>The process involves three main tasks: </a:t>
            </a:r>
          </a:p>
          <a:p>
            <a:pPr defTabSz="825500">
              <a:spcBef>
                <a:spcPts val="0"/>
              </a:spcBef>
              <a:defRPr b="1" sz="4400">
                <a:solidFill>
                  <a:srgbClr val="FFFFFF"/>
                </a:solidFill>
                <a:latin typeface="Graphik"/>
                <a:ea typeface="Graphik"/>
                <a:cs typeface="Graphik"/>
                <a:sym typeface="Graphik"/>
              </a:defRPr>
            </a:pPr>
          </a:p>
          <a:p>
            <a:pPr marL="768350" indent="-768350" defTabSz="825500">
              <a:spcBef>
                <a:spcPts val="0"/>
              </a:spcBef>
              <a:buSzPct val="100000"/>
              <a:buAutoNum type="arabicPeriod" startAt="1"/>
              <a:defRPr b="1" sz="4400">
                <a:solidFill>
                  <a:srgbClr val="FFFFFF"/>
                </a:solidFill>
                <a:latin typeface="Graphik"/>
                <a:ea typeface="Graphik"/>
                <a:cs typeface="Graphik"/>
                <a:sym typeface="Graphik"/>
              </a:defRPr>
            </a:pPr>
            <a:r>
              <a:t>dataset preparation</a:t>
            </a:r>
          </a:p>
          <a:p>
            <a:pPr marL="768350" indent="-768350" defTabSz="825500">
              <a:spcBef>
                <a:spcPts val="0"/>
              </a:spcBef>
              <a:buSzPct val="100000"/>
              <a:buAutoNum type="arabicPeriod" startAt="1"/>
              <a:defRPr b="1" sz="4400">
                <a:solidFill>
                  <a:srgbClr val="FFFFFF"/>
                </a:solidFill>
                <a:latin typeface="Graphik"/>
                <a:ea typeface="Graphik"/>
                <a:cs typeface="Graphik"/>
                <a:sym typeface="Graphik"/>
              </a:defRPr>
            </a:pPr>
            <a:r>
              <a:t>annotation</a:t>
            </a:r>
          </a:p>
          <a:p>
            <a:pPr marL="768350" indent="-768350" defTabSz="825500">
              <a:spcBef>
                <a:spcPts val="0"/>
              </a:spcBef>
              <a:buSzPct val="100000"/>
              <a:buAutoNum type="arabicPeriod" startAt="1"/>
              <a:defRPr b="1" sz="4400">
                <a:solidFill>
                  <a:srgbClr val="FFFFFF"/>
                </a:solidFill>
                <a:latin typeface="Graphik"/>
                <a:ea typeface="Graphik"/>
                <a:cs typeface="Graphik"/>
                <a:sym typeface="Graphik"/>
              </a:defRPr>
            </a:pPr>
            <a:r>
              <a:t>model development</a:t>
            </a:r>
          </a:p>
        </p:txBody>
      </p:sp>
      <p:sp>
        <p:nvSpPr>
          <p:cNvPr id="184" name="Goal of project"/>
          <p:cNvSpPr txBox="1"/>
          <p:nvPr/>
        </p:nvSpPr>
        <p:spPr>
          <a:xfrm>
            <a:off x="3003687" y="644549"/>
            <a:ext cx="6133847"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Goal of project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Rounded Rectangle"/>
          <p:cNvSpPr/>
          <p:nvPr/>
        </p:nvSpPr>
        <p:spPr>
          <a:xfrm>
            <a:off x="1078124" y="2638945"/>
            <a:ext cx="22611342" cy="8581561"/>
          </a:xfrm>
          <a:prstGeom prst="roundRect">
            <a:avLst>
              <a:gd name="adj" fmla="val 4278"/>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187" name="NLP: SpaCy, NLTK, Hugging Face Transformers (for parsing &amp; embeddings).…"/>
          <p:cNvSpPr txBox="1"/>
          <p:nvPr/>
        </p:nvSpPr>
        <p:spPr>
          <a:xfrm>
            <a:off x="2079978" y="3102117"/>
            <a:ext cx="20607635" cy="8198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t>NLP: SpaCy, NLTK, Hugging Face Transformers (for parsing &amp; embeddings).</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t>Graph Construction: NetworkX.</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t>Graph Learning: PyTorch Geometric.</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t>Data Handling: Pandas.</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t>Visualization: Matplotlib (for optional graph plots).</a:t>
            </a:r>
          </a:p>
        </p:txBody>
      </p:sp>
      <p:sp>
        <p:nvSpPr>
          <p:cNvPr id="188" name="Tools &amp; Libraries used"/>
          <p:cNvSpPr txBox="1"/>
          <p:nvPr/>
        </p:nvSpPr>
        <p:spPr>
          <a:xfrm>
            <a:off x="3003687" y="644549"/>
            <a:ext cx="8978520"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Tools &amp; Libraries used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ask 1: Dataset preparation"/>
          <p:cNvSpPr txBox="1"/>
          <p:nvPr>
            <p:ph type="ctrTitle"/>
          </p:nvPr>
        </p:nvSpPr>
        <p:spPr>
          <a:xfrm>
            <a:off x="1537971" y="2876533"/>
            <a:ext cx="21761811" cy="4648201"/>
          </a:xfrm>
          <a:prstGeom prst="rect">
            <a:avLst/>
          </a:prstGeom>
        </p:spPr>
        <p:txBody>
          <a:bodyPr/>
          <a:lstStyle>
            <a:lvl1pPr algn="ctr">
              <a:lnSpc>
                <a:spcPct val="100000"/>
              </a:lnSpc>
              <a:spcBef>
                <a:spcPts val="4700"/>
              </a:spcBef>
              <a:defRPr b="1" spc="0" sz="10000">
                <a:latin typeface="Graphik"/>
                <a:ea typeface="Graphik"/>
                <a:cs typeface="Graphik"/>
                <a:sym typeface="Graphik"/>
              </a:defRPr>
            </a:lvl1pPr>
          </a:lstStyle>
          <a:p>
            <a:pPr/>
            <a:r>
              <a:t>Task 1: Dataset preparation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Rounded Rectangle"/>
          <p:cNvSpPr/>
          <p:nvPr/>
        </p:nvSpPr>
        <p:spPr>
          <a:xfrm>
            <a:off x="1078124" y="2638945"/>
            <a:ext cx="22611342" cy="7880478"/>
          </a:xfrm>
          <a:prstGeom prst="roundRect">
            <a:avLst>
              <a:gd name="adj" fmla="val 4659"/>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193" name="The objective of this task is to preprocess the RECCON dataset by extracting meaningful clauses from each utterance in the conversation data.…"/>
          <p:cNvSpPr txBox="1"/>
          <p:nvPr/>
        </p:nvSpPr>
        <p:spPr>
          <a:xfrm>
            <a:off x="1888183" y="3584778"/>
            <a:ext cx="20607635" cy="59888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825500">
              <a:spcBef>
                <a:spcPts val="0"/>
              </a:spcBef>
              <a:defRPr b="1" sz="4400">
                <a:solidFill>
                  <a:srgbClr val="FFFFFF"/>
                </a:solidFill>
                <a:latin typeface="Graphik"/>
                <a:ea typeface="Graphik"/>
                <a:cs typeface="Graphik"/>
                <a:sym typeface="Graphik"/>
              </a:defRPr>
            </a:pPr>
            <a:r>
              <a:t>The objective of this task is to preprocess the RECCON dataset by extracting meaningful clauses from each utterance in the conversation data. </a:t>
            </a:r>
          </a:p>
          <a:p>
            <a:pPr algn="ctr" defTabSz="825500">
              <a:spcBef>
                <a:spcPts val="0"/>
              </a:spcBef>
              <a:defRPr b="1" sz="4400">
                <a:solidFill>
                  <a:srgbClr val="FFFFFF"/>
                </a:solidFill>
                <a:latin typeface="Graphik"/>
                <a:ea typeface="Graphik"/>
                <a:cs typeface="Graphik"/>
                <a:sym typeface="Graphik"/>
              </a:defRPr>
            </a:pPr>
          </a:p>
          <a:p>
            <a:pPr algn="ctr" defTabSz="825500">
              <a:spcBef>
                <a:spcPts val="0"/>
              </a:spcBef>
              <a:defRPr b="1" sz="4400">
                <a:solidFill>
                  <a:srgbClr val="FFFFFF"/>
                </a:solidFill>
                <a:latin typeface="Graphik"/>
                <a:ea typeface="Graphik"/>
                <a:cs typeface="Graphik"/>
                <a:sym typeface="Graphik"/>
              </a:defRPr>
            </a:pPr>
            <a:r>
              <a:t>This involves loading and combining data from RECCON dataset, then spliting utterances into clauses based on punctuation and conjunctions. The resulting clauses, along with relevant metadata are structured and saved into a CSV file.</a:t>
            </a:r>
          </a:p>
        </p:txBody>
      </p:sp>
      <p:sp>
        <p:nvSpPr>
          <p:cNvPr id="194" name="Task 1: Dataset preparation"/>
          <p:cNvSpPr txBox="1"/>
          <p:nvPr/>
        </p:nvSpPr>
        <p:spPr>
          <a:xfrm>
            <a:off x="6380571" y="603115"/>
            <a:ext cx="11223054"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Task 1: Dataset preparation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Rounded Rectangle"/>
          <p:cNvSpPr/>
          <p:nvPr/>
        </p:nvSpPr>
        <p:spPr>
          <a:xfrm>
            <a:off x="1078124" y="4270348"/>
            <a:ext cx="22611342" cy="6484086"/>
          </a:xfrm>
          <a:prstGeom prst="roundRect">
            <a:avLst>
              <a:gd name="adj" fmla="val 5662"/>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197" name="Dataset: RECCON (Recognition of Emotion Cause in Conversations).…"/>
          <p:cNvSpPr txBox="1"/>
          <p:nvPr/>
        </p:nvSpPr>
        <p:spPr>
          <a:xfrm>
            <a:off x="2079978" y="4944772"/>
            <a:ext cx="20607635" cy="52522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rPr u="sng"/>
              <a:t>Dataset</a:t>
            </a:r>
            <a:r>
              <a:t>: RECCON (Recognition of Emotion Cause in Conversations).</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rPr u="sng"/>
              <a:t>Content</a:t>
            </a:r>
            <a:r>
              <a:t>: Each file contains conversations labeled by conversation ID (tr_xxxx), and each conversation consists of multiple utterances.</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rPr u="sng"/>
              <a:t>Goal</a:t>
            </a:r>
            <a:r>
              <a:t>: Extract meaningful clauses from each utterance for downstream processing (e.g., emotion-cause analysis).</a:t>
            </a:r>
          </a:p>
        </p:txBody>
      </p:sp>
      <p:sp>
        <p:nvSpPr>
          <p:cNvPr id="198" name="1. Understand the Dataset"/>
          <p:cNvSpPr txBox="1"/>
          <p:nvPr/>
        </p:nvSpPr>
        <p:spPr>
          <a:xfrm>
            <a:off x="3003687" y="644549"/>
            <a:ext cx="10598151"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1. Understand the Dataset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ounded Rectangle"/>
          <p:cNvSpPr/>
          <p:nvPr/>
        </p:nvSpPr>
        <p:spPr>
          <a:xfrm>
            <a:off x="1078124" y="4597874"/>
            <a:ext cx="22611342" cy="4882610"/>
          </a:xfrm>
          <a:prstGeom prst="roundRect">
            <a:avLst>
              <a:gd name="adj" fmla="val 7519"/>
            </a:avLst>
          </a:prstGeom>
          <a:solidFill>
            <a:schemeClr val="accent1">
              <a:satOff val="-9155"/>
              <a:lumOff val="-32673"/>
            </a:schemeClr>
          </a:solidFill>
          <a:ln w="12700">
            <a:miter lim="400000"/>
          </a:ln>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sp>
        <p:nvSpPr>
          <p:cNvPr id="201" name="Objective: Split long utterances into smaller, meaningful clauses.…"/>
          <p:cNvSpPr txBox="1"/>
          <p:nvPr/>
        </p:nvSpPr>
        <p:spPr>
          <a:xfrm>
            <a:off x="2079978" y="5313072"/>
            <a:ext cx="20607635" cy="45156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rPr u="sng"/>
              <a:t>Objective</a:t>
            </a:r>
            <a:r>
              <a:t>: Split long utterances into smaller, meaningful clauses.</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rPr u="sng"/>
              <a:t>Method</a:t>
            </a:r>
            <a:r>
              <a:t>:</a:t>
            </a:r>
          </a:p>
          <a:p>
            <a:pPr defTabSz="825500">
              <a:spcBef>
                <a:spcPts val="0"/>
              </a:spcBef>
              <a:defRPr b="1" sz="4400">
                <a:solidFill>
                  <a:srgbClr val="FFFFFF"/>
                </a:solidFill>
                <a:latin typeface="Graphik"/>
                <a:ea typeface="Graphik"/>
                <a:cs typeface="Graphik"/>
                <a:sym typeface="Graphik"/>
              </a:defRPr>
            </a:pPr>
            <a:r>
              <a:t>Use punctuation marks (?, ., !) and coordinating conjunctions (and, but, or) as delimiters.</a:t>
            </a:r>
          </a:p>
        </p:txBody>
      </p:sp>
      <p:sp>
        <p:nvSpPr>
          <p:cNvPr id="202" name="2. Break Utterances into Clauses"/>
          <p:cNvSpPr txBox="1"/>
          <p:nvPr/>
        </p:nvSpPr>
        <p:spPr>
          <a:xfrm>
            <a:off x="3003687" y="644549"/>
            <a:ext cx="13320650"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2. Break Utterances into Clauses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ounded Rectangle"/>
          <p:cNvSpPr/>
          <p:nvPr/>
        </p:nvSpPr>
        <p:spPr>
          <a:xfrm>
            <a:off x="1321388" y="2950878"/>
            <a:ext cx="22611341" cy="8028670"/>
          </a:xfrm>
          <a:prstGeom prst="roundRect">
            <a:avLst>
              <a:gd name="adj" fmla="val 4573"/>
            </a:avLst>
          </a:prstGeom>
          <a:solidFill>
            <a:schemeClr val="accent1">
              <a:satOff val="-9155"/>
              <a:lumOff val="-32673"/>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spcBef>
                <a:spcPts val="0"/>
              </a:spcBef>
              <a:defRPr b="1" sz="3200">
                <a:solidFill>
                  <a:srgbClr val="FFFFFF"/>
                </a:solidFill>
                <a:latin typeface="Graphik"/>
                <a:ea typeface="Graphik"/>
                <a:cs typeface="Graphik"/>
                <a:sym typeface="Graphik"/>
              </a:defRPr>
            </a:pPr>
          </a:p>
        </p:txBody>
      </p:sp>
      <p:pic>
        <p:nvPicPr>
          <p:cNvPr id="205" name="pasted-movie.png" descr="pasted-movie.png"/>
          <p:cNvPicPr>
            <a:picLocks noChangeAspect="1"/>
          </p:cNvPicPr>
          <p:nvPr/>
        </p:nvPicPr>
        <p:blipFill>
          <a:blip r:embed="rId2">
            <a:extLst/>
          </a:blip>
          <a:stretch>
            <a:fillRect/>
          </a:stretch>
        </p:blipFill>
        <p:spPr>
          <a:xfrm>
            <a:off x="1321388" y="2950878"/>
            <a:ext cx="14689259" cy="3617055"/>
          </a:xfrm>
          <a:prstGeom prst="rect">
            <a:avLst/>
          </a:prstGeom>
          <a:ln w="12700">
            <a:miter lim="400000"/>
          </a:ln>
        </p:spPr>
      </p:pic>
      <p:sp>
        <p:nvSpPr>
          <p:cNvPr id="206" name="Tools Used:…"/>
          <p:cNvSpPr txBox="1"/>
          <p:nvPr/>
        </p:nvSpPr>
        <p:spPr>
          <a:xfrm>
            <a:off x="2323242" y="3024758"/>
            <a:ext cx="20607634" cy="76664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defTabSz="825500">
              <a:spcBef>
                <a:spcPts val="0"/>
              </a:spcBef>
              <a:defRPr b="1" sz="4400">
                <a:solidFill>
                  <a:srgbClr val="FFFFFF"/>
                </a:solidFill>
                <a:latin typeface="Graphik"/>
                <a:ea typeface="Graphik"/>
                <a:cs typeface="Graphik"/>
                <a:sym typeface="Graphik"/>
              </a:defRPr>
            </a:pPr>
            <a:r>
              <a:rPr u="sng"/>
              <a:t>Tools Used</a:t>
            </a:r>
            <a:r>
              <a:t>:</a:t>
            </a:r>
          </a:p>
          <a:p>
            <a:pPr defTabSz="825500">
              <a:spcBef>
                <a:spcPts val="0"/>
              </a:spcBef>
              <a:defRPr b="1" sz="4400">
                <a:solidFill>
                  <a:srgbClr val="FFFFFF"/>
                </a:solidFill>
                <a:latin typeface="Graphik"/>
                <a:ea typeface="Graphik"/>
                <a:cs typeface="Graphik"/>
                <a:sym typeface="Graphik"/>
              </a:defRPr>
            </a:pPr>
            <a:r>
              <a:t>regex (Regular Expressions) for rule-based splitting.</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r>
              <a:rPr u="sng"/>
              <a:t>Function</a:t>
            </a:r>
            <a:r>
              <a:t>:</a:t>
            </a: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4400">
                <a:solidFill>
                  <a:srgbClr val="FFFFFF"/>
                </a:solidFill>
                <a:latin typeface="Graphik"/>
                <a:ea typeface="Graphik"/>
                <a:cs typeface="Graphik"/>
                <a:sym typeface="Graphik"/>
              </a:defRPr>
            </a:pPr>
          </a:p>
          <a:p>
            <a:pPr defTabSz="825500">
              <a:spcBef>
                <a:spcPts val="0"/>
              </a:spcBef>
              <a:defRPr b="1" sz="3400">
                <a:solidFill>
                  <a:srgbClr val="FFFFFF"/>
                </a:solidFill>
                <a:latin typeface="Graphik"/>
                <a:ea typeface="Graphik"/>
                <a:cs typeface="Graphik"/>
                <a:sym typeface="Graphik"/>
              </a:defRPr>
            </a:pPr>
            <a:r>
              <a:t>Removes empty strings.</a:t>
            </a:r>
          </a:p>
          <a:p>
            <a:pPr defTabSz="825500">
              <a:spcBef>
                <a:spcPts val="0"/>
              </a:spcBef>
              <a:defRPr b="1" sz="3400">
                <a:solidFill>
                  <a:srgbClr val="FFFFFF"/>
                </a:solidFill>
                <a:latin typeface="Graphik"/>
                <a:ea typeface="Graphik"/>
                <a:cs typeface="Graphik"/>
                <a:sym typeface="Graphik"/>
              </a:defRPr>
            </a:pPr>
            <a:r>
              <a:t>Trims whitespace.</a:t>
            </a:r>
          </a:p>
          <a:p>
            <a:pPr defTabSz="825500">
              <a:spcBef>
                <a:spcPts val="0"/>
              </a:spcBef>
              <a:defRPr b="1" sz="3400">
                <a:solidFill>
                  <a:srgbClr val="FFFFFF"/>
                </a:solidFill>
                <a:latin typeface="Graphik"/>
                <a:ea typeface="Graphik"/>
                <a:cs typeface="Graphik"/>
                <a:sym typeface="Graphik"/>
              </a:defRPr>
            </a:pPr>
            <a:r>
              <a:t>A simple and fast approach suitable for initial clause extraction.</a:t>
            </a:r>
          </a:p>
        </p:txBody>
      </p:sp>
      <p:sp>
        <p:nvSpPr>
          <p:cNvPr id="207" name="3. Automate Clause Extraction"/>
          <p:cNvSpPr txBox="1"/>
          <p:nvPr/>
        </p:nvSpPr>
        <p:spPr>
          <a:xfrm>
            <a:off x="3003687" y="644549"/>
            <a:ext cx="12520741" cy="119824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6500" u="sng">
                <a:solidFill>
                  <a:schemeClr val="accent1">
                    <a:satOff val="-6863"/>
                    <a:lumOff val="-16943"/>
                  </a:schemeClr>
                </a:solidFill>
                <a:latin typeface="Graphik"/>
                <a:ea typeface="Graphik"/>
                <a:cs typeface="Graphik"/>
                <a:sym typeface="Graphik"/>
              </a:defRPr>
            </a:lvl1pPr>
          </a:lstStyle>
          <a:p>
            <a:pPr/>
            <a:r>
              <a:t>3. Automate Clause Extraction</a:t>
            </a:r>
          </a:p>
        </p:txBody>
      </p:sp>
      <p:sp>
        <p:nvSpPr>
          <p:cNvPr id="208" name="Text"/>
          <p:cNvSpPr txBox="1"/>
          <p:nvPr/>
        </p:nvSpPr>
        <p:spPr>
          <a:xfrm>
            <a:off x="5924795" y="10326566"/>
            <a:ext cx="1057149" cy="769621"/>
          </a:xfrm>
          <a:prstGeom prst="rect">
            <a:avLst/>
          </a:prstGeom>
          <a:ln w="12700">
            <a:miter lim="400000"/>
          </a:ln>
        </p:spPr>
        <p:txBody>
          <a:bodyPr wrap="none" lIns="50800" tIns="50800" rIns="50800" bIns="50800" anchor="ctr">
            <a:spAutoFit/>
          </a:bodyP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