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6" r:id="rId3"/>
    <p:sldId id="266" r:id="rId4"/>
    <p:sldId id="264" r:id="rId5"/>
    <p:sldId id="258" r:id="rId6"/>
    <p:sldId id="259" r:id="rId7"/>
    <p:sldId id="260" r:id="rId8"/>
    <p:sldId id="261" r:id="rId9"/>
    <p:sldId id="262" r:id="rId10"/>
    <p:sldId id="267"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760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0151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4498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7712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128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0812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53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448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709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0307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981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190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00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4595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498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75755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7.jpeg"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8" Type="http://schemas.openxmlformats.org/officeDocument/2006/relationships/image" Target="../media/image9.jpeg" /><Relationship Id="rId3" Type="http://schemas.openxmlformats.org/officeDocument/2006/relationships/image" Target="../media/image4.jpeg" /><Relationship Id="rId7" Type="http://schemas.openxmlformats.org/officeDocument/2006/relationships/image" Target="../media/image8.jpeg" /><Relationship Id="rId12" Type="http://schemas.openxmlformats.org/officeDocument/2006/relationships/image" Target="../media/image13.jpeg"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image" Target="../media/image7.jpeg" /><Relationship Id="rId11" Type="http://schemas.openxmlformats.org/officeDocument/2006/relationships/image" Target="../media/image12.jpeg" /><Relationship Id="rId5" Type="http://schemas.openxmlformats.org/officeDocument/2006/relationships/image" Target="../media/image6.jpeg" /><Relationship Id="rId10" Type="http://schemas.openxmlformats.org/officeDocument/2006/relationships/image" Target="../media/image11.jpeg" /><Relationship Id="rId4" Type="http://schemas.openxmlformats.org/officeDocument/2006/relationships/image" Target="../media/image5.jpeg" /><Relationship Id="rId9" Type="http://schemas.openxmlformats.org/officeDocument/2006/relationships/image" Target="../media/image10.jpeg" /></Relationships>
</file>

<file path=ppt/slides/_rels/slide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34076D05-89B0-05AF-EC88-9953E9E1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204578" cy="6858002"/>
          </a:xfrm>
          <a:prstGeom prst="rect">
            <a:avLst/>
          </a:prstGeom>
        </p:spPr>
      </p:pic>
      <p:sp>
        <p:nvSpPr>
          <p:cNvPr id="7" name="Lightning Bolt 6">
            <a:extLst>
              <a:ext uri="{FF2B5EF4-FFF2-40B4-BE49-F238E27FC236}">
                <a16:creationId xmlns:a16="http://schemas.microsoft.com/office/drawing/2014/main" id="{3A428658-D688-71E3-5832-6DCEC3C13F77}"/>
              </a:ext>
            </a:extLst>
          </p:cNvPr>
          <p:cNvSpPr/>
          <p:nvPr/>
        </p:nvSpPr>
        <p:spPr>
          <a:xfrm rot="4801669">
            <a:off x="4242557" y="-785986"/>
            <a:ext cx="4436379" cy="704204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E95335-44C7-8D3F-2B54-6A91B86577D4}"/>
              </a:ext>
            </a:extLst>
          </p:cNvPr>
          <p:cNvSpPr txBox="1"/>
          <p:nvPr/>
        </p:nvSpPr>
        <p:spPr>
          <a:xfrm>
            <a:off x="2608796" y="5456115"/>
            <a:ext cx="1828800" cy="461665"/>
          </a:xfrm>
          <a:prstGeom prst="rect">
            <a:avLst/>
          </a:prstGeom>
          <a:noFill/>
        </p:spPr>
        <p:txBody>
          <a:bodyPr wrap="square" rtlCol="0">
            <a:spAutoFit/>
          </a:bodyPr>
          <a:lstStyle/>
          <a:p>
            <a:pPr algn="l"/>
            <a:r>
              <a:rPr lang="en-GB" sz="2400" dirty="0" err="1"/>
              <a:t>ATCVM.cpp</a:t>
            </a:r>
            <a:endParaRPr lang="en-US" sz="2400" dirty="0"/>
          </a:p>
        </p:txBody>
      </p:sp>
      <p:sp>
        <p:nvSpPr>
          <p:cNvPr id="4" name="TextBox 3">
            <a:extLst>
              <a:ext uri="{FF2B5EF4-FFF2-40B4-BE49-F238E27FC236}">
                <a16:creationId xmlns:a16="http://schemas.microsoft.com/office/drawing/2014/main" id="{8B8FCD7D-3C8B-00C0-2ABA-1D53DA9E41A6}"/>
              </a:ext>
            </a:extLst>
          </p:cNvPr>
          <p:cNvSpPr txBox="1"/>
          <p:nvPr/>
        </p:nvSpPr>
        <p:spPr>
          <a:xfrm>
            <a:off x="2608796" y="439165"/>
            <a:ext cx="2674239" cy="830997"/>
          </a:xfrm>
          <a:prstGeom prst="rect">
            <a:avLst/>
          </a:prstGeom>
          <a:noFill/>
        </p:spPr>
        <p:txBody>
          <a:bodyPr wrap="square" rtlCol="0">
            <a:spAutoFit/>
          </a:bodyPr>
          <a:lstStyle/>
          <a:p>
            <a:pPr algn="l"/>
            <a:r>
              <a:rPr lang="en-GB" sz="4800" dirty="0"/>
              <a:t>Contents</a:t>
            </a:r>
            <a:endParaRPr lang="en-US" sz="4800" dirty="0"/>
          </a:p>
        </p:txBody>
      </p:sp>
      <p:sp>
        <p:nvSpPr>
          <p:cNvPr id="6" name="Oval 5">
            <a:extLst>
              <a:ext uri="{FF2B5EF4-FFF2-40B4-BE49-F238E27FC236}">
                <a16:creationId xmlns:a16="http://schemas.microsoft.com/office/drawing/2014/main" id="{58D45FBD-7C25-C8E0-6C7C-909E7A26410D}"/>
              </a:ext>
            </a:extLst>
          </p:cNvPr>
          <p:cNvSpPr/>
          <p:nvPr/>
        </p:nvSpPr>
        <p:spPr>
          <a:xfrm>
            <a:off x="4125087" y="4721613"/>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AC0F4F-14D5-2403-C8C3-511C6D5F24DD}"/>
              </a:ext>
            </a:extLst>
          </p:cNvPr>
          <p:cNvSpPr txBox="1"/>
          <p:nvPr/>
        </p:nvSpPr>
        <p:spPr>
          <a:xfrm>
            <a:off x="4305087" y="4554200"/>
            <a:ext cx="3357501" cy="461665"/>
          </a:xfrm>
          <a:prstGeom prst="rect">
            <a:avLst/>
          </a:prstGeom>
          <a:noFill/>
        </p:spPr>
        <p:txBody>
          <a:bodyPr wrap="square" rtlCol="0">
            <a:spAutoFit/>
          </a:bodyPr>
          <a:lstStyle/>
          <a:p>
            <a:pPr algn="l"/>
            <a:r>
              <a:rPr lang="en-GB" sz="2400" dirty="0"/>
              <a:t>Cropping</a:t>
            </a:r>
            <a:endParaRPr lang="en-US" sz="2400" dirty="0"/>
          </a:p>
        </p:txBody>
      </p:sp>
      <p:sp>
        <p:nvSpPr>
          <p:cNvPr id="10" name="Oval 9">
            <a:extLst>
              <a:ext uri="{FF2B5EF4-FFF2-40B4-BE49-F238E27FC236}">
                <a16:creationId xmlns:a16="http://schemas.microsoft.com/office/drawing/2014/main" id="{925079D0-7213-1FE7-8B36-5291C76EEC37}"/>
              </a:ext>
            </a:extLst>
          </p:cNvPr>
          <p:cNvSpPr/>
          <p:nvPr/>
        </p:nvSpPr>
        <p:spPr>
          <a:xfrm>
            <a:off x="6190746" y="3608367"/>
            <a:ext cx="270000" cy="27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A6CC22-4D4A-A758-193E-4059D14CA7C3}"/>
              </a:ext>
            </a:extLst>
          </p:cNvPr>
          <p:cNvSpPr txBox="1"/>
          <p:nvPr/>
        </p:nvSpPr>
        <p:spPr>
          <a:xfrm>
            <a:off x="4971818" y="5067784"/>
            <a:ext cx="1828800" cy="461665"/>
          </a:xfrm>
          <a:prstGeom prst="rect">
            <a:avLst/>
          </a:prstGeom>
          <a:noFill/>
        </p:spPr>
        <p:txBody>
          <a:bodyPr wrap="square" rtlCol="0">
            <a:spAutoFit/>
          </a:bodyPr>
          <a:lstStyle/>
          <a:p>
            <a:pPr algn="l"/>
            <a:r>
              <a:rPr lang="en-GB" sz="2400" dirty="0"/>
              <a:t>Merging</a:t>
            </a:r>
            <a:r>
              <a:rPr lang="en-GB" dirty="0"/>
              <a:t> </a:t>
            </a:r>
            <a:endParaRPr lang="en-US" dirty="0"/>
          </a:p>
        </p:txBody>
      </p:sp>
      <p:sp>
        <p:nvSpPr>
          <p:cNvPr id="13" name="Oval 12">
            <a:extLst>
              <a:ext uri="{FF2B5EF4-FFF2-40B4-BE49-F238E27FC236}">
                <a16:creationId xmlns:a16="http://schemas.microsoft.com/office/drawing/2014/main" id="{4F606E4E-ADC7-ECE1-1778-E8E8ECD79B33}"/>
              </a:ext>
            </a:extLst>
          </p:cNvPr>
          <p:cNvSpPr/>
          <p:nvPr/>
        </p:nvSpPr>
        <p:spPr>
          <a:xfrm>
            <a:off x="7945146" y="2375036"/>
            <a:ext cx="360000" cy="36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953C94-6BCD-9F5E-CF16-45BA19A7C35B}"/>
              </a:ext>
            </a:extLst>
          </p:cNvPr>
          <p:cNvSpPr txBox="1"/>
          <p:nvPr/>
        </p:nvSpPr>
        <p:spPr>
          <a:xfrm>
            <a:off x="6500814" y="3521520"/>
            <a:ext cx="1828800" cy="461665"/>
          </a:xfrm>
          <a:prstGeom prst="rect">
            <a:avLst/>
          </a:prstGeom>
          <a:noFill/>
        </p:spPr>
        <p:txBody>
          <a:bodyPr wrap="square" rtlCol="0">
            <a:spAutoFit/>
          </a:bodyPr>
          <a:lstStyle/>
          <a:p>
            <a:pPr algn="l"/>
            <a:r>
              <a:rPr lang="en-GB" sz="2400" dirty="0"/>
              <a:t>Analysing </a:t>
            </a:r>
            <a:endParaRPr lang="en-US" sz="2400" dirty="0"/>
          </a:p>
        </p:txBody>
      </p:sp>
      <p:sp>
        <p:nvSpPr>
          <p:cNvPr id="15" name="TextBox 14">
            <a:extLst>
              <a:ext uri="{FF2B5EF4-FFF2-40B4-BE49-F238E27FC236}">
                <a16:creationId xmlns:a16="http://schemas.microsoft.com/office/drawing/2014/main" id="{19FEE57E-0A16-9E0D-1FB4-A29A26A6686F}"/>
              </a:ext>
            </a:extLst>
          </p:cNvPr>
          <p:cNvSpPr txBox="1"/>
          <p:nvPr/>
        </p:nvSpPr>
        <p:spPr>
          <a:xfrm>
            <a:off x="7158105" y="4021300"/>
            <a:ext cx="1828800" cy="461665"/>
          </a:xfrm>
          <a:prstGeom prst="rect">
            <a:avLst/>
          </a:prstGeom>
          <a:noFill/>
        </p:spPr>
        <p:txBody>
          <a:bodyPr wrap="square" rtlCol="0">
            <a:spAutoFit/>
          </a:bodyPr>
          <a:lstStyle/>
          <a:p>
            <a:pPr algn="l"/>
            <a:r>
              <a:rPr lang="en-GB" sz="2400" dirty="0"/>
              <a:t>Comparing</a:t>
            </a:r>
            <a:endParaRPr lang="en-US" sz="2400" dirty="0"/>
          </a:p>
        </p:txBody>
      </p:sp>
      <p:sp>
        <p:nvSpPr>
          <p:cNvPr id="16" name="TextBox 15">
            <a:extLst>
              <a:ext uri="{FF2B5EF4-FFF2-40B4-BE49-F238E27FC236}">
                <a16:creationId xmlns:a16="http://schemas.microsoft.com/office/drawing/2014/main" id="{4DBE4CD6-70B2-8C99-693E-DAC34C351FE4}"/>
              </a:ext>
            </a:extLst>
          </p:cNvPr>
          <p:cNvSpPr txBox="1"/>
          <p:nvPr/>
        </p:nvSpPr>
        <p:spPr>
          <a:xfrm>
            <a:off x="8775910" y="4721613"/>
            <a:ext cx="2882172" cy="461665"/>
          </a:xfrm>
          <a:prstGeom prst="rect">
            <a:avLst/>
          </a:prstGeom>
          <a:noFill/>
        </p:spPr>
        <p:txBody>
          <a:bodyPr wrap="square" rtlCol="0">
            <a:spAutoFit/>
          </a:bodyPr>
          <a:lstStyle/>
          <a:p>
            <a:pPr algn="l"/>
            <a:r>
              <a:rPr lang="en-GB" sz="2400" dirty="0"/>
              <a:t>Account creation </a:t>
            </a:r>
            <a:endParaRPr lang="en-US" sz="2400" dirty="0"/>
          </a:p>
        </p:txBody>
      </p:sp>
      <p:cxnSp>
        <p:nvCxnSpPr>
          <p:cNvPr id="26" name="Connector: Elbow 25">
            <a:extLst>
              <a:ext uri="{FF2B5EF4-FFF2-40B4-BE49-F238E27FC236}">
                <a16:creationId xmlns:a16="http://schemas.microsoft.com/office/drawing/2014/main" id="{F92FD0F2-AF0F-AA06-468F-089FCCB8DA34}"/>
              </a:ext>
            </a:extLst>
          </p:cNvPr>
          <p:cNvCxnSpPr>
            <a:cxnSpLocks/>
            <a:endCxn id="11" idx="1"/>
          </p:cNvCxnSpPr>
          <p:nvPr/>
        </p:nvCxnSpPr>
        <p:spPr>
          <a:xfrm rot="16200000" flipH="1">
            <a:off x="4545424" y="4872222"/>
            <a:ext cx="513585" cy="3392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70DCAED-332D-210E-6956-A5CB6B55AE71}"/>
              </a:ext>
            </a:extLst>
          </p:cNvPr>
          <p:cNvCxnSpPr>
            <a:cxnSpLocks/>
            <a:endCxn id="15" idx="1"/>
          </p:cNvCxnSpPr>
          <p:nvPr/>
        </p:nvCxnSpPr>
        <p:spPr>
          <a:xfrm>
            <a:off x="6667999" y="3804530"/>
            <a:ext cx="490106" cy="447603"/>
          </a:xfrm>
          <a:prstGeom prst="bentConnector3">
            <a:avLst>
              <a:gd name="adj1" fmla="val 4569"/>
            </a:avLst>
          </a:prstGeom>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A2CAEB6-FCF2-1F71-CC5D-8C17CEB4B64C}"/>
              </a:ext>
            </a:extLst>
          </p:cNvPr>
          <p:cNvSpPr txBox="1"/>
          <p:nvPr/>
        </p:nvSpPr>
        <p:spPr>
          <a:xfrm>
            <a:off x="8483897" y="2375036"/>
            <a:ext cx="1828800" cy="461665"/>
          </a:xfrm>
          <a:prstGeom prst="rect">
            <a:avLst/>
          </a:prstGeom>
          <a:noFill/>
        </p:spPr>
        <p:txBody>
          <a:bodyPr wrap="square" rtlCol="0">
            <a:spAutoFit/>
          </a:bodyPr>
          <a:lstStyle/>
          <a:p>
            <a:pPr algn="l"/>
            <a:r>
              <a:rPr lang="en-GB" sz="2400" dirty="0"/>
              <a:t>Execution</a:t>
            </a:r>
            <a:endParaRPr lang="en-US" sz="2400" dirty="0"/>
          </a:p>
        </p:txBody>
      </p:sp>
      <p:sp>
        <p:nvSpPr>
          <p:cNvPr id="2" name="Star: 5 Points 1">
            <a:extLst>
              <a:ext uri="{FF2B5EF4-FFF2-40B4-BE49-F238E27FC236}">
                <a16:creationId xmlns:a16="http://schemas.microsoft.com/office/drawing/2014/main" id="{E2112C69-8E66-E58F-34C1-08C0E066F7F3}"/>
              </a:ext>
            </a:extLst>
          </p:cNvPr>
          <p:cNvSpPr/>
          <p:nvPr/>
        </p:nvSpPr>
        <p:spPr>
          <a:xfrm>
            <a:off x="8329614" y="4745353"/>
            <a:ext cx="360000" cy="36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39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4640-70D7-9DAF-C663-46B7FB9C6DD0}"/>
              </a:ext>
            </a:extLst>
          </p:cNvPr>
          <p:cNvSpPr>
            <a:spLocks noGrp="1"/>
          </p:cNvSpPr>
          <p:nvPr>
            <p:ph type="title"/>
          </p:nvPr>
        </p:nvSpPr>
        <p:spPr>
          <a:xfrm>
            <a:off x="2780256" y="407603"/>
            <a:ext cx="8596668" cy="1320800"/>
          </a:xfrm>
        </p:spPr>
        <p:txBody>
          <a:bodyPr/>
          <a:lstStyle/>
          <a:p>
            <a:r>
              <a:rPr lang="en-GB" dirty="0"/>
              <a:t>Technologies :</a:t>
            </a:r>
            <a:endParaRPr lang="en-US" dirty="0"/>
          </a:p>
        </p:txBody>
      </p:sp>
      <p:sp>
        <p:nvSpPr>
          <p:cNvPr id="3" name="Content Placeholder 2">
            <a:extLst>
              <a:ext uri="{FF2B5EF4-FFF2-40B4-BE49-F238E27FC236}">
                <a16:creationId xmlns:a16="http://schemas.microsoft.com/office/drawing/2014/main" id="{0AFEBFC5-08F6-146D-30A8-85647A8C6390}"/>
              </a:ext>
            </a:extLst>
          </p:cNvPr>
          <p:cNvSpPr>
            <a:spLocks noGrp="1"/>
          </p:cNvSpPr>
          <p:nvPr>
            <p:ph idx="1"/>
          </p:nvPr>
        </p:nvSpPr>
        <p:spPr>
          <a:xfrm>
            <a:off x="2780256" y="2125661"/>
            <a:ext cx="8596668" cy="1166975"/>
          </a:xfrm>
        </p:spPr>
        <p:txBody>
          <a:bodyPr/>
          <a:lstStyle/>
          <a:p>
            <a:r>
              <a:rPr lang="en-GB" dirty="0"/>
              <a:t>C/C++ programming </a:t>
            </a:r>
          </a:p>
          <a:p>
            <a:r>
              <a:rPr lang="en-GB" dirty="0"/>
              <a:t>Python</a:t>
            </a:r>
          </a:p>
          <a:p>
            <a:endParaRPr lang="en-GB" dirty="0"/>
          </a:p>
        </p:txBody>
      </p:sp>
      <p:sp>
        <p:nvSpPr>
          <p:cNvPr id="5" name="TextBox 4">
            <a:extLst>
              <a:ext uri="{FF2B5EF4-FFF2-40B4-BE49-F238E27FC236}">
                <a16:creationId xmlns:a16="http://schemas.microsoft.com/office/drawing/2014/main" id="{2CE87884-7A9A-58DE-A8A3-F7AD84700525}"/>
              </a:ext>
            </a:extLst>
          </p:cNvPr>
          <p:cNvSpPr txBox="1"/>
          <p:nvPr/>
        </p:nvSpPr>
        <p:spPr>
          <a:xfrm>
            <a:off x="5672692" y="1164881"/>
            <a:ext cx="4173929" cy="461665"/>
          </a:xfrm>
          <a:prstGeom prst="rect">
            <a:avLst/>
          </a:prstGeom>
          <a:noFill/>
        </p:spPr>
        <p:txBody>
          <a:bodyPr wrap="square" rtlCol="0">
            <a:spAutoFit/>
          </a:bodyPr>
          <a:lstStyle/>
          <a:p>
            <a:pPr algn="l"/>
            <a:r>
              <a:rPr lang="en-GB" sz="2400" dirty="0"/>
              <a:t>Used in this prototype</a:t>
            </a:r>
            <a:endParaRPr lang="en-US" sz="2400" dirty="0"/>
          </a:p>
        </p:txBody>
      </p:sp>
      <p:sp>
        <p:nvSpPr>
          <p:cNvPr id="6" name="TextBox 5">
            <a:extLst>
              <a:ext uri="{FF2B5EF4-FFF2-40B4-BE49-F238E27FC236}">
                <a16:creationId xmlns:a16="http://schemas.microsoft.com/office/drawing/2014/main" id="{79EF61A6-5234-813E-86C1-9DD103359615}"/>
              </a:ext>
            </a:extLst>
          </p:cNvPr>
          <p:cNvSpPr txBox="1"/>
          <p:nvPr/>
        </p:nvSpPr>
        <p:spPr>
          <a:xfrm>
            <a:off x="2780256" y="3292636"/>
            <a:ext cx="7793182" cy="923330"/>
          </a:xfrm>
          <a:prstGeom prst="rect">
            <a:avLst/>
          </a:prstGeom>
          <a:noFill/>
        </p:spPr>
        <p:txBody>
          <a:bodyPr wrap="square" rtlCol="0">
            <a:spAutoFit/>
          </a:bodyPr>
          <a:lstStyle/>
          <a:p>
            <a:pPr algn="l"/>
            <a:r>
              <a:rPr lang="en-GB" dirty="0"/>
              <a:t>Note : I couldn't Add Azure services in the prototype and could not make       </a:t>
            </a:r>
          </a:p>
          <a:p>
            <a:pPr algn="l"/>
            <a:r>
              <a:rPr lang="en-GB" dirty="0"/>
              <a:t>          video, Because I don’t have sophisticated device’s due to personal </a:t>
            </a:r>
          </a:p>
          <a:p>
            <a:pPr algn="l"/>
            <a:r>
              <a:rPr lang="en-GB" dirty="0"/>
              <a:t>          family issues, I had only one Android phone, I have did my best.</a:t>
            </a:r>
          </a:p>
        </p:txBody>
      </p:sp>
      <p:sp>
        <p:nvSpPr>
          <p:cNvPr id="7" name="TextBox 6">
            <a:extLst>
              <a:ext uri="{FF2B5EF4-FFF2-40B4-BE49-F238E27FC236}">
                <a16:creationId xmlns:a16="http://schemas.microsoft.com/office/drawing/2014/main" id="{46D70188-B235-A53E-A1C7-9B330B253EF2}"/>
              </a:ext>
            </a:extLst>
          </p:cNvPr>
          <p:cNvSpPr txBox="1"/>
          <p:nvPr/>
        </p:nvSpPr>
        <p:spPr>
          <a:xfrm>
            <a:off x="2780256" y="4473916"/>
            <a:ext cx="7793182" cy="1477328"/>
          </a:xfrm>
          <a:prstGeom prst="rect">
            <a:avLst/>
          </a:prstGeom>
          <a:noFill/>
        </p:spPr>
        <p:txBody>
          <a:bodyPr wrap="square" rtlCol="0">
            <a:spAutoFit/>
          </a:bodyPr>
          <a:lstStyle/>
          <a:p>
            <a:pPr algn="l"/>
            <a:r>
              <a:rPr lang="en-GB" dirty="0"/>
              <a:t>Now you can check my program and you will understand that we can use the Azure services to those two database’s,</a:t>
            </a:r>
          </a:p>
          <a:p>
            <a:pPr algn="l"/>
            <a:r>
              <a:rPr lang="en-GB" dirty="0"/>
              <a:t>And much more.</a:t>
            </a:r>
          </a:p>
          <a:p>
            <a:pPr algn="l"/>
            <a:endParaRPr lang="en-GB" dirty="0"/>
          </a:p>
          <a:p>
            <a:pPr algn="l"/>
            <a:r>
              <a:rPr lang="en-GB" dirty="0"/>
              <a:t>Thank you</a:t>
            </a:r>
          </a:p>
        </p:txBody>
      </p:sp>
      <p:pic>
        <p:nvPicPr>
          <p:cNvPr id="8" name="Picture 5">
            <a:extLst>
              <a:ext uri="{FF2B5EF4-FFF2-40B4-BE49-F238E27FC236}">
                <a16:creationId xmlns:a16="http://schemas.microsoft.com/office/drawing/2014/main" id="{9DE5AF3F-3130-EAE0-CBC4-DF37A7314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Tree>
    <p:extLst>
      <p:ext uri="{BB962C8B-B14F-4D97-AF65-F5344CB8AC3E}">
        <p14:creationId xmlns:p14="http://schemas.microsoft.com/office/powerpoint/2010/main" val="273066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EC80-0734-5C8D-56BE-CCBA960D378E}"/>
              </a:ext>
            </a:extLst>
          </p:cNvPr>
          <p:cNvSpPr>
            <a:spLocks noGrp="1"/>
          </p:cNvSpPr>
          <p:nvPr>
            <p:ph type="title"/>
          </p:nvPr>
        </p:nvSpPr>
        <p:spPr>
          <a:xfrm>
            <a:off x="2656555" y="609600"/>
            <a:ext cx="8596668" cy="1320800"/>
          </a:xfrm>
        </p:spPr>
        <p:txBody>
          <a:bodyPr/>
          <a:lstStyle/>
          <a:p>
            <a:r>
              <a:rPr lang="en-GB" dirty="0"/>
              <a:t>Ideas:</a:t>
            </a:r>
            <a:endParaRPr lang="en-US" dirty="0"/>
          </a:p>
        </p:txBody>
      </p:sp>
      <p:sp>
        <p:nvSpPr>
          <p:cNvPr id="3" name="Content Placeholder 2">
            <a:extLst>
              <a:ext uri="{FF2B5EF4-FFF2-40B4-BE49-F238E27FC236}">
                <a16:creationId xmlns:a16="http://schemas.microsoft.com/office/drawing/2014/main" id="{236449B1-4416-CEB8-2B4E-7EAFADB390DB}"/>
              </a:ext>
            </a:extLst>
          </p:cNvPr>
          <p:cNvSpPr>
            <a:spLocks noGrp="1"/>
          </p:cNvSpPr>
          <p:nvPr>
            <p:ph idx="1"/>
          </p:nvPr>
        </p:nvSpPr>
        <p:spPr>
          <a:xfrm>
            <a:off x="2656555" y="3207549"/>
            <a:ext cx="8596668" cy="3880773"/>
          </a:xfrm>
        </p:spPr>
        <p:txBody>
          <a:bodyPr/>
          <a:lstStyle/>
          <a:p>
            <a:r>
              <a:rPr lang="en-GB" dirty="0"/>
              <a:t>We can make it as “One machine multiple bank access”</a:t>
            </a:r>
          </a:p>
          <a:p>
            <a:r>
              <a:rPr lang="en-GB" dirty="0"/>
              <a:t>Generating passive income when other bank cheque’s inserted.</a:t>
            </a:r>
          </a:p>
        </p:txBody>
      </p:sp>
      <p:pic>
        <p:nvPicPr>
          <p:cNvPr id="5" name="Picture 5">
            <a:extLst>
              <a:ext uri="{FF2B5EF4-FFF2-40B4-BE49-F238E27FC236}">
                <a16:creationId xmlns:a16="http://schemas.microsoft.com/office/drawing/2014/main" id="{1AA1DF1B-BFDE-E583-EC83-CFAF1B3A2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Tree>
    <p:extLst>
      <p:ext uri="{BB962C8B-B14F-4D97-AF65-F5344CB8AC3E}">
        <p14:creationId xmlns:p14="http://schemas.microsoft.com/office/powerpoint/2010/main" val="50366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399926DF-F926-BD1E-AAA4-F2AB41B40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pic>
        <p:nvPicPr>
          <p:cNvPr id="4" name="Picture 5">
            <a:extLst>
              <a:ext uri="{FF2B5EF4-FFF2-40B4-BE49-F238E27FC236}">
                <a16:creationId xmlns:a16="http://schemas.microsoft.com/office/drawing/2014/main" id="{C0829035-BB73-88B5-ED2F-A9245EB18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843" y="2"/>
            <a:ext cx="5088757" cy="5186618"/>
          </a:xfrm>
          <a:prstGeom prst="rect">
            <a:avLst/>
          </a:prstGeom>
        </p:spPr>
      </p:pic>
      <p:pic>
        <p:nvPicPr>
          <p:cNvPr id="6" name="Picture 6">
            <a:extLst>
              <a:ext uri="{FF2B5EF4-FFF2-40B4-BE49-F238E27FC236}">
                <a16:creationId xmlns:a16="http://schemas.microsoft.com/office/drawing/2014/main" id="{C8B2F575-E6F3-9298-224E-2B8AFCD87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14918">
            <a:off x="6685207" y="4055743"/>
            <a:ext cx="3407938" cy="2690276"/>
          </a:xfrm>
          <a:prstGeom prst="rect">
            <a:avLst/>
          </a:prstGeom>
        </p:spPr>
      </p:pic>
      <p:sp>
        <p:nvSpPr>
          <p:cNvPr id="7" name="TextBox 6">
            <a:extLst>
              <a:ext uri="{FF2B5EF4-FFF2-40B4-BE49-F238E27FC236}">
                <a16:creationId xmlns:a16="http://schemas.microsoft.com/office/drawing/2014/main" id="{55DAC398-ED25-7690-2644-ED43AB373D25}"/>
              </a:ext>
            </a:extLst>
          </p:cNvPr>
          <p:cNvSpPr txBox="1"/>
          <p:nvPr/>
        </p:nvSpPr>
        <p:spPr>
          <a:xfrm>
            <a:off x="2604902" y="5186619"/>
            <a:ext cx="1828800" cy="923330"/>
          </a:xfrm>
          <a:prstGeom prst="rect">
            <a:avLst/>
          </a:prstGeom>
          <a:noFill/>
        </p:spPr>
        <p:txBody>
          <a:bodyPr wrap="square" rtlCol="0">
            <a:spAutoFit/>
          </a:bodyPr>
          <a:lstStyle/>
          <a:p>
            <a:pPr algn="l"/>
            <a:r>
              <a:rPr lang="en-GB" dirty="0"/>
              <a:t>Your faithful</a:t>
            </a:r>
          </a:p>
          <a:p>
            <a:pPr algn="l"/>
            <a:r>
              <a:rPr lang="en-GB" dirty="0"/>
              <a:t>   Hariom</a:t>
            </a:r>
          </a:p>
          <a:p>
            <a:pPr algn="l"/>
            <a:r>
              <a:rPr lang="en-GB" dirty="0"/>
              <a:t>      Mali</a:t>
            </a:r>
            <a:endParaRPr lang="en-US" dirty="0"/>
          </a:p>
        </p:txBody>
      </p:sp>
    </p:spTree>
    <p:extLst>
      <p:ext uri="{BB962C8B-B14F-4D97-AF65-F5344CB8AC3E}">
        <p14:creationId xmlns:p14="http://schemas.microsoft.com/office/powerpoint/2010/main" val="316518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635916-B835-239F-5532-11216EA4E44D}"/>
              </a:ext>
              <a:ext uri="{C183D7F6-B498-43B3-948B-1728B52AA6E4}">
                <adec:decorative xmlns:adec="http://schemas.microsoft.com/office/drawing/2017/decorative" val="1"/>
              </a:ext>
            </a:extLst>
          </p:cNvPr>
          <p:cNvSpPr/>
          <p:nvPr/>
        </p:nvSpPr>
        <p:spPr>
          <a:xfrm>
            <a:off x="2496000" y="1629000"/>
            <a:ext cx="7200000" cy="36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 name="Rectangle 4">
            <a:extLst>
              <a:ext uri="{FF2B5EF4-FFF2-40B4-BE49-F238E27FC236}">
                <a16:creationId xmlns:a16="http://schemas.microsoft.com/office/drawing/2014/main" id="{E03CCA49-B35F-E4C3-2928-D3509DC954B5}"/>
              </a:ext>
            </a:extLst>
          </p:cNvPr>
          <p:cNvSpPr/>
          <p:nvPr/>
        </p:nvSpPr>
        <p:spPr>
          <a:xfrm>
            <a:off x="6636000" y="2169000"/>
            <a:ext cx="2880000" cy="18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5E69FB-BDD8-1951-8061-A50D5F7EBFCB}"/>
              </a:ext>
            </a:extLst>
          </p:cNvPr>
          <p:cNvSpPr/>
          <p:nvPr/>
        </p:nvSpPr>
        <p:spPr>
          <a:xfrm>
            <a:off x="8076000" y="4149000"/>
            <a:ext cx="10800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1549F0E-7989-AC97-9B50-AAF9E81777F2}"/>
              </a:ext>
            </a:extLst>
          </p:cNvPr>
          <p:cNvSpPr/>
          <p:nvPr/>
        </p:nvSpPr>
        <p:spPr>
          <a:xfrm>
            <a:off x="3036000" y="4149000"/>
            <a:ext cx="1080000"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A5347FF-A083-8EF1-09B6-7106969713C5}"/>
              </a:ext>
            </a:extLst>
          </p:cNvPr>
          <p:cNvSpPr/>
          <p:nvPr/>
        </p:nvSpPr>
        <p:spPr>
          <a:xfrm>
            <a:off x="7356000" y="1719000"/>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__/__/____</a:t>
            </a:r>
            <a:endParaRPr lang="en-US" dirty="0">
              <a:solidFill>
                <a:schemeClr val="tx1"/>
              </a:solidFill>
            </a:endParaRPr>
          </a:p>
        </p:txBody>
      </p:sp>
      <p:sp>
        <p:nvSpPr>
          <p:cNvPr id="12" name="TextBox 11">
            <a:extLst>
              <a:ext uri="{FF2B5EF4-FFF2-40B4-BE49-F238E27FC236}">
                <a16:creationId xmlns:a16="http://schemas.microsoft.com/office/drawing/2014/main" id="{D8A1F893-508E-D988-E5E2-E485A3397C1F}"/>
              </a:ext>
            </a:extLst>
          </p:cNvPr>
          <p:cNvSpPr txBox="1"/>
          <p:nvPr/>
        </p:nvSpPr>
        <p:spPr>
          <a:xfrm>
            <a:off x="2855999" y="2668890"/>
            <a:ext cx="3600001" cy="1015663"/>
          </a:xfrm>
          <a:prstGeom prst="rect">
            <a:avLst/>
          </a:prstGeom>
          <a:noFill/>
        </p:spPr>
        <p:txBody>
          <a:bodyPr wrap="square" rtlCol="0">
            <a:spAutoFit/>
          </a:bodyPr>
          <a:lstStyle/>
          <a:p>
            <a:pPr algn="l"/>
            <a:r>
              <a:rPr lang="en-GB" sz="2000" dirty="0"/>
              <a:t>Payee   :___________________</a:t>
            </a:r>
          </a:p>
          <a:p>
            <a:pPr algn="l"/>
            <a:endParaRPr lang="en-GB" sz="2000" dirty="0"/>
          </a:p>
          <a:p>
            <a:pPr algn="l"/>
            <a:r>
              <a:rPr lang="en-GB" sz="2000" dirty="0"/>
              <a:t>A/C no :  123456666</a:t>
            </a:r>
            <a:endParaRPr lang="en-US" sz="2000" dirty="0"/>
          </a:p>
        </p:txBody>
      </p:sp>
      <p:sp>
        <p:nvSpPr>
          <p:cNvPr id="13" name="TextBox 12">
            <a:extLst>
              <a:ext uri="{FF2B5EF4-FFF2-40B4-BE49-F238E27FC236}">
                <a16:creationId xmlns:a16="http://schemas.microsoft.com/office/drawing/2014/main" id="{3ABCEB1D-FE70-2C7F-AE2A-2E3436EF626A}"/>
              </a:ext>
            </a:extLst>
          </p:cNvPr>
          <p:cNvSpPr txBox="1"/>
          <p:nvPr/>
        </p:nvSpPr>
        <p:spPr>
          <a:xfrm>
            <a:off x="2962626" y="3887390"/>
            <a:ext cx="1226747" cy="261610"/>
          </a:xfrm>
          <a:prstGeom prst="rect">
            <a:avLst/>
          </a:prstGeom>
          <a:noFill/>
        </p:spPr>
        <p:txBody>
          <a:bodyPr wrap="square" rtlCol="0">
            <a:spAutoFit/>
          </a:bodyPr>
          <a:lstStyle/>
          <a:p>
            <a:pPr algn="l"/>
            <a:r>
              <a:rPr lang="en-GB" sz="1100" dirty="0"/>
              <a:t>Payee fingerprint </a:t>
            </a:r>
            <a:endParaRPr lang="en-US" sz="1100" dirty="0"/>
          </a:p>
        </p:txBody>
      </p:sp>
      <p:sp>
        <p:nvSpPr>
          <p:cNvPr id="15" name="TextBox 14">
            <a:extLst>
              <a:ext uri="{FF2B5EF4-FFF2-40B4-BE49-F238E27FC236}">
                <a16:creationId xmlns:a16="http://schemas.microsoft.com/office/drawing/2014/main" id="{D78FE0BF-02BE-541F-572B-8F26A1AEEA9B}"/>
              </a:ext>
            </a:extLst>
          </p:cNvPr>
          <p:cNvSpPr txBox="1"/>
          <p:nvPr/>
        </p:nvSpPr>
        <p:spPr>
          <a:xfrm>
            <a:off x="8002629" y="3928195"/>
            <a:ext cx="1226747" cy="261610"/>
          </a:xfrm>
          <a:prstGeom prst="rect">
            <a:avLst/>
          </a:prstGeom>
          <a:noFill/>
        </p:spPr>
        <p:txBody>
          <a:bodyPr wrap="square" rtlCol="0">
            <a:spAutoFit/>
          </a:bodyPr>
          <a:lstStyle/>
          <a:p>
            <a:pPr algn="l"/>
            <a:r>
              <a:rPr lang="en-GB" sz="1100" dirty="0"/>
              <a:t>Payer fingerprint </a:t>
            </a:r>
            <a:endParaRPr lang="en-US" sz="1100" dirty="0"/>
          </a:p>
        </p:txBody>
      </p:sp>
      <p:sp>
        <p:nvSpPr>
          <p:cNvPr id="16" name="TextBox 15">
            <a:extLst>
              <a:ext uri="{FF2B5EF4-FFF2-40B4-BE49-F238E27FC236}">
                <a16:creationId xmlns:a16="http://schemas.microsoft.com/office/drawing/2014/main" id="{B948A78A-B463-1B16-1A3B-A1C50ADFE5E7}"/>
              </a:ext>
            </a:extLst>
          </p:cNvPr>
          <p:cNvSpPr txBox="1"/>
          <p:nvPr/>
        </p:nvSpPr>
        <p:spPr>
          <a:xfrm>
            <a:off x="3712356" y="1799667"/>
            <a:ext cx="1588245" cy="369332"/>
          </a:xfrm>
          <a:prstGeom prst="rect">
            <a:avLst/>
          </a:prstGeom>
          <a:noFill/>
        </p:spPr>
        <p:txBody>
          <a:bodyPr wrap="square" rtlCol="0">
            <a:spAutoFit/>
          </a:bodyPr>
          <a:lstStyle/>
          <a:p>
            <a:pPr algn="l"/>
            <a:r>
              <a:rPr lang="en-GB" dirty="0"/>
              <a:t>BANK NAME</a:t>
            </a:r>
            <a:endParaRPr lang="en-US" dirty="0"/>
          </a:p>
        </p:txBody>
      </p:sp>
      <p:sp>
        <p:nvSpPr>
          <p:cNvPr id="18" name="TextBox 17">
            <a:extLst>
              <a:ext uri="{FF2B5EF4-FFF2-40B4-BE49-F238E27FC236}">
                <a16:creationId xmlns:a16="http://schemas.microsoft.com/office/drawing/2014/main" id="{D73F6325-E6DA-F9D5-A5AC-03F9F4F21102}"/>
              </a:ext>
            </a:extLst>
          </p:cNvPr>
          <p:cNvSpPr txBox="1"/>
          <p:nvPr/>
        </p:nvSpPr>
        <p:spPr>
          <a:xfrm>
            <a:off x="5045128" y="4468891"/>
            <a:ext cx="2821743" cy="369332"/>
          </a:xfrm>
          <a:prstGeom prst="rect">
            <a:avLst/>
          </a:prstGeom>
          <a:noFill/>
        </p:spPr>
        <p:txBody>
          <a:bodyPr wrap="square" rtlCol="0">
            <a:spAutoFit/>
          </a:bodyPr>
          <a:lstStyle/>
          <a:p>
            <a:pPr algn="l"/>
            <a:r>
              <a:rPr lang="en-GB" dirty="0"/>
              <a:t>OTHER BANK DETAILS</a:t>
            </a:r>
            <a:endParaRPr lang="en-US" dirty="0"/>
          </a:p>
        </p:txBody>
      </p:sp>
      <p:sp>
        <p:nvSpPr>
          <p:cNvPr id="20" name="Rectangle 19">
            <a:extLst>
              <a:ext uri="{FF2B5EF4-FFF2-40B4-BE49-F238E27FC236}">
                <a16:creationId xmlns:a16="http://schemas.microsoft.com/office/drawing/2014/main" id="{74475F13-DDCC-6ED8-25A3-972C8A0CA7F4}"/>
              </a:ext>
            </a:extLst>
          </p:cNvPr>
          <p:cNvSpPr/>
          <p:nvPr/>
        </p:nvSpPr>
        <p:spPr>
          <a:xfrm>
            <a:off x="8076000" y="2536140"/>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7823B5C-F64D-2579-A83D-63345B9DE86B}"/>
              </a:ext>
            </a:extLst>
          </p:cNvPr>
          <p:cNvSpPr/>
          <p:nvPr/>
        </p:nvSpPr>
        <p:spPr>
          <a:xfrm>
            <a:off x="6636000" y="2529000"/>
            <a:ext cx="1440000"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1,00,00,000</a:t>
            </a:r>
          </a:p>
          <a:p>
            <a:pPr algn="ctr"/>
            <a:r>
              <a:rPr lang="en-GB" dirty="0">
                <a:solidFill>
                  <a:schemeClr val="tx1"/>
                </a:solidFill>
              </a:rPr>
              <a:t>10,00,000</a:t>
            </a:r>
          </a:p>
          <a:p>
            <a:pPr algn="ctr"/>
            <a:r>
              <a:rPr lang="en-GB" dirty="0">
                <a:solidFill>
                  <a:schemeClr val="tx1"/>
                </a:solidFill>
              </a:rPr>
              <a:t>1,00,000</a:t>
            </a:r>
          </a:p>
          <a:p>
            <a:pPr algn="ctr"/>
            <a:r>
              <a:rPr lang="en-GB" dirty="0">
                <a:solidFill>
                  <a:schemeClr val="tx1"/>
                </a:solidFill>
              </a:rPr>
              <a:t>10,000</a:t>
            </a:r>
          </a:p>
          <a:p>
            <a:pPr algn="ctr"/>
            <a:r>
              <a:rPr lang="en-GB" dirty="0">
                <a:solidFill>
                  <a:schemeClr val="tx1"/>
                </a:solidFill>
              </a:rPr>
              <a:t>1,000</a:t>
            </a:r>
          </a:p>
        </p:txBody>
      </p:sp>
      <p:sp>
        <p:nvSpPr>
          <p:cNvPr id="24" name="Rectangle 23">
            <a:extLst>
              <a:ext uri="{FF2B5EF4-FFF2-40B4-BE49-F238E27FC236}">
                <a16:creationId xmlns:a16="http://schemas.microsoft.com/office/drawing/2014/main" id="{CE9B173D-4986-4393-B9EA-69A8AA0D8633}"/>
              </a:ext>
            </a:extLst>
          </p:cNvPr>
          <p:cNvSpPr/>
          <p:nvPr/>
        </p:nvSpPr>
        <p:spPr>
          <a:xfrm>
            <a:off x="6636000" y="2168652"/>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Funds</a:t>
            </a:r>
            <a:endParaRPr lang="en-US" dirty="0">
              <a:solidFill>
                <a:schemeClr val="tx1"/>
              </a:solidFill>
            </a:endParaRPr>
          </a:p>
        </p:txBody>
      </p:sp>
      <p:sp>
        <p:nvSpPr>
          <p:cNvPr id="27" name="Rectangle 26">
            <a:extLst>
              <a:ext uri="{FF2B5EF4-FFF2-40B4-BE49-F238E27FC236}">
                <a16:creationId xmlns:a16="http://schemas.microsoft.com/office/drawing/2014/main" id="{4F9AF49B-417E-ACE0-AC8E-48CA0230FA25}"/>
              </a:ext>
            </a:extLst>
          </p:cNvPr>
          <p:cNvSpPr/>
          <p:nvPr/>
        </p:nvSpPr>
        <p:spPr>
          <a:xfrm>
            <a:off x="8112688" y="2581140"/>
            <a:ext cx="1350000" cy="135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CA981D8-5625-5565-E82A-DB5B02A972B7}"/>
              </a:ext>
            </a:extLst>
          </p:cNvPr>
          <p:cNvSpPr/>
          <p:nvPr/>
        </p:nvSpPr>
        <p:spPr>
          <a:xfrm>
            <a:off x="8121761" y="2584740"/>
            <a:ext cx="1342800" cy="1342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5">
            <a:extLst>
              <a:ext uri="{FF2B5EF4-FFF2-40B4-BE49-F238E27FC236}">
                <a16:creationId xmlns:a16="http://schemas.microsoft.com/office/drawing/2014/main" id="{FFA48D10-17F7-7BEC-C61A-5F275DFD8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306" y="2594694"/>
            <a:ext cx="1057388" cy="1304681"/>
          </a:xfrm>
          <a:prstGeom prst="rect">
            <a:avLst/>
          </a:prstGeom>
        </p:spPr>
      </p:pic>
      <p:sp>
        <p:nvSpPr>
          <p:cNvPr id="35" name="Rectangle 34">
            <a:extLst>
              <a:ext uri="{FF2B5EF4-FFF2-40B4-BE49-F238E27FC236}">
                <a16:creationId xmlns:a16="http://schemas.microsoft.com/office/drawing/2014/main" id="{45BBD748-8B4E-74BE-B73C-31611130F432}"/>
              </a:ext>
            </a:extLst>
          </p:cNvPr>
          <p:cNvSpPr/>
          <p:nvPr/>
        </p:nvSpPr>
        <p:spPr>
          <a:xfrm>
            <a:off x="8076000" y="2164023"/>
            <a:ext cx="144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Multiples</a:t>
            </a:r>
            <a:endParaRPr lang="en-US" dirty="0">
              <a:solidFill>
                <a:schemeClr val="tx1"/>
              </a:solidFill>
            </a:endParaRPr>
          </a:p>
        </p:txBody>
      </p:sp>
      <p:sp>
        <p:nvSpPr>
          <p:cNvPr id="2" name="TextBox 1">
            <a:extLst>
              <a:ext uri="{FF2B5EF4-FFF2-40B4-BE49-F238E27FC236}">
                <a16:creationId xmlns:a16="http://schemas.microsoft.com/office/drawing/2014/main" id="{4282756B-E48E-2D73-DBAF-9B765D1792E4}"/>
              </a:ext>
            </a:extLst>
          </p:cNvPr>
          <p:cNvSpPr txBox="1"/>
          <p:nvPr/>
        </p:nvSpPr>
        <p:spPr>
          <a:xfrm>
            <a:off x="2362887" y="458057"/>
            <a:ext cx="3309898" cy="523220"/>
          </a:xfrm>
          <a:prstGeom prst="rect">
            <a:avLst/>
          </a:prstGeom>
          <a:noFill/>
        </p:spPr>
        <p:txBody>
          <a:bodyPr wrap="square" rtlCol="0">
            <a:spAutoFit/>
          </a:bodyPr>
          <a:lstStyle/>
          <a:p>
            <a:pPr algn="l"/>
            <a:r>
              <a:rPr lang="en-GB" sz="2800" dirty="0"/>
              <a:t>Sample format: </a:t>
            </a:r>
            <a:endParaRPr lang="en-US" sz="2800" dirty="0"/>
          </a:p>
        </p:txBody>
      </p:sp>
      <p:sp>
        <p:nvSpPr>
          <p:cNvPr id="3" name="TextBox 2">
            <a:extLst>
              <a:ext uri="{FF2B5EF4-FFF2-40B4-BE49-F238E27FC236}">
                <a16:creationId xmlns:a16="http://schemas.microsoft.com/office/drawing/2014/main" id="{F9632B29-3208-837B-817C-F624A476BCD0}"/>
              </a:ext>
            </a:extLst>
          </p:cNvPr>
          <p:cNvSpPr txBox="1"/>
          <p:nvPr/>
        </p:nvSpPr>
        <p:spPr>
          <a:xfrm>
            <a:off x="3575999" y="878223"/>
            <a:ext cx="2712143" cy="461665"/>
          </a:xfrm>
          <a:prstGeom prst="rect">
            <a:avLst/>
          </a:prstGeom>
          <a:noFill/>
        </p:spPr>
        <p:txBody>
          <a:bodyPr wrap="square" rtlCol="0">
            <a:spAutoFit/>
          </a:bodyPr>
          <a:lstStyle/>
          <a:p>
            <a:pPr algn="l"/>
            <a:r>
              <a:rPr lang="en-GB" sz="2400" dirty="0"/>
              <a:t>Size:  2018 * 1012</a:t>
            </a:r>
            <a:endParaRPr lang="en-US" sz="2400" dirty="0"/>
          </a:p>
        </p:txBody>
      </p:sp>
      <p:pic>
        <p:nvPicPr>
          <p:cNvPr id="10" name="Picture 5">
            <a:extLst>
              <a:ext uri="{FF2B5EF4-FFF2-40B4-BE49-F238E27FC236}">
                <a16:creationId xmlns:a16="http://schemas.microsoft.com/office/drawing/2014/main" id="{3F0E86E4-30E1-C116-578F-E0C7E73F1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Tree>
    <p:extLst>
      <p:ext uri="{BB962C8B-B14F-4D97-AF65-F5344CB8AC3E}">
        <p14:creationId xmlns:p14="http://schemas.microsoft.com/office/powerpoint/2010/main" val="102966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8E96E8B0-BFB1-EC19-9FE3-379170DE2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
        <p:nvSpPr>
          <p:cNvPr id="7" name="TextBox 6">
            <a:extLst>
              <a:ext uri="{FF2B5EF4-FFF2-40B4-BE49-F238E27FC236}">
                <a16:creationId xmlns:a16="http://schemas.microsoft.com/office/drawing/2014/main" id="{058379EB-01FC-D6E9-F3C2-3CE8820FA7CE}"/>
              </a:ext>
            </a:extLst>
          </p:cNvPr>
          <p:cNvSpPr txBox="1"/>
          <p:nvPr/>
        </p:nvSpPr>
        <p:spPr>
          <a:xfrm>
            <a:off x="3634413" y="763173"/>
            <a:ext cx="2882172" cy="461665"/>
          </a:xfrm>
          <a:prstGeom prst="rect">
            <a:avLst/>
          </a:prstGeom>
          <a:noFill/>
        </p:spPr>
        <p:txBody>
          <a:bodyPr wrap="square" rtlCol="0">
            <a:spAutoFit/>
          </a:bodyPr>
          <a:lstStyle/>
          <a:p>
            <a:pPr algn="l"/>
            <a:r>
              <a:rPr lang="en-GB" sz="2400" dirty="0"/>
              <a:t>Account creation :</a:t>
            </a:r>
            <a:endParaRPr lang="en-US" sz="2400" dirty="0"/>
          </a:p>
        </p:txBody>
      </p:sp>
      <p:sp>
        <p:nvSpPr>
          <p:cNvPr id="8" name="TextBox 7">
            <a:extLst>
              <a:ext uri="{FF2B5EF4-FFF2-40B4-BE49-F238E27FC236}">
                <a16:creationId xmlns:a16="http://schemas.microsoft.com/office/drawing/2014/main" id="{16E26F50-84B8-4795-E5FA-661BEC516DDB}"/>
              </a:ext>
            </a:extLst>
          </p:cNvPr>
          <p:cNvSpPr txBox="1"/>
          <p:nvPr/>
        </p:nvSpPr>
        <p:spPr>
          <a:xfrm>
            <a:off x="3634413" y="1602922"/>
            <a:ext cx="6165522" cy="2862322"/>
          </a:xfrm>
          <a:prstGeom prst="rect">
            <a:avLst/>
          </a:prstGeom>
          <a:noFill/>
        </p:spPr>
        <p:txBody>
          <a:bodyPr wrap="square" rtlCol="0">
            <a:spAutoFit/>
          </a:bodyPr>
          <a:lstStyle/>
          <a:p>
            <a:pPr algn="l"/>
            <a:r>
              <a:rPr lang="en-GB" dirty="0"/>
              <a:t>Int128_t </a:t>
            </a:r>
            <a:r>
              <a:rPr lang="en-GB" dirty="0" err="1"/>
              <a:t>pre_deposit</a:t>
            </a:r>
            <a:r>
              <a:rPr lang="en-GB" dirty="0"/>
              <a:t> = 1000000000;                                                      char name1[]=“JACK”,name2[]=“JAMES”,
                             name3[]=“HENRY”,name4[]=“OLIVIA”;                          
                                                                                                                pp[100].set(name1,12345666,pre_deposit);
                        pp[101].set(name2,12345777,pre_deposit);                                                pp[102].set(name3,12345888,pre_deposit);
                        pp[103].set(name4,12345999,pre_deposit);</a:t>
            </a:r>
            <a:endParaRPr lang="en-US" dirty="0"/>
          </a:p>
        </p:txBody>
      </p:sp>
      <p:sp>
        <p:nvSpPr>
          <p:cNvPr id="9" name="TextBox 8">
            <a:extLst>
              <a:ext uri="{FF2B5EF4-FFF2-40B4-BE49-F238E27FC236}">
                <a16:creationId xmlns:a16="http://schemas.microsoft.com/office/drawing/2014/main" id="{5B8CFD70-413F-7A79-7ACF-C385884BBF4D}"/>
              </a:ext>
            </a:extLst>
          </p:cNvPr>
          <p:cNvSpPr txBox="1"/>
          <p:nvPr/>
        </p:nvSpPr>
        <p:spPr>
          <a:xfrm>
            <a:off x="3502746" y="4843328"/>
            <a:ext cx="7011863" cy="1477328"/>
          </a:xfrm>
          <a:prstGeom prst="rect">
            <a:avLst/>
          </a:prstGeom>
          <a:noFill/>
        </p:spPr>
        <p:txBody>
          <a:bodyPr wrap="square" rtlCol="0">
            <a:spAutoFit/>
          </a:bodyPr>
          <a:lstStyle/>
          <a:p>
            <a:pPr algn="l"/>
            <a:r>
              <a:rPr lang="en-GB" dirty="0"/>
              <a:t>Account’s are created in that way with the pre deposit’s</a:t>
            </a:r>
          </a:p>
          <a:p>
            <a:pPr algn="l"/>
            <a:endParaRPr lang="en-GB" dirty="0"/>
          </a:p>
          <a:p>
            <a:pPr algn="l"/>
            <a:r>
              <a:rPr lang="en-GB" dirty="0"/>
              <a:t>Check program </a:t>
            </a:r>
            <a:r>
              <a:rPr lang="en-GB" dirty="0" err="1"/>
              <a:t>ATCVM.cpp</a:t>
            </a:r>
            <a:r>
              <a:rPr lang="en-GB" dirty="0"/>
              <a:t> for that,</a:t>
            </a:r>
          </a:p>
          <a:p>
            <a:pPr algn="l"/>
            <a:endParaRPr lang="en-GB" dirty="0"/>
          </a:p>
          <a:p>
            <a:pPr algn="l"/>
            <a:r>
              <a:rPr lang="en-GB" dirty="0"/>
              <a:t>Program line : from 368.</a:t>
            </a:r>
            <a:endParaRPr lang="en-US" dirty="0"/>
          </a:p>
        </p:txBody>
      </p:sp>
    </p:spTree>
    <p:extLst>
      <p:ext uri="{BB962C8B-B14F-4D97-AF65-F5344CB8AC3E}">
        <p14:creationId xmlns:p14="http://schemas.microsoft.com/office/powerpoint/2010/main" val="406490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1764AC9F-7BC2-2A24-6D77-FD0AE50D1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
        <p:nvSpPr>
          <p:cNvPr id="6" name="TextBox 5">
            <a:extLst>
              <a:ext uri="{FF2B5EF4-FFF2-40B4-BE49-F238E27FC236}">
                <a16:creationId xmlns:a16="http://schemas.microsoft.com/office/drawing/2014/main" id="{3A61052C-F6CA-9A80-6957-DB10E30091A4}"/>
              </a:ext>
            </a:extLst>
          </p:cNvPr>
          <p:cNvSpPr txBox="1"/>
          <p:nvPr/>
        </p:nvSpPr>
        <p:spPr>
          <a:xfrm>
            <a:off x="5190259" y="2518311"/>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6C08420A-6C16-A6FD-47BD-4A6D00AF6CC7}"/>
              </a:ext>
            </a:extLst>
          </p:cNvPr>
          <p:cNvSpPr txBox="1"/>
          <p:nvPr/>
        </p:nvSpPr>
        <p:spPr>
          <a:xfrm>
            <a:off x="2852304" y="544286"/>
            <a:ext cx="5311982" cy="830997"/>
          </a:xfrm>
          <a:prstGeom prst="rect">
            <a:avLst/>
          </a:prstGeom>
          <a:noFill/>
        </p:spPr>
        <p:txBody>
          <a:bodyPr wrap="square" rtlCol="0">
            <a:spAutoFit/>
          </a:bodyPr>
          <a:lstStyle/>
          <a:p>
            <a:pPr algn="l"/>
            <a:r>
              <a:rPr lang="en-GB" sz="2400" dirty="0"/>
              <a:t>For Example:</a:t>
            </a:r>
          </a:p>
          <a:p>
            <a:pPr algn="l"/>
            <a:r>
              <a:rPr lang="en-GB" sz="2400" dirty="0"/>
              <a:t>Let’s work with this copy.</a:t>
            </a:r>
            <a:endParaRPr lang="en-US" sz="2400" dirty="0"/>
          </a:p>
        </p:txBody>
      </p:sp>
      <p:pic>
        <p:nvPicPr>
          <p:cNvPr id="9" name="Picture 9">
            <a:extLst>
              <a:ext uri="{FF2B5EF4-FFF2-40B4-BE49-F238E27FC236}">
                <a16:creationId xmlns:a16="http://schemas.microsoft.com/office/drawing/2014/main" id="{E73DA961-9685-A637-6CDF-B64525FB5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273" y="1663102"/>
            <a:ext cx="7469910" cy="3746060"/>
          </a:xfrm>
          <a:prstGeom prst="rect">
            <a:avLst/>
          </a:prstGeom>
        </p:spPr>
      </p:pic>
      <p:sp>
        <p:nvSpPr>
          <p:cNvPr id="2" name="TextBox 1">
            <a:extLst>
              <a:ext uri="{FF2B5EF4-FFF2-40B4-BE49-F238E27FC236}">
                <a16:creationId xmlns:a16="http://schemas.microsoft.com/office/drawing/2014/main" id="{BF44F607-A77C-C434-0064-7EC1A5B8213C}"/>
              </a:ext>
            </a:extLst>
          </p:cNvPr>
          <p:cNvSpPr txBox="1"/>
          <p:nvPr/>
        </p:nvSpPr>
        <p:spPr>
          <a:xfrm>
            <a:off x="3111089" y="5570855"/>
            <a:ext cx="6723164" cy="1200329"/>
          </a:xfrm>
          <a:prstGeom prst="rect">
            <a:avLst/>
          </a:prstGeom>
          <a:noFill/>
        </p:spPr>
        <p:txBody>
          <a:bodyPr wrap="square" rtlCol="0">
            <a:spAutoFit/>
          </a:bodyPr>
          <a:lstStyle/>
          <a:p>
            <a:pPr algn="l"/>
            <a:r>
              <a:rPr lang="en-GB" dirty="0"/>
              <a:t>Path:~/Automated-Cheque-Processing/Prototype/</a:t>
            </a:r>
            <a:r>
              <a:rPr lang="en-GB" dirty="0" err="1"/>
              <a:t>upload_doc</a:t>
            </a:r>
            <a:endParaRPr lang="en-GB" dirty="0"/>
          </a:p>
          <a:p>
            <a:pPr algn="l"/>
            <a:endParaRPr lang="en-GB" dirty="0"/>
          </a:p>
          <a:p>
            <a:pPr algn="l"/>
            <a:r>
              <a:rPr lang="en-GB" dirty="0"/>
              <a:t>When the program ask you to upload document </a:t>
            </a:r>
          </a:p>
          <a:p>
            <a:pPr algn="l"/>
            <a:r>
              <a:rPr lang="en-GB" dirty="0"/>
              <a:t>Upload in that path with the similar name of “</a:t>
            </a:r>
            <a:r>
              <a:rPr lang="en-GB" dirty="0" err="1"/>
              <a:t>sample.jpg</a:t>
            </a:r>
            <a:r>
              <a:rPr lang="en-GB" dirty="0"/>
              <a:t>”</a:t>
            </a:r>
            <a:endParaRPr lang="en-US" dirty="0"/>
          </a:p>
        </p:txBody>
      </p:sp>
    </p:spTree>
    <p:extLst>
      <p:ext uri="{BB962C8B-B14F-4D97-AF65-F5344CB8AC3E}">
        <p14:creationId xmlns:p14="http://schemas.microsoft.com/office/powerpoint/2010/main" val="192860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0D783A87-E035-E775-20E0-3184778AA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
        <p:nvSpPr>
          <p:cNvPr id="8" name="TextBox 7">
            <a:extLst>
              <a:ext uri="{FF2B5EF4-FFF2-40B4-BE49-F238E27FC236}">
                <a16:creationId xmlns:a16="http://schemas.microsoft.com/office/drawing/2014/main" id="{9917F7F9-5B95-C1F4-AEF7-103EC2D8A6CC}"/>
              </a:ext>
            </a:extLst>
          </p:cNvPr>
          <p:cNvSpPr txBox="1"/>
          <p:nvPr/>
        </p:nvSpPr>
        <p:spPr>
          <a:xfrm>
            <a:off x="2505941" y="737012"/>
            <a:ext cx="1828800" cy="461665"/>
          </a:xfrm>
          <a:prstGeom prst="rect">
            <a:avLst/>
          </a:prstGeom>
          <a:noFill/>
        </p:spPr>
        <p:txBody>
          <a:bodyPr wrap="square" rtlCol="0">
            <a:spAutoFit/>
          </a:bodyPr>
          <a:lstStyle/>
          <a:p>
            <a:pPr algn="l"/>
            <a:r>
              <a:rPr lang="en-GB" sz="2400" dirty="0"/>
              <a:t>CROPPING :</a:t>
            </a:r>
            <a:endParaRPr lang="en-US" sz="2400" dirty="0"/>
          </a:p>
        </p:txBody>
      </p:sp>
      <p:sp>
        <p:nvSpPr>
          <p:cNvPr id="2" name="TextBox 1">
            <a:extLst>
              <a:ext uri="{FF2B5EF4-FFF2-40B4-BE49-F238E27FC236}">
                <a16:creationId xmlns:a16="http://schemas.microsoft.com/office/drawing/2014/main" id="{D62F567F-1D5D-7C46-A81A-51E238F6AECD}"/>
              </a:ext>
            </a:extLst>
          </p:cNvPr>
          <p:cNvSpPr txBox="1"/>
          <p:nvPr/>
        </p:nvSpPr>
        <p:spPr>
          <a:xfrm>
            <a:off x="5190259" y="2518311"/>
            <a:ext cx="1828800" cy="1828800"/>
          </a:xfrm>
          <a:prstGeom prst="rect">
            <a:avLst/>
          </a:prstGeom>
          <a:noFill/>
        </p:spPr>
        <p:txBody>
          <a:bodyPr wrap="square" rtlCol="0">
            <a:spAutoFit/>
          </a:bodyPr>
          <a:lstStyle/>
          <a:p>
            <a:pPr algn="l"/>
            <a:endParaRPr lang="en-US" dirty="0"/>
          </a:p>
        </p:txBody>
      </p:sp>
      <p:pic>
        <p:nvPicPr>
          <p:cNvPr id="3" name="Picture 3">
            <a:extLst>
              <a:ext uri="{FF2B5EF4-FFF2-40B4-BE49-F238E27FC236}">
                <a16:creationId xmlns:a16="http://schemas.microsoft.com/office/drawing/2014/main" id="{E2304E7B-0DF2-A2EF-738F-D1A2764F8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073" y="1509786"/>
            <a:ext cx="328372" cy="1080000"/>
          </a:xfrm>
          <a:prstGeom prst="rect">
            <a:avLst/>
          </a:prstGeom>
        </p:spPr>
      </p:pic>
      <p:pic>
        <p:nvPicPr>
          <p:cNvPr id="4" name="Picture 4">
            <a:extLst>
              <a:ext uri="{FF2B5EF4-FFF2-40B4-BE49-F238E27FC236}">
                <a16:creationId xmlns:a16="http://schemas.microsoft.com/office/drawing/2014/main" id="{EA94B722-7617-90C1-2B7A-119FD6834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020" y="1446466"/>
            <a:ext cx="1080000" cy="1147571"/>
          </a:xfrm>
          <a:prstGeom prst="rect">
            <a:avLst/>
          </a:prstGeom>
        </p:spPr>
      </p:pic>
      <p:sp>
        <p:nvSpPr>
          <p:cNvPr id="5" name="TextBox 4">
            <a:extLst>
              <a:ext uri="{FF2B5EF4-FFF2-40B4-BE49-F238E27FC236}">
                <a16:creationId xmlns:a16="http://schemas.microsoft.com/office/drawing/2014/main" id="{616980CA-1732-1FF3-D01A-62C0F1FFF20C}"/>
              </a:ext>
            </a:extLst>
          </p:cNvPr>
          <p:cNvSpPr txBox="1"/>
          <p:nvPr/>
        </p:nvSpPr>
        <p:spPr>
          <a:xfrm>
            <a:off x="5190259" y="2518311"/>
            <a:ext cx="1828800" cy="1828800"/>
          </a:xfrm>
          <a:prstGeom prst="rect">
            <a:avLst/>
          </a:prstGeom>
          <a:noFill/>
        </p:spPr>
        <p:txBody>
          <a:bodyPr wrap="square" rtlCol="0">
            <a:spAutoFit/>
          </a:bodyPr>
          <a:lstStyle/>
          <a:p>
            <a:pPr algn="l"/>
            <a:endParaRPr lang="en-US" dirty="0"/>
          </a:p>
        </p:txBody>
      </p:sp>
      <p:pic>
        <p:nvPicPr>
          <p:cNvPr id="6" name="Picture 8">
            <a:extLst>
              <a:ext uri="{FF2B5EF4-FFF2-40B4-BE49-F238E27FC236}">
                <a16:creationId xmlns:a16="http://schemas.microsoft.com/office/drawing/2014/main" id="{3F6D3867-21BC-7975-FA68-F5336B22A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259" y="5827384"/>
            <a:ext cx="540000" cy="545549"/>
          </a:xfrm>
          <a:prstGeom prst="rect">
            <a:avLst/>
          </a:prstGeom>
        </p:spPr>
      </p:pic>
      <p:pic>
        <p:nvPicPr>
          <p:cNvPr id="10" name="Picture 10">
            <a:extLst>
              <a:ext uri="{FF2B5EF4-FFF2-40B4-BE49-F238E27FC236}">
                <a16:creationId xmlns:a16="http://schemas.microsoft.com/office/drawing/2014/main" id="{92632465-E378-B332-59D0-0CFD0594E0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106" y="3354321"/>
            <a:ext cx="1080000" cy="1063426"/>
          </a:xfrm>
          <a:prstGeom prst="rect">
            <a:avLst/>
          </a:prstGeom>
        </p:spPr>
      </p:pic>
      <p:sp>
        <p:nvSpPr>
          <p:cNvPr id="18" name="TextBox 17">
            <a:extLst>
              <a:ext uri="{FF2B5EF4-FFF2-40B4-BE49-F238E27FC236}">
                <a16:creationId xmlns:a16="http://schemas.microsoft.com/office/drawing/2014/main" id="{2C68C933-3A43-3473-E76E-90627CD4D976}"/>
              </a:ext>
            </a:extLst>
          </p:cNvPr>
          <p:cNvSpPr txBox="1"/>
          <p:nvPr/>
        </p:nvSpPr>
        <p:spPr>
          <a:xfrm>
            <a:off x="4100426" y="1088387"/>
            <a:ext cx="6577188" cy="369332"/>
          </a:xfrm>
          <a:prstGeom prst="rect">
            <a:avLst/>
          </a:prstGeom>
          <a:noFill/>
        </p:spPr>
        <p:txBody>
          <a:bodyPr wrap="square" rtlCol="0">
            <a:spAutoFit/>
          </a:bodyPr>
          <a:lstStyle/>
          <a:p>
            <a:pPr marL="342900" indent="-342900" algn="l">
              <a:buFont typeface="+mj-lt"/>
              <a:buAutoNum type="arabicPeriod"/>
            </a:pPr>
            <a:r>
              <a:rPr lang="en-GB" dirty="0"/>
              <a:t>Pre cropped </a:t>
            </a:r>
            <a:r>
              <a:rPr lang="en-GB" dirty="0" err="1"/>
              <a:t>img</a:t>
            </a:r>
            <a:r>
              <a:rPr lang="en-GB" dirty="0"/>
              <a:t> by name a. </a:t>
            </a:r>
            <a:r>
              <a:rPr lang="en-GB" dirty="0" err="1"/>
              <a:t>shri.jpg</a:t>
            </a:r>
            <a:r>
              <a:rPr lang="en-GB" dirty="0"/>
              <a:t> and b. </a:t>
            </a:r>
            <a:r>
              <a:rPr lang="en-GB" dirty="0" err="1"/>
              <a:t>mali.jpg</a:t>
            </a:r>
            <a:endParaRPr lang="en-US" dirty="0"/>
          </a:p>
        </p:txBody>
      </p:sp>
      <p:sp>
        <p:nvSpPr>
          <p:cNvPr id="19" name="TextBox 18">
            <a:extLst>
              <a:ext uri="{FF2B5EF4-FFF2-40B4-BE49-F238E27FC236}">
                <a16:creationId xmlns:a16="http://schemas.microsoft.com/office/drawing/2014/main" id="{CBCCC50A-2403-C29C-1057-4A0A923583F8}"/>
              </a:ext>
            </a:extLst>
          </p:cNvPr>
          <p:cNvSpPr txBox="1"/>
          <p:nvPr/>
        </p:nvSpPr>
        <p:spPr>
          <a:xfrm>
            <a:off x="4945983" y="2632763"/>
            <a:ext cx="1828800" cy="369332"/>
          </a:xfrm>
          <a:prstGeom prst="rect">
            <a:avLst/>
          </a:prstGeom>
          <a:noFill/>
        </p:spPr>
        <p:txBody>
          <a:bodyPr wrap="square" rtlCol="0">
            <a:spAutoFit/>
          </a:bodyPr>
          <a:lstStyle/>
          <a:p>
            <a:pPr algn="l"/>
            <a:r>
              <a:rPr lang="en-GB" dirty="0"/>
              <a:t>a.</a:t>
            </a:r>
            <a:endParaRPr lang="en-US" dirty="0"/>
          </a:p>
        </p:txBody>
      </p:sp>
      <p:sp>
        <p:nvSpPr>
          <p:cNvPr id="20" name="TextBox 19">
            <a:extLst>
              <a:ext uri="{FF2B5EF4-FFF2-40B4-BE49-F238E27FC236}">
                <a16:creationId xmlns:a16="http://schemas.microsoft.com/office/drawing/2014/main" id="{18618A11-E770-8D9E-CFF0-2128CC4B4E73}"/>
              </a:ext>
            </a:extLst>
          </p:cNvPr>
          <p:cNvSpPr txBox="1"/>
          <p:nvPr/>
        </p:nvSpPr>
        <p:spPr>
          <a:xfrm>
            <a:off x="7328869" y="2632763"/>
            <a:ext cx="1828800" cy="369332"/>
          </a:xfrm>
          <a:prstGeom prst="rect">
            <a:avLst/>
          </a:prstGeom>
          <a:noFill/>
        </p:spPr>
        <p:txBody>
          <a:bodyPr wrap="square" rtlCol="0">
            <a:spAutoFit/>
          </a:bodyPr>
          <a:lstStyle/>
          <a:p>
            <a:pPr algn="l"/>
            <a:r>
              <a:rPr lang="en-GB" dirty="0"/>
              <a:t>b.</a:t>
            </a:r>
            <a:endParaRPr lang="en-US" dirty="0"/>
          </a:p>
        </p:txBody>
      </p:sp>
      <p:sp>
        <p:nvSpPr>
          <p:cNvPr id="21" name="TextBox 20">
            <a:extLst>
              <a:ext uri="{FF2B5EF4-FFF2-40B4-BE49-F238E27FC236}">
                <a16:creationId xmlns:a16="http://schemas.microsoft.com/office/drawing/2014/main" id="{746D4302-C5D3-1E34-E333-254EA9C012B2}"/>
              </a:ext>
            </a:extLst>
          </p:cNvPr>
          <p:cNvSpPr txBox="1"/>
          <p:nvPr/>
        </p:nvSpPr>
        <p:spPr>
          <a:xfrm>
            <a:off x="4123706" y="2911911"/>
            <a:ext cx="5296148" cy="369332"/>
          </a:xfrm>
          <a:prstGeom prst="rect">
            <a:avLst/>
          </a:prstGeom>
          <a:noFill/>
        </p:spPr>
        <p:txBody>
          <a:bodyPr wrap="square" rtlCol="0">
            <a:spAutoFit/>
          </a:bodyPr>
          <a:lstStyle/>
          <a:p>
            <a:pPr algn="l"/>
            <a:r>
              <a:rPr lang="en-GB" dirty="0"/>
              <a:t>2. OMR cropped  &amp; then divided into 5 sections</a:t>
            </a:r>
            <a:endParaRPr lang="en-US" dirty="0"/>
          </a:p>
        </p:txBody>
      </p:sp>
      <p:sp>
        <p:nvSpPr>
          <p:cNvPr id="22" name="TextBox 21">
            <a:extLst>
              <a:ext uri="{FF2B5EF4-FFF2-40B4-BE49-F238E27FC236}">
                <a16:creationId xmlns:a16="http://schemas.microsoft.com/office/drawing/2014/main" id="{B1D6BC35-A750-2AB5-E398-7B18398227D3}"/>
              </a:ext>
            </a:extLst>
          </p:cNvPr>
          <p:cNvSpPr txBox="1"/>
          <p:nvPr/>
        </p:nvSpPr>
        <p:spPr>
          <a:xfrm>
            <a:off x="5000006" y="4390088"/>
            <a:ext cx="1828800" cy="369332"/>
          </a:xfrm>
          <a:prstGeom prst="rect">
            <a:avLst/>
          </a:prstGeom>
          <a:noFill/>
        </p:spPr>
        <p:txBody>
          <a:bodyPr wrap="square" rtlCol="0">
            <a:spAutoFit/>
          </a:bodyPr>
          <a:lstStyle/>
          <a:p>
            <a:pPr algn="l"/>
            <a:r>
              <a:rPr lang="en-GB" dirty="0"/>
              <a:t>c.</a:t>
            </a:r>
            <a:endParaRPr lang="en-US" dirty="0"/>
          </a:p>
        </p:txBody>
      </p:sp>
      <p:pic>
        <p:nvPicPr>
          <p:cNvPr id="24" name="Picture 6">
            <a:extLst>
              <a:ext uri="{FF2B5EF4-FFF2-40B4-BE49-F238E27FC236}">
                <a16:creationId xmlns:a16="http://schemas.microsoft.com/office/drawing/2014/main" id="{DBB29398-E367-58D5-572E-0A423DC1B0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2750" y="3346034"/>
            <a:ext cx="168312" cy="1080000"/>
          </a:xfrm>
          <a:prstGeom prst="rect">
            <a:avLst/>
          </a:prstGeom>
        </p:spPr>
      </p:pic>
      <p:pic>
        <p:nvPicPr>
          <p:cNvPr id="26" name="Picture 8">
            <a:extLst>
              <a:ext uri="{FF2B5EF4-FFF2-40B4-BE49-F238E27FC236}">
                <a16:creationId xmlns:a16="http://schemas.microsoft.com/office/drawing/2014/main" id="{13BAB107-E169-DC78-4119-B96A6AA0DD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1877" y="3354321"/>
            <a:ext cx="154286" cy="1080000"/>
          </a:xfrm>
          <a:prstGeom prst="rect">
            <a:avLst/>
          </a:prstGeom>
        </p:spPr>
      </p:pic>
      <p:pic>
        <p:nvPicPr>
          <p:cNvPr id="28" name="Picture 9">
            <a:extLst>
              <a:ext uri="{FF2B5EF4-FFF2-40B4-BE49-F238E27FC236}">
                <a16:creationId xmlns:a16="http://schemas.microsoft.com/office/drawing/2014/main" id="{523C89B0-58A0-5E3B-96F4-BFAEFB9C69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8981" y="3348576"/>
            <a:ext cx="154286" cy="1080000"/>
          </a:xfrm>
          <a:prstGeom prst="rect">
            <a:avLst/>
          </a:prstGeom>
        </p:spPr>
      </p:pic>
      <p:pic>
        <p:nvPicPr>
          <p:cNvPr id="30" name="Picture 10">
            <a:extLst>
              <a:ext uri="{FF2B5EF4-FFF2-40B4-BE49-F238E27FC236}">
                <a16:creationId xmlns:a16="http://schemas.microsoft.com/office/drawing/2014/main" id="{D30705B5-5B78-BCF4-E2B8-E4773F68AC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66126" y="3348576"/>
            <a:ext cx="154286" cy="1080000"/>
          </a:xfrm>
          <a:prstGeom prst="rect">
            <a:avLst/>
          </a:prstGeom>
        </p:spPr>
      </p:pic>
      <p:pic>
        <p:nvPicPr>
          <p:cNvPr id="32" name="Picture 11">
            <a:extLst>
              <a:ext uri="{FF2B5EF4-FFF2-40B4-BE49-F238E27FC236}">
                <a16:creationId xmlns:a16="http://schemas.microsoft.com/office/drawing/2014/main" id="{DDBC3BFF-284A-82AE-7FE3-DF305FDDF3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88672" y="3348576"/>
            <a:ext cx="162701" cy="1080000"/>
          </a:xfrm>
          <a:prstGeom prst="rect">
            <a:avLst/>
          </a:prstGeom>
        </p:spPr>
      </p:pic>
      <p:sp>
        <p:nvSpPr>
          <p:cNvPr id="33" name="TextBox 32">
            <a:extLst>
              <a:ext uri="{FF2B5EF4-FFF2-40B4-BE49-F238E27FC236}">
                <a16:creationId xmlns:a16="http://schemas.microsoft.com/office/drawing/2014/main" id="{C760184D-B719-C893-28D7-9E4F1E239792}"/>
              </a:ext>
            </a:extLst>
          </p:cNvPr>
          <p:cNvSpPr txBox="1"/>
          <p:nvPr/>
        </p:nvSpPr>
        <p:spPr>
          <a:xfrm>
            <a:off x="6675742" y="4426034"/>
            <a:ext cx="1828800" cy="369332"/>
          </a:xfrm>
          <a:prstGeom prst="rect">
            <a:avLst/>
          </a:prstGeom>
          <a:noFill/>
        </p:spPr>
        <p:txBody>
          <a:bodyPr wrap="square" rtlCol="0">
            <a:spAutoFit/>
          </a:bodyPr>
          <a:lstStyle/>
          <a:p>
            <a:pPr algn="l"/>
            <a:r>
              <a:rPr lang="en-GB" dirty="0"/>
              <a:t>d.</a:t>
            </a:r>
            <a:endParaRPr lang="en-US" dirty="0"/>
          </a:p>
        </p:txBody>
      </p:sp>
      <p:sp>
        <p:nvSpPr>
          <p:cNvPr id="34" name="TextBox 33">
            <a:extLst>
              <a:ext uri="{FF2B5EF4-FFF2-40B4-BE49-F238E27FC236}">
                <a16:creationId xmlns:a16="http://schemas.microsoft.com/office/drawing/2014/main" id="{2EE29950-BD79-4F4D-9989-3F64F249A514}"/>
              </a:ext>
            </a:extLst>
          </p:cNvPr>
          <p:cNvSpPr txBox="1"/>
          <p:nvPr/>
        </p:nvSpPr>
        <p:spPr>
          <a:xfrm>
            <a:off x="7251726" y="4417060"/>
            <a:ext cx="1828800" cy="369332"/>
          </a:xfrm>
          <a:prstGeom prst="rect">
            <a:avLst/>
          </a:prstGeom>
          <a:noFill/>
        </p:spPr>
        <p:txBody>
          <a:bodyPr wrap="square" rtlCol="0">
            <a:spAutoFit/>
          </a:bodyPr>
          <a:lstStyle/>
          <a:p>
            <a:pPr algn="l"/>
            <a:r>
              <a:rPr lang="en-GB" dirty="0"/>
              <a:t>e.</a:t>
            </a:r>
            <a:endParaRPr lang="en-US" dirty="0"/>
          </a:p>
        </p:txBody>
      </p:sp>
      <p:sp>
        <p:nvSpPr>
          <p:cNvPr id="35" name="TextBox 34">
            <a:extLst>
              <a:ext uri="{FF2B5EF4-FFF2-40B4-BE49-F238E27FC236}">
                <a16:creationId xmlns:a16="http://schemas.microsoft.com/office/drawing/2014/main" id="{0E57838E-5BE5-76EA-0724-AD43A7BB7DF6}"/>
              </a:ext>
            </a:extLst>
          </p:cNvPr>
          <p:cNvSpPr txBox="1"/>
          <p:nvPr/>
        </p:nvSpPr>
        <p:spPr>
          <a:xfrm>
            <a:off x="7682207" y="4403880"/>
            <a:ext cx="1828800" cy="369332"/>
          </a:xfrm>
          <a:prstGeom prst="rect">
            <a:avLst/>
          </a:prstGeom>
          <a:noFill/>
        </p:spPr>
        <p:txBody>
          <a:bodyPr wrap="square" rtlCol="0">
            <a:spAutoFit/>
          </a:bodyPr>
          <a:lstStyle/>
          <a:p>
            <a:pPr algn="l"/>
            <a:r>
              <a:rPr lang="en-GB" dirty="0"/>
              <a:t>f.</a:t>
            </a:r>
            <a:endParaRPr lang="en-US" dirty="0"/>
          </a:p>
        </p:txBody>
      </p:sp>
      <p:sp>
        <p:nvSpPr>
          <p:cNvPr id="36" name="TextBox 35">
            <a:extLst>
              <a:ext uri="{FF2B5EF4-FFF2-40B4-BE49-F238E27FC236}">
                <a16:creationId xmlns:a16="http://schemas.microsoft.com/office/drawing/2014/main" id="{DD8F77F8-B8FE-5EE4-DC1F-E15FD6147245}"/>
              </a:ext>
            </a:extLst>
          </p:cNvPr>
          <p:cNvSpPr txBox="1"/>
          <p:nvPr/>
        </p:nvSpPr>
        <p:spPr>
          <a:xfrm>
            <a:off x="8112688" y="4366103"/>
            <a:ext cx="1828800" cy="369332"/>
          </a:xfrm>
          <a:prstGeom prst="rect">
            <a:avLst/>
          </a:prstGeom>
          <a:noFill/>
        </p:spPr>
        <p:txBody>
          <a:bodyPr wrap="square" rtlCol="0">
            <a:spAutoFit/>
          </a:bodyPr>
          <a:lstStyle/>
          <a:p>
            <a:pPr algn="l"/>
            <a:r>
              <a:rPr lang="en-GB" dirty="0"/>
              <a:t>g.</a:t>
            </a:r>
            <a:endParaRPr lang="en-US" dirty="0"/>
          </a:p>
        </p:txBody>
      </p:sp>
      <p:sp>
        <p:nvSpPr>
          <p:cNvPr id="37" name="TextBox 36">
            <a:extLst>
              <a:ext uri="{FF2B5EF4-FFF2-40B4-BE49-F238E27FC236}">
                <a16:creationId xmlns:a16="http://schemas.microsoft.com/office/drawing/2014/main" id="{FDB38880-EF19-253C-D587-5B4BF7F1D854}"/>
              </a:ext>
            </a:extLst>
          </p:cNvPr>
          <p:cNvSpPr txBox="1"/>
          <p:nvPr/>
        </p:nvSpPr>
        <p:spPr>
          <a:xfrm>
            <a:off x="8611550" y="4404732"/>
            <a:ext cx="1828800" cy="369332"/>
          </a:xfrm>
          <a:prstGeom prst="rect">
            <a:avLst/>
          </a:prstGeom>
          <a:noFill/>
        </p:spPr>
        <p:txBody>
          <a:bodyPr wrap="square" rtlCol="0">
            <a:spAutoFit/>
          </a:bodyPr>
          <a:lstStyle/>
          <a:p>
            <a:pPr algn="l"/>
            <a:r>
              <a:rPr lang="en-GB" dirty="0"/>
              <a:t>h.</a:t>
            </a:r>
            <a:endParaRPr lang="en-US" dirty="0"/>
          </a:p>
        </p:txBody>
      </p:sp>
      <p:sp>
        <p:nvSpPr>
          <p:cNvPr id="38" name="TextBox 37">
            <a:extLst>
              <a:ext uri="{FF2B5EF4-FFF2-40B4-BE49-F238E27FC236}">
                <a16:creationId xmlns:a16="http://schemas.microsoft.com/office/drawing/2014/main" id="{413A6931-A4C2-9FBF-8B36-976EFCF23760}"/>
              </a:ext>
            </a:extLst>
          </p:cNvPr>
          <p:cNvSpPr txBox="1"/>
          <p:nvPr/>
        </p:nvSpPr>
        <p:spPr>
          <a:xfrm>
            <a:off x="4945983" y="5150598"/>
            <a:ext cx="5033366" cy="646331"/>
          </a:xfrm>
          <a:prstGeom prst="rect">
            <a:avLst/>
          </a:prstGeom>
          <a:noFill/>
        </p:spPr>
        <p:txBody>
          <a:bodyPr wrap="square" rtlCol="0">
            <a:spAutoFit/>
          </a:bodyPr>
          <a:lstStyle/>
          <a:p>
            <a:pPr algn="l"/>
            <a:r>
              <a:rPr lang="en-GB" dirty="0"/>
              <a:t>Left side and right side fingerprint impressions are cropped.</a:t>
            </a:r>
            <a:endParaRPr lang="en-US" dirty="0"/>
          </a:p>
        </p:txBody>
      </p:sp>
      <p:pic>
        <p:nvPicPr>
          <p:cNvPr id="9" name="Picture 10">
            <a:extLst>
              <a:ext uri="{FF2B5EF4-FFF2-40B4-BE49-F238E27FC236}">
                <a16:creationId xmlns:a16="http://schemas.microsoft.com/office/drawing/2014/main" id="{FA7BE266-DD4B-4134-4BB4-349CB50690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09354" y="5790739"/>
            <a:ext cx="540000" cy="536364"/>
          </a:xfrm>
          <a:prstGeom prst="rect">
            <a:avLst/>
          </a:prstGeom>
        </p:spPr>
      </p:pic>
      <p:sp>
        <p:nvSpPr>
          <p:cNvPr id="11" name="TextBox 10">
            <a:extLst>
              <a:ext uri="{FF2B5EF4-FFF2-40B4-BE49-F238E27FC236}">
                <a16:creationId xmlns:a16="http://schemas.microsoft.com/office/drawing/2014/main" id="{7A78B25A-54CB-9B2C-A9E5-1A8BC32E9FF8}"/>
              </a:ext>
            </a:extLst>
          </p:cNvPr>
          <p:cNvSpPr txBox="1"/>
          <p:nvPr/>
        </p:nvSpPr>
        <p:spPr>
          <a:xfrm>
            <a:off x="4160074" y="6372933"/>
            <a:ext cx="1828800" cy="369332"/>
          </a:xfrm>
          <a:prstGeom prst="rect">
            <a:avLst/>
          </a:prstGeom>
          <a:noFill/>
        </p:spPr>
        <p:txBody>
          <a:bodyPr wrap="square" rtlCol="0">
            <a:spAutoFit/>
          </a:bodyPr>
          <a:lstStyle/>
          <a:p>
            <a:pPr algn="l"/>
            <a:r>
              <a:rPr lang="en-GB" dirty="0"/>
              <a:t>	Γ.</a:t>
            </a:r>
            <a:endParaRPr lang="en-US" dirty="0"/>
          </a:p>
        </p:txBody>
      </p:sp>
      <p:sp>
        <p:nvSpPr>
          <p:cNvPr id="12" name="TextBox 11">
            <a:extLst>
              <a:ext uri="{FF2B5EF4-FFF2-40B4-BE49-F238E27FC236}">
                <a16:creationId xmlns:a16="http://schemas.microsoft.com/office/drawing/2014/main" id="{559B5E48-F8BD-1907-064C-71691F2C3CF5}"/>
              </a:ext>
            </a:extLst>
          </p:cNvPr>
          <p:cNvSpPr txBox="1"/>
          <p:nvPr/>
        </p:nvSpPr>
        <p:spPr>
          <a:xfrm>
            <a:off x="8173904" y="6369987"/>
            <a:ext cx="1828800" cy="369332"/>
          </a:xfrm>
          <a:prstGeom prst="rect">
            <a:avLst/>
          </a:prstGeom>
          <a:noFill/>
        </p:spPr>
        <p:txBody>
          <a:bodyPr wrap="square" rtlCol="0">
            <a:spAutoFit/>
          </a:bodyPr>
          <a:lstStyle/>
          <a:p>
            <a:pPr algn="l"/>
            <a:r>
              <a:rPr lang="en-GB" dirty="0"/>
              <a:t>Ω.</a:t>
            </a:r>
            <a:endParaRPr lang="en-US" dirty="0"/>
          </a:p>
        </p:txBody>
      </p:sp>
      <p:sp>
        <p:nvSpPr>
          <p:cNvPr id="14" name="TextBox 13">
            <a:extLst>
              <a:ext uri="{FF2B5EF4-FFF2-40B4-BE49-F238E27FC236}">
                <a16:creationId xmlns:a16="http://schemas.microsoft.com/office/drawing/2014/main" id="{BEC31E60-0C48-8DB5-BEAF-2FCBA16A1F75}"/>
              </a:ext>
            </a:extLst>
          </p:cNvPr>
          <p:cNvSpPr txBox="1"/>
          <p:nvPr/>
        </p:nvSpPr>
        <p:spPr>
          <a:xfrm>
            <a:off x="3890762" y="4637672"/>
            <a:ext cx="7582889" cy="369332"/>
          </a:xfrm>
          <a:prstGeom prst="rect">
            <a:avLst/>
          </a:prstGeom>
          <a:noFill/>
        </p:spPr>
        <p:txBody>
          <a:bodyPr wrap="square">
            <a:spAutoFit/>
          </a:bodyPr>
          <a:lstStyle/>
          <a:p>
            <a:r>
              <a:rPr lang="en-GB" dirty="0"/>
              <a:t>Path : </a:t>
            </a:r>
            <a:r>
              <a:rPr lang="en-US" dirty="0"/>
              <a:t>~/Automated-</a:t>
            </a:r>
            <a:r>
              <a:rPr lang="en-US" dirty="0" err="1"/>
              <a:t>Cheque</a:t>
            </a:r>
            <a:r>
              <a:rPr lang="en-US" dirty="0"/>
              <a:t>-Processing/</a:t>
            </a:r>
            <a:r>
              <a:rPr lang="en-GB" dirty="0"/>
              <a:t>Prototype/</a:t>
            </a:r>
            <a:r>
              <a:rPr lang="en-GB" dirty="0" err="1"/>
              <a:t>src</a:t>
            </a:r>
            <a:r>
              <a:rPr lang="en-GB" dirty="0"/>
              <a:t>/</a:t>
            </a:r>
            <a:r>
              <a:rPr lang="en-GB" dirty="0" err="1"/>
              <a:t>omr_generator</a:t>
            </a:r>
            <a:endParaRPr lang="en-US" dirty="0"/>
          </a:p>
        </p:txBody>
      </p:sp>
    </p:spTree>
    <p:extLst>
      <p:ext uri="{BB962C8B-B14F-4D97-AF65-F5344CB8AC3E}">
        <p14:creationId xmlns:p14="http://schemas.microsoft.com/office/powerpoint/2010/main" val="25592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6890557-9D29-DBF7-0E82-D5E4D7846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2204578" cy="6858002"/>
          </a:xfrm>
          <a:prstGeom prst="rect">
            <a:avLst/>
          </a:prstGeom>
        </p:spPr>
      </p:pic>
      <p:sp>
        <p:nvSpPr>
          <p:cNvPr id="6" name="TextBox 5">
            <a:extLst>
              <a:ext uri="{FF2B5EF4-FFF2-40B4-BE49-F238E27FC236}">
                <a16:creationId xmlns:a16="http://schemas.microsoft.com/office/drawing/2014/main" id="{6F6DC351-A667-D998-6C33-BE7675BFCC32}"/>
              </a:ext>
            </a:extLst>
          </p:cNvPr>
          <p:cNvSpPr txBox="1"/>
          <p:nvPr/>
        </p:nvSpPr>
        <p:spPr>
          <a:xfrm>
            <a:off x="2518311" y="1316600"/>
            <a:ext cx="1828800" cy="461665"/>
          </a:xfrm>
          <a:prstGeom prst="rect">
            <a:avLst/>
          </a:prstGeom>
          <a:noFill/>
        </p:spPr>
        <p:txBody>
          <a:bodyPr wrap="square" rtlCol="0">
            <a:spAutoFit/>
          </a:bodyPr>
          <a:lstStyle/>
          <a:p>
            <a:pPr algn="l"/>
            <a:r>
              <a:rPr lang="en-GB" sz="2400" dirty="0"/>
              <a:t>MERGING :</a:t>
            </a:r>
            <a:endParaRPr lang="en-US" sz="2400" dirty="0"/>
          </a:p>
        </p:txBody>
      </p:sp>
      <p:sp>
        <p:nvSpPr>
          <p:cNvPr id="2" name="TextBox 1">
            <a:extLst>
              <a:ext uri="{FF2B5EF4-FFF2-40B4-BE49-F238E27FC236}">
                <a16:creationId xmlns:a16="http://schemas.microsoft.com/office/drawing/2014/main" id="{51B4D66C-B03E-7E8B-A9E8-170E4FBFBF7F}"/>
              </a:ext>
            </a:extLst>
          </p:cNvPr>
          <p:cNvSpPr txBox="1"/>
          <p:nvPr/>
        </p:nvSpPr>
        <p:spPr>
          <a:xfrm>
            <a:off x="3851236" y="1683297"/>
            <a:ext cx="3833750" cy="369332"/>
          </a:xfrm>
          <a:prstGeom prst="rect">
            <a:avLst/>
          </a:prstGeom>
          <a:noFill/>
        </p:spPr>
        <p:txBody>
          <a:bodyPr wrap="square" rtlCol="0">
            <a:spAutoFit/>
          </a:bodyPr>
          <a:lstStyle/>
          <a:p>
            <a:pPr algn="l"/>
            <a:r>
              <a:rPr lang="en-GB" dirty="0"/>
              <a:t>3. Then 'a’ and ‘d’ are merged.</a:t>
            </a:r>
            <a:endParaRPr lang="en-US" dirty="0"/>
          </a:p>
        </p:txBody>
      </p:sp>
      <p:pic>
        <p:nvPicPr>
          <p:cNvPr id="7" name="Picture 7">
            <a:extLst>
              <a:ext uri="{FF2B5EF4-FFF2-40B4-BE49-F238E27FC236}">
                <a16:creationId xmlns:a16="http://schemas.microsoft.com/office/drawing/2014/main" id="{64E5B1D0-1628-9DF1-987A-EB9D5473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924" y="1996122"/>
            <a:ext cx="360000" cy="1260000"/>
          </a:xfrm>
          <a:prstGeom prst="rect">
            <a:avLst/>
          </a:prstGeom>
        </p:spPr>
      </p:pic>
      <p:sp>
        <p:nvSpPr>
          <p:cNvPr id="8" name="TextBox 7">
            <a:extLst>
              <a:ext uri="{FF2B5EF4-FFF2-40B4-BE49-F238E27FC236}">
                <a16:creationId xmlns:a16="http://schemas.microsoft.com/office/drawing/2014/main" id="{9B69B3A9-541F-D447-EF57-D71A936F50D7}"/>
              </a:ext>
            </a:extLst>
          </p:cNvPr>
          <p:cNvSpPr txBox="1"/>
          <p:nvPr/>
        </p:nvSpPr>
        <p:spPr>
          <a:xfrm>
            <a:off x="4122178" y="2441456"/>
            <a:ext cx="1828800" cy="369332"/>
          </a:xfrm>
          <a:prstGeom prst="rect">
            <a:avLst/>
          </a:prstGeom>
          <a:noFill/>
        </p:spPr>
        <p:txBody>
          <a:bodyPr wrap="square" rtlCol="0">
            <a:spAutoFit/>
          </a:bodyPr>
          <a:lstStyle/>
          <a:p>
            <a:pPr algn="l"/>
            <a:r>
              <a:rPr lang="en-GB" dirty="0" err="1"/>
              <a:t>i</a:t>
            </a:r>
            <a:r>
              <a:rPr lang="en-GB" dirty="0"/>
              <a:t>.</a:t>
            </a:r>
            <a:endParaRPr lang="en-US" dirty="0"/>
          </a:p>
        </p:txBody>
      </p:sp>
      <p:sp>
        <p:nvSpPr>
          <p:cNvPr id="10" name="TextBox 9">
            <a:extLst>
              <a:ext uri="{FF2B5EF4-FFF2-40B4-BE49-F238E27FC236}">
                <a16:creationId xmlns:a16="http://schemas.microsoft.com/office/drawing/2014/main" id="{7AA4AEC7-B6B1-696E-4C66-16FC83915C24}"/>
              </a:ext>
            </a:extLst>
          </p:cNvPr>
          <p:cNvSpPr txBox="1"/>
          <p:nvPr/>
        </p:nvSpPr>
        <p:spPr>
          <a:xfrm>
            <a:off x="4495924" y="3589908"/>
            <a:ext cx="3929257" cy="369332"/>
          </a:xfrm>
          <a:prstGeom prst="rect">
            <a:avLst/>
          </a:prstGeom>
          <a:noFill/>
        </p:spPr>
        <p:txBody>
          <a:bodyPr wrap="square" rtlCol="0">
            <a:spAutoFit/>
          </a:bodyPr>
          <a:lstStyle/>
          <a:p>
            <a:pPr algn="l"/>
            <a:r>
              <a:rPr lang="en-GB" dirty="0"/>
              <a:t>After that step,  </a:t>
            </a:r>
            <a:r>
              <a:rPr lang="en-GB" dirty="0" err="1"/>
              <a:t>i</a:t>
            </a:r>
            <a:r>
              <a:rPr lang="en-GB" dirty="0"/>
              <a:t>. &amp; b. Are merged </a:t>
            </a:r>
            <a:endParaRPr lang="en-US" dirty="0"/>
          </a:p>
        </p:txBody>
      </p:sp>
      <p:pic>
        <p:nvPicPr>
          <p:cNvPr id="12" name="Picture 12">
            <a:extLst>
              <a:ext uri="{FF2B5EF4-FFF2-40B4-BE49-F238E27FC236}">
                <a16:creationId xmlns:a16="http://schemas.microsoft.com/office/drawing/2014/main" id="{416786E6-4CCC-D7C3-EADF-CF4DC2E8F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924" y="4307035"/>
            <a:ext cx="1081308" cy="1062000"/>
          </a:xfrm>
          <a:prstGeom prst="rect">
            <a:avLst/>
          </a:prstGeom>
        </p:spPr>
      </p:pic>
      <p:sp>
        <p:nvSpPr>
          <p:cNvPr id="3" name="TextBox 2">
            <a:extLst>
              <a:ext uri="{FF2B5EF4-FFF2-40B4-BE49-F238E27FC236}">
                <a16:creationId xmlns:a16="http://schemas.microsoft.com/office/drawing/2014/main" id="{9417BCBA-59E5-F0FB-F18A-CC109A884D9B}"/>
              </a:ext>
            </a:extLst>
          </p:cNvPr>
          <p:cNvSpPr txBox="1"/>
          <p:nvPr/>
        </p:nvSpPr>
        <p:spPr>
          <a:xfrm>
            <a:off x="4122178" y="4653369"/>
            <a:ext cx="1828800" cy="369332"/>
          </a:xfrm>
          <a:prstGeom prst="rect">
            <a:avLst/>
          </a:prstGeom>
          <a:noFill/>
        </p:spPr>
        <p:txBody>
          <a:bodyPr wrap="square" rtlCol="0">
            <a:spAutoFit/>
          </a:bodyPr>
          <a:lstStyle/>
          <a:p>
            <a:pPr algn="l"/>
            <a:r>
              <a:rPr lang="en-GB" dirty="0"/>
              <a:t>j.</a:t>
            </a:r>
            <a:endParaRPr lang="en-US" dirty="0"/>
          </a:p>
        </p:txBody>
      </p:sp>
      <p:sp>
        <p:nvSpPr>
          <p:cNvPr id="11" name="TextBox 10">
            <a:extLst>
              <a:ext uri="{FF2B5EF4-FFF2-40B4-BE49-F238E27FC236}">
                <a16:creationId xmlns:a16="http://schemas.microsoft.com/office/drawing/2014/main" id="{E6ECD572-CE6D-978A-E06D-50A6124120DE}"/>
              </a:ext>
            </a:extLst>
          </p:cNvPr>
          <p:cNvSpPr txBox="1"/>
          <p:nvPr/>
        </p:nvSpPr>
        <p:spPr>
          <a:xfrm>
            <a:off x="3173927" y="5477024"/>
            <a:ext cx="7582889" cy="369332"/>
          </a:xfrm>
          <a:prstGeom prst="rect">
            <a:avLst/>
          </a:prstGeom>
          <a:noFill/>
        </p:spPr>
        <p:txBody>
          <a:bodyPr wrap="square">
            <a:spAutoFit/>
          </a:bodyPr>
          <a:lstStyle/>
          <a:p>
            <a:r>
              <a:rPr lang="en-GB" dirty="0"/>
              <a:t>Path : </a:t>
            </a:r>
            <a:r>
              <a:rPr lang="en-US" dirty="0"/>
              <a:t>~/Automated-</a:t>
            </a:r>
            <a:r>
              <a:rPr lang="en-US" dirty="0" err="1"/>
              <a:t>Cheque</a:t>
            </a:r>
            <a:r>
              <a:rPr lang="en-US" dirty="0"/>
              <a:t>-Processing/</a:t>
            </a:r>
            <a:r>
              <a:rPr lang="en-GB" dirty="0"/>
              <a:t>Prototype/</a:t>
            </a:r>
            <a:r>
              <a:rPr lang="en-GB" dirty="0" err="1"/>
              <a:t>src</a:t>
            </a:r>
            <a:r>
              <a:rPr lang="en-GB" dirty="0"/>
              <a:t>/</a:t>
            </a:r>
            <a:r>
              <a:rPr lang="en-GB" dirty="0" err="1"/>
              <a:t>merge_img</a:t>
            </a:r>
            <a:endParaRPr lang="en-US" dirty="0"/>
          </a:p>
        </p:txBody>
      </p:sp>
      <p:sp>
        <p:nvSpPr>
          <p:cNvPr id="14" name="TextBox 13">
            <a:extLst>
              <a:ext uri="{FF2B5EF4-FFF2-40B4-BE49-F238E27FC236}">
                <a16:creationId xmlns:a16="http://schemas.microsoft.com/office/drawing/2014/main" id="{CD8D80BD-6484-A6EF-A8D9-06584E2562AC}"/>
              </a:ext>
            </a:extLst>
          </p:cNvPr>
          <p:cNvSpPr txBox="1"/>
          <p:nvPr/>
        </p:nvSpPr>
        <p:spPr>
          <a:xfrm>
            <a:off x="2670711" y="704701"/>
            <a:ext cx="7582889" cy="369332"/>
          </a:xfrm>
          <a:prstGeom prst="rect">
            <a:avLst/>
          </a:prstGeom>
          <a:noFill/>
        </p:spPr>
        <p:txBody>
          <a:bodyPr wrap="square">
            <a:spAutoFit/>
          </a:bodyPr>
          <a:lstStyle/>
          <a:p>
            <a:r>
              <a:rPr lang="en-GB" dirty="0"/>
              <a:t>Path : </a:t>
            </a:r>
            <a:r>
              <a:rPr lang="en-US" dirty="0"/>
              <a:t>~/Automated-</a:t>
            </a:r>
            <a:r>
              <a:rPr lang="en-US" dirty="0" err="1"/>
              <a:t>Cheque</a:t>
            </a:r>
            <a:r>
              <a:rPr lang="en-US" dirty="0"/>
              <a:t>-Processing/</a:t>
            </a:r>
            <a:r>
              <a:rPr lang="en-GB" dirty="0"/>
              <a:t>Prototype/</a:t>
            </a:r>
            <a:r>
              <a:rPr lang="en-GB" dirty="0" err="1"/>
              <a:t>src</a:t>
            </a:r>
            <a:r>
              <a:rPr lang="en-GB" dirty="0"/>
              <a:t>/fingerprint</a:t>
            </a:r>
            <a:endParaRPr lang="en-US" dirty="0"/>
          </a:p>
        </p:txBody>
      </p:sp>
    </p:spTree>
    <p:extLst>
      <p:ext uri="{BB962C8B-B14F-4D97-AF65-F5344CB8AC3E}">
        <p14:creationId xmlns:p14="http://schemas.microsoft.com/office/powerpoint/2010/main" val="124817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237E0193-10A7-5A00-0F26-915E397E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2204578" cy="6858002"/>
          </a:xfrm>
          <a:prstGeom prst="rect">
            <a:avLst/>
          </a:prstGeom>
        </p:spPr>
      </p:pic>
      <p:sp>
        <p:nvSpPr>
          <p:cNvPr id="6" name="TextBox 5">
            <a:extLst>
              <a:ext uri="{FF2B5EF4-FFF2-40B4-BE49-F238E27FC236}">
                <a16:creationId xmlns:a16="http://schemas.microsoft.com/office/drawing/2014/main" id="{03B1D15D-E12D-6CCD-9E72-B8B0AC72B6DF}"/>
              </a:ext>
            </a:extLst>
          </p:cNvPr>
          <p:cNvSpPr txBox="1"/>
          <p:nvPr/>
        </p:nvSpPr>
        <p:spPr>
          <a:xfrm>
            <a:off x="2505940" y="774122"/>
            <a:ext cx="2204578" cy="461665"/>
          </a:xfrm>
          <a:prstGeom prst="rect">
            <a:avLst/>
          </a:prstGeom>
          <a:noFill/>
        </p:spPr>
        <p:txBody>
          <a:bodyPr wrap="square" rtlCol="0">
            <a:spAutoFit/>
          </a:bodyPr>
          <a:lstStyle/>
          <a:p>
            <a:pPr algn="l"/>
            <a:r>
              <a:rPr lang="en-GB" sz="2400" dirty="0"/>
              <a:t>ANALYSING :</a:t>
            </a:r>
            <a:endParaRPr lang="en-US" sz="2400" dirty="0"/>
          </a:p>
        </p:txBody>
      </p:sp>
      <p:sp>
        <p:nvSpPr>
          <p:cNvPr id="2" name="TextBox 1">
            <a:extLst>
              <a:ext uri="{FF2B5EF4-FFF2-40B4-BE49-F238E27FC236}">
                <a16:creationId xmlns:a16="http://schemas.microsoft.com/office/drawing/2014/main" id="{F3A0C149-42B8-AA37-E4D3-70A825E59539}"/>
              </a:ext>
            </a:extLst>
          </p:cNvPr>
          <p:cNvSpPr txBox="1"/>
          <p:nvPr/>
        </p:nvSpPr>
        <p:spPr>
          <a:xfrm>
            <a:off x="4166437" y="1235787"/>
            <a:ext cx="6397654" cy="1754326"/>
          </a:xfrm>
          <a:prstGeom prst="rect">
            <a:avLst/>
          </a:prstGeom>
          <a:noFill/>
        </p:spPr>
        <p:txBody>
          <a:bodyPr wrap="square" rtlCol="0">
            <a:spAutoFit/>
          </a:bodyPr>
          <a:lstStyle/>
          <a:p>
            <a:pPr algn="l"/>
            <a:r>
              <a:rPr lang="en-GB" dirty="0"/>
              <a:t>4. Now the 'j’ </a:t>
            </a:r>
            <a:r>
              <a:rPr lang="en-GB" dirty="0" err="1"/>
              <a:t>omr</a:t>
            </a:r>
            <a:r>
              <a:rPr lang="en-GB" dirty="0"/>
              <a:t> is analysed With </a:t>
            </a:r>
            <a:r>
              <a:rPr lang="en-GB" dirty="0" err="1"/>
              <a:t>omr</a:t>
            </a:r>
            <a:r>
              <a:rPr lang="en-GB" dirty="0"/>
              <a:t> grading</a:t>
            </a:r>
          </a:p>
          <a:p>
            <a:pPr algn="l"/>
            <a:r>
              <a:rPr lang="en-GB" dirty="0"/>
              <a:t>    technique.</a:t>
            </a:r>
          </a:p>
          <a:p>
            <a:pPr algn="l"/>
            <a:endParaRPr lang="en-GB" dirty="0"/>
          </a:p>
          <a:p>
            <a:pPr algn="l"/>
            <a:r>
              <a:rPr lang="en-GB" dirty="0"/>
              <a:t>   Marked bubbles omit as 1, </a:t>
            </a:r>
          </a:p>
          <a:p>
            <a:pPr algn="l"/>
            <a:r>
              <a:rPr lang="en-GB" dirty="0"/>
              <a:t>   Unmarked bubbles or out of the bubble range omit as 0 .</a:t>
            </a:r>
          </a:p>
          <a:p>
            <a:pPr algn="l"/>
            <a:endParaRPr lang="en-GB" dirty="0"/>
          </a:p>
        </p:txBody>
      </p:sp>
      <p:sp>
        <p:nvSpPr>
          <p:cNvPr id="3" name="TextBox 2">
            <a:extLst>
              <a:ext uri="{FF2B5EF4-FFF2-40B4-BE49-F238E27FC236}">
                <a16:creationId xmlns:a16="http://schemas.microsoft.com/office/drawing/2014/main" id="{796DB338-699D-ED8D-6A7C-1EC7313BA782}"/>
              </a:ext>
            </a:extLst>
          </p:cNvPr>
          <p:cNvSpPr txBox="1"/>
          <p:nvPr/>
        </p:nvSpPr>
        <p:spPr>
          <a:xfrm>
            <a:off x="4051217" y="2838944"/>
            <a:ext cx="7094269" cy="1477328"/>
          </a:xfrm>
          <a:prstGeom prst="rect">
            <a:avLst/>
          </a:prstGeom>
          <a:noFill/>
        </p:spPr>
        <p:txBody>
          <a:bodyPr wrap="square" rtlCol="0">
            <a:spAutoFit/>
          </a:bodyPr>
          <a:lstStyle/>
          <a:p>
            <a:pPr algn="l"/>
            <a:r>
              <a:rPr lang="en-GB" dirty="0"/>
              <a:t>1</a:t>
            </a:r>
            <a:r>
              <a:rPr lang="en-GB" baseline="30000" dirty="0"/>
              <a:t>st</a:t>
            </a:r>
            <a:r>
              <a:rPr lang="en-GB" dirty="0"/>
              <a:t>  bubble’s row result, Is stored in </a:t>
            </a:r>
            <a:r>
              <a:rPr lang="en-GB" dirty="0" err="1"/>
              <a:t>crore.txt</a:t>
            </a:r>
            <a:r>
              <a:rPr lang="en-GB" dirty="0"/>
              <a:t> file </a:t>
            </a:r>
          </a:p>
          <a:p>
            <a:pPr algn="l"/>
            <a:r>
              <a:rPr lang="en-GB" dirty="0"/>
              <a:t>2</a:t>
            </a:r>
            <a:r>
              <a:rPr lang="en-GB" baseline="30000" dirty="0"/>
              <a:t>nd</a:t>
            </a:r>
            <a:r>
              <a:rPr lang="en-GB" dirty="0"/>
              <a:t> bubble’s row result, Is stored in </a:t>
            </a:r>
            <a:r>
              <a:rPr lang="en-GB" dirty="0" err="1"/>
              <a:t>tenlakh.txt</a:t>
            </a:r>
            <a:r>
              <a:rPr lang="en-GB" dirty="0"/>
              <a:t> file</a:t>
            </a:r>
          </a:p>
          <a:p>
            <a:pPr algn="l"/>
            <a:r>
              <a:rPr lang="en-GB" dirty="0"/>
              <a:t>3</a:t>
            </a:r>
            <a:r>
              <a:rPr lang="en-GB" baseline="30000" dirty="0"/>
              <a:t>rd</a:t>
            </a:r>
            <a:r>
              <a:rPr lang="en-GB" dirty="0"/>
              <a:t> bubble’s row result, Is stored in </a:t>
            </a:r>
            <a:r>
              <a:rPr lang="en-GB" dirty="0" err="1"/>
              <a:t>lakh.txt</a:t>
            </a:r>
            <a:r>
              <a:rPr lang="en-GB" dirty="0"/>
              <a:t> file</a:t>
            </a:r>
          </a:p>
          <a:p>
            <a:pPr algn="l"/>
            <a:r>
              <a:rPr lang="en-GB" dirty="0"/>
              <a:t>4</a:t>
            </a:r>
            <a:r>
              <a:rPr lang="en-GB" baseline="30000" dirty="0"/>
              <a:t>th</a:t>
            </a:r>
            <a:r>
              <a:rPr lang="en-GB" dirty="0"/>
              <a:t> bubble’s row result, Is stored in </a:t>
            </a:r>
            <a:r>
              <a:rPr lang="en-GB" dirty="0" err="1"/>
              <a:t>tenthous.txt</a:t>
            </a:r>
            <a:r>
              <a:rPr lang="en-GB" dirty="0"/>
              <a:t> file</a:t>
            </a:r>
          </a:p>
          <a:p>
            <a:pPr algn="l"/>
            <a:r>
              <a:rPr lang="en-GB" dirty="0"/>
              <a:t>5</a:t>
            </a:r>
            <a:r>
              <a:rPr lang="en-GB" baseline="30000" dirty="0"/>
              <a:t>th</a:t>
            </a:r>
            <a:r>
              <a:rPr lang="en-GB" dirty="0"/>
              <a:t> bubble’s row result, Is stored in </a:t>
            </a:r>
            <a:r>
              <a:rPr lang="en-GB" dirty="0" err="1"/>
              <a:t>thous.txt</a:t>
            </a:r>
            <a:r>
              <a:rPr lang="en-GB" dirty="0"/>
              <a:t> file</a:t>
            </a:r>
            <a:endParaRPr lang="en-US" dirty="0"/>
          </a:p>
        </p:txBody>
      </p:sp>
      <p:sp>
        <p:nvSpPr>
          <p:cNvPr id="4" name="TextBox 3">
            <a:extLst>
              <a:ext uri="{FF2B5EF4-FFF2-40B4-BE49-F238E27FC236}">
                <a16:creationId xmlns:a16="http://schemas.microsoft.com/office/drawing/2014/main" id="{7B1CD008-3B68-B408-C579-802A6AFDF87F}"/>
              </a:ext>
            </a:extLst>
          </p:cNvPr>
          <p:cNvSpPr txBox="1"/>
          <p:nvPr/>
        </p:nvSpPr>
        <p:spPr>
          <a:xfrm>
            <a:off x="4051217" y="5160548"/>
            <a:ext cx="6174991" cy="923330"/>
          </a:xfrm>
          <a:prstGeom prst="rect">
            <a:avLst/>
          </a:prstGeom>
          <a:noFill/>
        </p:spPr>
        <p:txBody>
          <a:bodyPr wrap="square" rtlCol="0">
            <a:spAutoFit/>
          </a:bodyPr>
          <a:lstStyle/>
          <a:p>
            <a:pPr algn="l"/>
            <a:r>
              <a:rPr lang="en-GB" dirty="0"/>
              <a:t>After that, those results are read by program and Stored  into it, And every time it is incremented by ‘0’ or ‘1’, when it collect’s the data from those file’s again.</a:t>
            </a:r>
            <a:endParaRPr lang="en-US" dirty="0"/>
          </a:p>
        </p:txBody>
      </p:sp>
      <p:sp>
        <p:nvSpPr>
          <p:cNvPr id="7" name="TextBox 6">
            <a:extLst>
              <a:ext uri="{FF2B5EF4-FFF2-40B4-BE49-F238E27FC236}">
                <a16:creationId xmlns:a16="http://schemas.microsoft.com/office/drawing/2014/main" id="{5C91CD1F-B52F-5C9E-71FB-8E2E2CF90953}"/>
              </a:ext>
            </a:extLst>
          </p:cNvPr>
          <p:cNvSpPr txBox="1"/>
          <p:nvPr/>
        </p:nvSpPr>
        <p:spPr>
          <a:xfrm>
            <a:off x="4051217" y="6129627"/>
            <a:ext cx="6174992" cy="646331"/>
          </a:xfrm>
          <a:prstGeom prst="rect">
            <a:avLst/>
          </a:prstGeom>
          <a:noFill/>
        </p:spPr>
        <p:txBody>
          <a:bodyPr wrap="square" rtlCol="0">
            <a:spAutoFit/>
          </a:bodyPr>
          <a:lstStyle/>
          <a:p>
            <a:pPr algn="l"/>
            <a:r>
              <a:rPr lang="en-GB" dirty="0"/>
              <a:t>The same process is again applied, to the divided section’s ‘e’, ‘f’, ‘g’</a:t>
            </a:r>
            <a:endParaRPr lang="en-US" dirty="0"/>
          </a:p>
        </p:txBody>
      </p:sp>
      <p:sp>
        <p:nvSpPr>
          <p:cNvPr id="9" name="TextBox 8">
            <a:extLst>
              <a:ext uri="{FF2B5EF4-FFF2-40B4-BE49-F238E27FC236}">
                <a16:creationId xmlns:a16="http://schemas.microsoft.com/office/drawing/2014/main" id="{ABE2FC99-9CE1-FD0D-79D3-AD4A22160171}"/>
              </a:ext>
            </a:extLst>
          </p:cNvPr>
          <p:cNvSpPr txBox="1"/>
          <p:nvPr/>
        </p:nvSpPr>
        <p:spPr>
          <a:xfrm>
            <a:off x="2505940" y="4553744"/>
            <a:ext cx="7582889" cy="369332"/>
          </a:xfrm>
          <a:prstGeom prst="rect">
            <a:avLst/>
          </a:prstGeom>
          <a:noFill/>
        </p:spPr>
        <p:txBody>
          <a:bodyPr wrap="square">
            <a:spAutoFit/>
          </a:bodyPr>
          <a:lstStyle/>
          <a:p>
            <a:r>
              <a:rPr lang="en-GB" dirty="0"/>
              <a:t>Path : </a:t>
            </a:r>
            <a:r>
              <a:rPr lang="en-US" dirty="0"/>
              <a:t>~/Automated-</a:t>
            </a:r>
            <a:r>
              <a:rPr lang="en-US" dirty="0" err="1"/>
              <a:t>Cheque</a:t>
            </a:r>
            <a:r>
              <a:rPr lang="en-US" dirty="0"/>
              <a:t>-Processing/</a:t>
            </a:r>
            <a:r>
              <a:rPr lang="en-GB" dirty="0"/>
              <a:t>Prototype/</a:t>
            </a:r>
            <a:r>
              <a:rPr lang="en-GB" dirty="0" err="1"/>
              <a:t>src</a:t>
            </a:r>
            <a:r>
              <a:rPr lang="en-GB" dirty="0"/>
              <a:t>/funds</a:t>
            </a:r>
            <a:endParaRPr lang="en-US" dirty="0"/>
          </a:p>
        </p:txBody>
      </p:sp>
    </p:spTree>
    <p:extLst>
      <p:ext uri="{BB962C8B-B14F-4D97-AF65-F5344CB8AC3E}">
        <p14:creationId xmlns:p14="http://schemas.microsoft.com/office/powerpoint/2010/main" val="49433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1F071C2-33A0-D3AF-AD2D-8C4022055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
        <p:nvSpPr>
          <p:cNvPr id="6" name="TextBox 5">
            <a:extLst>
              <a:ext uri="{FF2B5EF4-FFF2-40B4-BE49-F238E27FC236}">
                <a16:creationId xmlns:a16="http://schemas.microsoft.com/office/drawing/2014/main" id="{912084FC-0F94-9923-DCE9-53066F58E58E}"/>
              </a:ext>
            </a:extLst>
          </p:cNvPr>
          <p:cNvSpPr txBox="1"/>
          <p:nvPr/>
        </p:nvSpPr>
        <p:spPr>
          <a:xfrm>
            <a:off x="2406979" y="2481200"/>
            <a:ext cx="2204577" cy="461665"/>
          </a:xfrm>
          <a:prstGeom prst="rect">
            <a:avLst/>
          </a:prstGeom>
          <a:noFill/>
        </p:spPr>
        <p:txBody>
          <a:bodyPr wrap="square" rtlCol="0">
            <a:spAutoFit/>
          </a:bodyPr>
          <a:lstStyle/>
          <a:p>
            <a:pPr algn="l"/>
            <a:r>
              <a:rPr lang="en-GB" sz="2400" dirty="0"/>
              <a:t>COMPARING :</a:t>
            </a:r>
            <a:endParaRPr lang="en-US" sz="2400" dirty="0"/>
          </a:p>
        </p:txBody>
      </p:sp>
      <p:sp>
        <p:nvSpPr>
          <p:cNvPr id="3" name="TextBox 2">
            <a:extLst>
              <a:ext uri="{FF2B5EF4-FFF2-40B4-BE49-F238E27FC236}">
                <a16:creationId xmlns:a16="http://schemas.microsoft.com/office/drawing/2014/main" id="{07A12A1B-E50F-A166-A12B-51F59485F5A8}"/>
              </a:ext>
            </a:extLst>
          </p:cNvPr>
          <p:cNvSpPr txBox="1"/>
          <p:nvPr/>
        </p:nvSpPr>
        <p:spPr>
          <a:xfrm>
            <a:off x="4137314" y="3149194"/>
            <a:ext cx="5177394" cy="1754326"/>
          </a:xfrm>
          <a:prstGeom prst="rect">
            <a:avLst/>
          </a:prstGeom>
          <a:noFill/>
        </p:spPr>
        <p:txBody>
          <a:bodyPr wrap="square" rtlCol="0">
            <a:spAutoFit/>
          </a:bodyPr>
          <a:lstStyle/>
          <a:p>
            <a:pPr algn="l"/>
            <a:r>
              <a:rPr lang="en-GB" dirty="0"/>
              <a:t>5. Γ and Ω fingerprints are compared with the fingerprint database.</a:t>
            </a:r>
          </a:p>
          <a:p>
            <a:pPr algn="l"/>
            <a:endParaRPr lang="en-GB" dirty="0"/>
          </a:p>
          <a:p>
            <a:pPr algn="l"/>
            <a:r>
              <a:rPr lang="en-GB" dirty="0"/>
              <a:t>After successful comparison,</a:t>
            </a:r>
          </a:p>
          <a:p>
            <a:pPr algn="l"/>
            <a:r>
              <a:rPr lang="en-GB" dirty="0"/>
              <a:t>Funds from respective detected accounts </a:t>
            </a:r>
          </a:p>
          <a:p>
            <a:pPr algn="l"/>
            <a:r>
              <a:rPr lang="en-GB" dirty="0"/>
              <a:t>are credited and debited.</a:t>
            </a:r>
            <a:endParaRPr lang="en-US" dirty="0"/>
          </a:p>
        </p:txBody>
      </p:sp>
      <p:sp>
        <p:nvSpPr>
          <p:cNvPr id="2" name="TextBox 1">
            <a:extLst>
              <a:ext uri="{FF2B5EF4-FFF2-40B4-BE49-F238E27FC236}">
                <a16:creationId xmlns:a16="http://schemas.microsoft.com/office/drawing/2014/main" id="{8B843550-5C06-59B3-616C-6FB4ACE5B825}"/>
              </a:ext>
            </a:extLst>
          </p:cNvPr>
          <p:cNvSpPr txBox="1"/>
          <p:nvPr/>
        </p:nvSpPr>
        <p:spPr>
          <a:xfrm>
            <a:off x="2406979" y="290791"/>
            <a:ext cx="6907729" cy="923330"/>
          </a:xfrm>
          <a:prstGeom prst="rect">
            <a:avLst/>
          </a:prstGeom>
          <a:noFill/>
        </p:spPr>
        <p:txBody>
          <a:bodyPr wrap="square" rtlCol="0">
            <a:spAutoFit/>
          </a:bodyPr>
          <a:lstStyle/>
          <a:p>
            <a:pPr algn="l"/>
            <a:r>
              <a:rPr lang="en-GB" dirty="0"/>
              <a:t>As soon as it complete’s , then the total incremented of crore, ten lakh, Lakh, ten thousand, thousand are multiplied with their respective funds(it is shown in sample image).</a:t>
            </a:r>
            <a:endParaRPr lang="en-US" dirty="0"/>
          </a:p>
        </p:txBody>
      </p:sp>
      <p:sp>
        <p:nvSpPr>
          <p:cNvPr id="9" name="TextBox 8">
            <a:extLst>
              <a:ext uri="{FF2B5EF4-FFF2-40B4-BE49-F238E27FC236}">
                <a16:creationId xmlns:a16="http://schemas.microsoft.com/office/drawing/2014/main" id="{AC0EA307-8940-E439-3A97-16783DEDBDF7}"/>
              </a:ext>
            </a:extLst>
          </p:cNvPr>
          <p:cNvSpPr txBox="1"/>
          <p:nvPr/>
        </p:nvSpPr>
        <p:spPr>
          <a:xfrm>
            <a:off x="3173927" y="5477024"/>
            <a:ext cx="7582889" cy="369332"/>
          </a:xfrm>
          <a:prstGeom prst="rect">
            <a:avLst/>
          </a:prstGeom>
          <a:noFill/>
        </p:spPr>
        <p:txBody>
          <a:bodyPr wrap="square">
            <a:spAutoFit/>
          </a:bodyPr>
          <a:lstStyle/>
          <a:p>
            <a:r>
              <a:rPr lang="en-GB" dirty="0"/>
              <a:t>Path : </a:t>
            </a:r>
            <a:r>
              <a:rPr lang="en-US" dirty="0"/>
              <a:t>~/Automated-</a:t>
            </a:r>
            <a:r>
              <a:rPr lang="en-US" dirty="0" err="1"/>
              <a:t>Cheque</a:t>
            </a:r>
            <a:r>
              <a:rPr lang="en-US" dirty="0"/>
              <a:t>-Processing/</a:t>
            </a:r>
            <a:r>
              <a:rPr lang="en-GB" dirty="0"/>
              <a:t>Prototype/</a:t>
            </a:r>
            <a:r>
              <a:rPr lang="en-GB" dirty="0" err="1"/>
              <a:t>src</a:t>
            </a:r>
            <a:r>
              <a:rPr lang="en-GB" dirty="0"/>
              <a:t>/</a:t>
            </a:r>
            <a:r>
              <a:rPr lang="en-GB" dirty="0" err="1"/>
              <a:t>comp_fins</a:t>
            </a:r>
            <a:endParaRPr lang="en-US" dirty="0"/>
          </a:p>
        </p:txBody>
      </p:sp>
      <p:sp>
        <p:nvSpPr>
          <p:cNvPr id="4" name="TextBox 3">
            <a:extLst>
              <a:ext uri="{FF2B5EF4-FFF2-40B4-BE49-F238E27FC236}">
                <a16:creationId xmlns:a16="http://schemas.microsoft.com/office/drawing/2014/main" id="{D479FCFC-00A9-E36E-30DB-A4BC44E13C6B}"/>
              </a:ext>
            </a:extLst>
          </p:cNvPr>
          <p:cNvSpPr txBox="1"/>
          <p:nvPr/>
        </p:nvSpPr>
        <p:spPr>
          <a:xfrm>
            <a:off x="2295648" y="1187460"/>
            <a:ext cx="10103701" cy="1200329"/>
          </a:xfrm>
          <a:prstGeom prst="rect">
            <a:avLst/>
          </a:prstGeom>
          <a:noFill/>
        </p:spPr>
        <p:txBody>
          <a:bodyPr wrap="square" rtlCol="0">
            <a:spAutoFit/>
          </a:bodyPr>
          <a:lstStyle/>
          <a:p>
            <a:pPr algn="l"/>
            <a:r>
              <a:rPr lang="en-GB" sz="2400" b="1" dirty="0"/>
              <a:t>NOTE : 1 small error, </a:t>
            </a:r>
            <a:r>
              <a:rPr lang="en-GB" sz="2400" dirty="0"/>
              <a:t>The python program output 1</a:t>
            </a:r>
          </a:p>
          <a:p>
            <a:pPr algn="l"/>
            <a:r>
              <a:rPr lang="en-GB" sz="2400" b="1" dirty="0"/>
              <a:t>             </a:t>
            </a:r>
            <a:r>
              <a:rPr lang="en-GB" sz="2400" dirty="0"/>
              <a:t>for unmarked bubbles row too, it works when a single </a:t>
            </a:r>
          </a:p>
          <a:p>
            <a:pPr algn="l"/>
            <a:r>
              <a:rPr lang="en-GB" sz="2400" dirty="0"/>
              <a:t>              bubbled out of five marked</a:t>
            </a:r>
          </a:p>
        </p:txBody>
      </p:sp>
    </p:spTree>
    <p:extLst>
      <p:ext uri="{BB962C8B-B14F-4D97-AF65-F5344CB8AC3E}">
        <p14:creationId xmlns:p14="http://schemas.microsoft.com/office/powerpoint/2010/main" val="363234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40164CFC-8B45-C2DD-8C66-B814DDF15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4578" cy="6858002"/>
          </a:xfrm>
          <a:prstGeom prst="rect">
            <a:avLst/>
          </a:prstGeom>
        </p:spPr>
      </p:pic>
      <p:sp>
        <p:nvSpPr>
          <p:cNvPr id="6" name="TextBox 5">
            <a:extLst>
              <a:ext uri="{FF2B5EF4-FFF2-40B4-BE49-F238E27FC236}">
                <a16:creationId xmlns:a16="http://schemas.microsoft.com/office/drawing/2014/main" id="{13D26DA3-48EE-E45D-3E33-54AF61283059}"/>
              </a:ext>
            </a:extLst>
          </p:cNvPr>
          <p:cNvSpPr txBox="1"/>
          <p:nvPr/>
        </p:nvSpPr>
        <p:spPr>
          <a:xfrm>
            <a:off x="2617271" y="835974"/>
            <a:ext cx="2204577" cy="461665"/>
          </a:xfrm>
          <a:prstGeom prst="rect">
            <a:avLst/>
          </a:prstGeom>
          <a:noFill/>
        </p:spPr>
        <p:txBody>
          <a:bodyPr wrap="square" rtlCol="0">
            <a:spAutoFit/>
          </a:bodyPr>
          <a:lstStyle/>
          <a:p>
            <a:pPr algn="l"/>
            <a:r>
              <a:rPr lang="en-GB" sz="2400" dirty="0"/>
              <a:t>EXECUTION :</a:t>
            </a:r>
            <a:endParaRPr lang="en-US" sz="2400" dirty="0"/>
          </a:p>
        </p:txBody>
      </p:sp>
      <p:sp>
        <p:nvSpPr>
          <p:cNvPr id="2" name="TextBox 1">
            <a:extLst>
              <a:ext uri="{FF2B5EF4-FFF2-40B4-BE49-F238E27FC236}">
                <a16:creationId xmlns:a16="http://schemas.microsoft.com/office/drawing/2014/main" id="{99D158A5-60D0-0E7B-0432-C05849E71AB8}"/>
              </a:ext>
            </a:extLst>
          </p:cNvPr>
          <p:cNvSpPr txBox="1"/>
          <p:nvPr/>
        </p:nvSpPr>
        <p:spPr>
          <a:xfrm>
            <a:off x="5187166" y="2515218"/>
            <a:ext cx="1828800" cy="369332"/>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8D8B6F9B-357B-35EC-1140-690E412D8C1E}"/>
              </a:ext>
            </a:extLst>
          </p:cNvPr>
          <p:cNvSpPr txBox="1"/>
          <p:nvPr/>
        </p:nvSpPr>
        <p:spPr>
          <a:xfrm>
            <a:off x="4472792" y="1297639"/>
            <a:ext cx="5410942" cy="2585323"/>
          </a:xfrm>
          <a:prstGeom prst="rect">
            <a:avLst/>
          </a:prstGeom>
          <a:noFill/>
        </p:spPr>
        <p:txBody>
          <a:bodyPr wrap="square" rtlCol="0">
            <a:spAutoFit/>
          </a:bodyPr>
          <a:lstStyle/>
          <a:p>
            <a:pPr algn="l"/>
            <a:r>
              <a:rPr lang="en-GB" dirty="0"/>
              <a:t>6. At the end The user can know his updated balance.</a:t>
            </a:r>
          </a:p>
          <a:p>
            <a:pPr algn="l"/>
            <a:r>
              <a:rPr lang="en-GB" dirty="0"/>
              <a:t>And exit from the window</a:t>
            </a:r>
          </a:p>
          <a:p>
            <a:pPr algn="l"/>
            <a:endParaRPr lang="en-GB" dirty="0"/>
          </a:p>
          <a:p>
            <a:pPr algn="l"/>
            <a:endParaRPr lang="en-GB" dirty="0"/>
          </a:p>
          <a:p>
            <a:pPr algn="l"/>
            <a:r>
              <a:rPr lang="en-GB" dirty="0"/>
              <a:t>The message to the payer will be sent through </a:t>
            </a:r>
            <a:r>
              <a:rPr lang="en-GB" dirty="0" err="1"/>
              <a:t>sms</a:t>
            </a:r>
            <a:r>
              <a:rPr lang="en-GB" dirty="0"/>
              <a:t> or mail, Which is not accessible by payee.</a:t>
            </a:r>
          </a:p>
          <a:p>
            <a:pPr algn="l"/>
            <a:endParaRPr lang="en-GB" dirty="0"/>
          </a:p>
          <a:p>
            <a:pPr algn="l"/>
            <a:r>
              <a:rPr lang="en-GB" dirty="0"/>
              <a:t>Just to show you I have added that option.</a:t>
            </a:r>
            <a:endParaRPr lang="en-US" dirty="0"/>
          </a:p>
        </p:txBody>
      </p:sp>
      <p:sp>
        <p:nvSpPr>
          <p:cNvPr id="4" name="TextBox 3">
            <a:extLst>
              <a:ext uri="{FF2B5EF4-FFF2-40B4-BE49-F238E27FC236}">
                <a16:creationId xmlns:a16="http://schemas.microsoft.com/office/drawing/2014/main" id="{4908FC48-5EA7-F782-771E-1E08B3B62E15}"/>
              </a:ext>
            </a:extLst>
          </p:cNvPr>
          <p:cNvSpPr txBox="1"/>
          <p:nvPr/>
        </p:nvSpPr>
        <p:spPr>
          <a:xfrm>
            <a:off x="2357500" y="4821698"/>
            <a:ext cx="8911688" cy="1754326"/>
          </a:xfrm>
          <a:prstGeom prst="rect">
            <a:avLst/>
          </a:prstGeom>
          <a:noFill/>
        </p:spPr>
        <p:txBody>
          <a:bodyPr wrap="square" rtlCol="0">
            <a:spAutoFit/>
          </a:bodyPr>
          <a:lstStyle/>
          <a:p>
            <a:pPr algn="l"/>
            <a:r>
              <a:rPr lang="en-GB" dirty="0"/>
              <a:t>Note : Main things almost covered, two simple Things not included.</a:t>
            </a:r>
          </a:p>
          <a:p>
            <a:pPr algn="l"/>
            <a:r>
              <a:rPr lang="en-GB" dirty="0"/>
              <a:t>           1. Date verification which is simple can be done while </a:t>
            </a:r>
            <a:r>
              <a:rPr lang="en-GB" dirty="0" err="1"/>
              <a:t>builting</a:t>
            </a:r>
            <a:r>
              <a:rPr lang="en-GB" dirty="0"/>
              <a:t> prototype.</a:t>
            </a:r>
          </a:p>
          <a:p>
            <a:pPr algn="l"/>
            <a:r>
              <a:rPr lang="en-GB" dirty="0"/>
              <a:t>           2. Last fingerprint Impression verification.</a:t>
            </a:r>
          </a:p>
          <a:p>
            <a:pPr algn="l"/>
            <a:r>
              <a:rPr lang="en-GB" dirty="0"/>
              <a:t>            relevant data like diagram,  flowchart of working mode and why you need to   </a:t>
            </a:r>
          </a:p>
          <a:p>
            <a:pPr algn="l"/>
            <a:r>
              <a:rPr lang="en-GB" dirty="0"/>
              <a:t>             choose are project? are in the main File</a:t>
            </a:r>
          </a:p>
          <a:p>
            <a:pPr algn="l"/>
            <a:r>
              <a:rPr lang="en-GB" dirty="0"/>
              <a:t>            “auto cheque PPT </a:t>
            </a:r>
            <a:r>
              <a:rPr lang="en-GB" dirty="0" err="1"/>
              <a:t>updated.pptx</a:t>
            </a:r>
            <a:r>
              <a:rPr lang="en-GB" dirty="0"/>
              <a:t>” which you had checked in 1</a:t>
            </a:r>
            <a:r>
              <a:rPr lang="en-GB" baseline="30000" dirty="0"/>
              <a:t>st</a:t>
            </a:r>
            <a:r>
              <a:rPr lang="en-GB" dirty="0"/>
              <a:t> round.</a:t>
            </a:r>
          </a:p>
        </p:txBody>
      </p:sp>
    </p:spTree>
    <p:extLst>
      <p:ext uri="{BB962C8B-B14F-4D97-AF65-F5344CB8AC3E}">
        <p14:creationId xmlns:p14="http://schemas.microsoft.com/office/powerpoint/2010/main" val="1318579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vt:lpstr>
      <vt:lpstr>Ideas: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om Mali</dc:creator>
  <cp:lastModifiedBy>Hari om Mali</cp:lastModifiedBy>
  <cp:revision>23</cp:revision>
  <dcterms:created xsi:type="dcterms:W3CDTF">2022-10-31T04:13:08Z</dcterms:created>
  <dcterms:modified xsi:type="dcterms:W3CDTF">2022-11-07T16:36:17Z</dcterms:modified>
</cp:coreProperties>
</file>