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8"/>
  </p:notesMasterIdLst>
  <p:sldIdLst>
    <p:sldId id="256" r:id="rId3"/>
    <p:sldId id="257" r:id="rId4"/>
    <p:sldId id="258" r:id="rId5"/>
    <p:sldId id="259" r:id="rId6"/>
    <p:sldId id="260" r:id="rId7"/>
    <p:sldId id="266" r:id="rId8"/>
    <p:sldId id="261" r:id="rId9"/>
    <p:sldId id="269" r:id="rId10"/>
    <p:sldId id="262" r:id="rId11"/>
    <p:sldId id="267" r:id="rId12"/>
    <p:sldId id="263" r:id="rId13"/>
    <p:sldId id="270" r:id="rId14"/>
    <p:sldId id="265" r:id="rId15"/>
    <p:sldId id="268" r:id="rId16"/>
    <p:sldId id="264"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Lato Black" panose="020F0502020204030203" pitchFamily="34"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26"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font" Target="fonts/font3.fntdata"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customschemas.google.com/relationships/presentationmetadata" Target="metadata"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font" Target="fonts/font2.fntdata"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font" Target="fonts/font6.fntdata"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font" Target="fonts/font5.fntdata" /><Relationship Id="rId28"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font" Target="fonts/font1.fntdata"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font" Target="fonts/font4.fntdata"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 Id="rId4" Type="http://schemas.openxmlformats.org/officeDocument/2006/relationships/image" Target="../media/image4.png"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 /><Relationship Id="rId13" Type="http://schemas.openxmlformats.org/officeDocument/2006/relationships/slideLayout" Target="../slideLayouts/slideLayout38.xml" /><Relationship Id="rId18" Type="http://schemas.openxmlformats.org/officeDocument/2006/relationships/slideLayout" Target="../slideLayouts/slideLayout43.xml" /><Relationship Id="rId26" Type="http://schemas.openxmlformats.org/officeDocument/2006/relationships/slideLayout" Target="../slideLayouts/slideLayout51.xml" /><Relationship Id="rId3" Type="http://schemas.openxmlformats.org/officeDocument/2006/relationships/slideLayout" Target="../slideLayouts/slideLayout28.xml" /><Relationship Id="rId21" Type="http://schemas.openxmlformats.org/officeDocument/2006/relationships/slideLayout" Target="../slideLayouts/slideLayout46.xml" /><Relationship Id="rId7" Type="http://schemas.openxmlformats.org/officeDocument/2006/relationships/slideLayout" Target="../slideLayouts/slideLayout32.xml" /><Relationship Id="rId12" Type="http://schemas.openxmlformats.org/officeDocument/2006/relationships/slideLayout" Target="../slideLayouts/slideLayout37.xml" /><Relationship Id="rId17" Type="http://schemas.openxmlformats.org/officeDocument/2006/relationships/slideLayout" Target="../slideLayouts/slideLayout42.xml" /><Relationship Id="rId25" Type="http://schemas.openxmlformats.org/officeDocument/2006/relationships/slideLayout" Target="../slideLayouts/slideLayout50.xml" /><Relationship Id="rId2" Type="http://schemas.openxmlformats.org/officeDocument/2006/relationships/slideLayout" Target="../slideLayouts/slideLayout27.xml" /><Relationship Id="rId16" Type="http://schemas.openxmlformats.org/officeDocument/2006/relationships/slideLayout" Target="../slideLayouts/slideLayout41.xml" /><Relationship Id="rId20" Type="http://schemas.openxmlformats.org/officeDocument/2006/relationships/slideLayout" Target="../slideLayouts/slideLayout45.xml" /><Relationship Id="rId29" Type="http://schemas.openxmlformats.org/officeDocument/2006/relationships/slideLayout" Target="../slideLayouts/slideLayout54.xml" /><Relationship Id="rId1" Type="http://schemas.openxmlformats.org/officeDocument/2006/relationships/slideLayout" Target="../slideLayouts/slideLayout26.xml" /><Relationship Id="rId6" Type="http://schemas.openxmlformats.org/officeDocument/2006/relationships/slideLayout" Target="../slideLayouts/slideLayout31.xml" /><Relationship Id="rId11" Type="http://schemas.openxmlformats.org/officeDocument/2006/relationships/slideLayout" Target="../slideLayouts/slideLayout36.xml" /><Relationship Id="rId24" Type="http://schemas.openxmlformats.org/officeDocument/2006/relationships/slideLayout" Target="../slideLayouts/slideLayout49.xml" /><Relationship Id="rId5" Type="http://schemas.openxmlformats.org/officeDocument/2006/relationships/slideLayout" Target="../slideLayouts/slideLayout30.xml" /><Relationship Id="rId15" Type="http://schemas.openxmlformats.org/officeDocument/2006/relationships/slideLayout" Target="../slideLayouts/slideLayout40.xml" /><Relationship Id="rId23" Type="http://schemas.openxmlformats.org/officeDocument/2006/relationships/slideLayout" Target="../slideLayouts/slideLayout48.xml" /><Relationship Id="rId28" Type="http://schemas.openxmlformats.org/officeDocument/2006/relationships/slideLayout" Target="../slideLayouts/slideLayout53.xml" /><Relationship Id="rId10" Type="http://schemas.openxmlformats.org/officeDocument/2006/relationships/slideLayout" Target="../slideLayouts/slideLayout35.xml" /><Relationship Id="rId19" Type="http://schemas.openxmlformats.org/officeDocument/2006/relationships/slideLayout" Target="../slideLayouts/slideLayout44.xml" /><Relationship Id="rId4" Type="http://schemas.openxmlformats.org/officeDocument/2006/relationships/slideLayout" Target="../slideLayouts/slideLayout29.xml" /><Relationship Id="rId9" Type="http://schemas.openxmlformats.org/officeDocument/2006/relationships/slideLayout" Target="../slideLayouts/slideLayout34.xml" /><Relationship Id="rId14" Type="http://schemas.openxmlformats.org/officeDocument/2006/relationships/slideLayout" Target="../slideLayouts/slideLayout39.xml" /><Relationship Id="rId22" Type="http://schemas.openxmlformats.org/officeDocument/2006/relationships/slideLayout" Target="../slideLayouts/slideLayout47.xml" /><Relationship Id="rId27" Type="http://schemas.openxmlformats.org/officeDocument/2006/relationships/slideLayout" Target="../slideLayouts/slideLayout52.xml" /><Relationship Id="rId30"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8.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hyperlink" Target="https://en.m.wikipedia.org/wiki/Optical_mark_recognition" TargetMode="External" /><Relationship Id="rId2" Type="http://schemas.openxmlformats.org/officeDocument/2006/relationships/hyperlink" Target="https://www.hindawi.com/journals/acisc/2020/8535861/" TargetMode="Externa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107718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Team Name :</a:t>
            </a:r>
            <a:r>
              <a:rPr lang="en-GB" sz="2900" b="1" i="0" u="none" strike="noStrike" cap="none" dirty="0">
                <a:solidFill>
                  <a:schemeClr val="lt1"/>
                </a:solidFill>
                <a:latin typeface="Trebuchet MS"/>
                <a:ea typeface="Trebuchet MS"/>
                <a:cs typeface="Trebuchet MS"/>
                <a:sym typeface="Trebuchet MS"/>
              </a:rPr>
              <a:t> Neoteric </a:t>
            </a:r>
          </a:p>
          <a:p>
            <a:pPr marL="0" marR="0" lvl="0" indent="0" algn="l" rtl="0">
              <a:lnSpc>
                <a:spcPct val="100000"/>
              </a:lnSpc>
              <a:spcBef>
                <a:spcPts val="0"/>
              </a:spcBef>
              <a:spcAft>
                <a:spcPts val="0"/>
              </a:spcAft>
              <a:buClr>
                <a:srgbClr val="000000"/>
              </a:buClr>
              <a:buSzPts val="3600"/>
              <a:buFont typeface="Arial"/>
              <a:buNone/>
            </a:pPr>
            <a:r>
              <a:rPr lang="en-GB" sz="2900" b="1" dirty="0">
                <a:solidFill>
                  <a:schemeClr val="lt1"/>
                </a:solidFill>
                <a:latin typeface="Trebuchet MS"/>
                <a:ea typeface="Trebuchet MS"/>
                <a:cs typeface="Trebuchet MS"/>
                <a:sym typeface="Trebuchet MS"/>
              </a:rPr>
              <a:t>                      L</a:t>
            </a:r>
            <a:r>
              <a:rPr lang="en-GB" sz="2900" b="1" i="0" u="none" strike="noStrike" cap="none" dirty="0">
                <a:solidFill>
                  <a:schemeClr val="lt1"/>
                </a:solidFill>
                <a:latin typeface="Trebuchet MS"/>
                <a:ea typeface="Trebuchet MS"/>
                <a:cs typeface="Trebuchet MS"/>
                <a:sym typeface="Trebuchet MS"/>
              </a:rPr>
              <a:t>iquidators</a:t>
            </a:r>
          </a:p>
        </p:txBody>
      </p:sp>
      <p:sp>
        <p:nvSpPr>
          <p:cNvPr id="340" name="Google Shape;340;p1"/>
          <p:cNvSpPr txBox="1"/>
          <p:nvPr/>
        </p:nvSpPr>
        <p:spPr>
          <a:xfrm>
            <a:off x="158562" y="3372006"/>
            <a:ext cx="4559100" cy="54645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en-GB" sz="1700" i="0" u="none" strike="noStrike" cap="none" dirty="0">
                <a:solidFill>
                  <a:schemeClr val="lt1"/>
                </a:solidFill>
                <a:latin typeface="Trebuchet MS"/>
                <a:ea typeface="Trebuchet MS"/>
                <a:cs typeface="Trebuchet MS"/>
                <a:sym typeface="Trebuchet MS"/>
              </a:rPr>
              <a:t> Always ready to fire</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r>
              <a:rPr lang="en-GB" sz="1200" i="0" u="none" strike="noStrike" cap="none" dirty="0">
                <a:solidFill>
                  <a:schemeClr val="lt1"/>
                </a:solidFill>
                <a:latin typeface="Trebuchet MS"/>
                <a:ea typeface="Trebuchet MS"/>
                <a:cs typeface="Trebuchet MS"/>
                <a:sym typeface="Trebuchet MS"/>
              </a:rPr>
              <a:t> </a:t>
            </a:r>
            <a:r>
              <a:rPr lang="en-GB" sz="1200" dirty="0">
                <a:solidFill>
                  <a:schemeClr val="lt1"/>
                </a:solidFill>
                <a:latin typeface="Trebuchet MS"/>
                <a:ea typeface="Trebuchet MS"/>
                <a:cs typeface="Trebuchet MS"/>
                <a:sym typeface="Trebuchet MS"/>
              </a:rPr>
              <a:t>19</a:t>
            </a:r>
            <a:r>
              <a:rPr lang="en-GB" sz="1200" i="0" u="none" strike="noStrike" cap="none" dirty="0">
                <a:solidFill>
                  <a:schemeClr val="lt1"/>
                </a:solidFill>
                <a:latin typeface="Trebuchet MS"/>
                <a:ea typeface="Trebuchet MS"/>
                <a:cs typeface="Trebuchet MS"/>
                <a:sym typeface="Trebuchet MS"/>
              </a:rPr>
              <a:t>/09/2022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4031-D6AA-3762-A13F-12A53BED6D6E}"/>
              </a:ext>
            </a:extLst>
          </p:cNvPr>
          <p:cNvSpPr>
            <a:spLocks noGrp="1"/>
          </p:cNvSpPr>
          <p:nvPr>
            <p:ph type="title"/>
          </p:nvPr>
        </p:nvSpPr>
        <p:spPr/>
        <p:txBody>
          <a:bodyPr/>
          <a:lstStyle/>
          <a:p>
            <a:r>
              <a:rPr lang="en-GB" dirty="0"/>
              <a:t>Alternate ideas:</a:t>
            </a:r>
            <a:endParaRPr lang="en-US" dirty="0"/>
          </a:p>
        </p:txBody>
      </p:sp>
      <p:sp>
        <p:nvSpPr>
          <p:cNvPr id="4" name="TextBox 3">
            <a:extLst>
              <a:ext uri="{FF2B5EF4-FFF2-40B4-BE49-F238E27FC236}">
                <a16:creationId xmlns:a16="http://schemas.microsoft.com/office/drawing/2014/main" id="{31A52DE4-A00F-B99C-9F12-57437B3B2C3E}"/>
              </a:ext>
            </a:extLst>
          </p:cNvPr>
          <p:cNvSpPr txBox="1"/>
          <p:nvPr/>
        </p:nvSpPr>
        <p:spPr>
          <a:xfrm>
            <a:off x="165536" y="1712566"/>
            <a:ext cx="3972836" cy="1046440"/>
          </a:xfrm>
          <a:prstGeom prst="rect">
            <a:avLst/>
          </a:prstGeom>
          <a:noFill/>
        </p:spPr>
        <p:txBody>
          <a:bodyPr wrap="square" rtlCol="0">
            <a:spAutoFit/>
          </a:bodyPr>
          <a:lstStyle/>
          <a:p>
            <a:pPr marL="285750" indent="-285750" algn="l">
              <a:buFont typeface="Arial" panose="020B0604020202020204" pitchFamily="34" charset="0"/>
              <a:buChar char="•"/>
            </a:pPr>
            <a:r>
              <a:rPr lang="en-GB" sz="2000" dirty="0"/>
              <a:t>Alternate to cash: </a:t>
            </a:r>
            <a:r>
              <a:rPr lang="en-GB" dirty="0"/>
              <a:t>The machine can generate a </a:t>
            </a:r>
            <a:r>
              <a:rPr lang="en-GB" dirty="0" err="1"/>
              <a:t>receipt,with</a:t>
            </a:r>
            <a:r>
              <a:rPr lang="en-GB" dirty="0"/>
              <a:t> the help of it the user can withdraw funds from counter after all verification done by officer.</a:t>
            </a:r>
            <a:endParaRPr lang="en-US" sz="2000" dirty="0"/>
          </a:p>
        </p:txBody>
      </p:sp>
    </p:spTree>
    <p:extLst>
      <p:ext uri="{BB962C8B-B14F-4D97-AF65-F5344CB8AC3E}">
        <p14:creationId xmlns:p14="http://schemas.microsoft.com/office/powerpoint/2010/main" val="252141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2" name="TextBox 1">
            <a:extLst>
              <a:ext uri="{FF2B5EF4-FFF2-40B4-BE49-F238E27FC236}">
                <a16:creationId xmlns:a16="http://schemas.microsoft.com/office/drawing/2014/main" id="{7020D716-47D0-3980-4071-DD5013EA89D4}"/>
              </a:ext>
            </a:extLst>
          </p:cNvPr>
          <p:cNvSpPr txBox="1"/>
          <p:nvPr/>
        </p:nvSpPr>
        <p:spPr>
          <a:xfrm>
            <a:off x="192162" y="138186"/>
            <a:ext cx="8822289" cy="3108543"/>
          </a:xfrm>
          <a:prstGeom prst="rect">
            <a:avLst/>
          </a:prstGeom>
          <a:noFill/>
        </p:spPr>
        <p:txBody>
          <a:bodyPr wrap="square" rtlCol="0">
            <a:spAutoFit/>
          </a:bodyPr>
          <a:lstStyle/>
          <a:p>
            <a:pPr algn="l"/>
            <a:r>
              <a:rPr lang="en-GB" sz="2800" dirty="0"/>
              <a:t>Frauds</a:t>
            </a:r>
          </a:p>
          <a:p>
            <a:pPr algn="l"/>
            <a:endParaRPr lang="en-GB" dirty="0"/>
          </a:p>
          <a:p>
            <a:pPr algn="l"/>
            <a:endParaRPr lang="en-GB" dirty="0"/>
          </a:p>
          <a:p>
            <a:pPr algn="l"/>
            <a:endParaRPr lang="en-GB" dirty="0"/>
          </a:p>
          <a:p>
            <a:pPr algn="l"/>
            <a:endParaRPr lang="en-GB" dirty="0"/>
          </a:p>
          <a:p>
            <a:pPr marL="342900" indent="-342900" algn="l">
              <a:buFont typeface="+mj-lt"/>
              <a:buAutoNum type="arabicPeriod"/>
            </a:pPr>
            <a:r>
              <a:rPr lang="en-GB" dirty="0"/>
              <a:t>Due to fingerprint impression there’s 100% verification , rather then sign verification, because it can’t have 100% and the sign can be copied. </a:t>
            </a:r>
          </a:p>
          <a:p>
            <a:pPr marL="342900" indent="-342900" algn="l">
              <a:buFont typeface="+mj-lt"/>
              <a:buAutoNum type="arabicPeriod"/>
            </a:pPr>
            <a:r>
              <a:rPr lang="en-GB" dirty="0"/>
              <a:t>So in that fingerprint there is 0% risk.</a:t>
            </a:r>
          </a:p>
          <a:p>
            <a:pPr marL="342900" indent="-342900" algn="l">
              <a:buFont typeface="+mj-lt"/>
              <a:buAutoNum type="arabicPeriod"/>
            </a:pPr>
            <a:r>
              <a:rPr lang="en-GB" dirty="0"/>
              <a:t>If the payee tries to mark those other unfilled circles of OMR then The Machine will not dispense any cash , Because  it had been stricken Off with long line out of the circle, and for investigation the cheque will be sent to the counter.</a:t>
            </a:r>
          </a:p>
          <a:p>
            <a:pPr marL="342900" indent="-342900" algn="l">
              <a:buFont typeface="+mj-lt"/>
              <a:buAutoNum type="arabicPeriod"/>
            </a:pPr>
            <a:r>
              <a:rPr lang="en-GB" dirty="0"/>
              <a:t>If any condition not meet then , for further assistance a member will check and pass the cheque.</a:t>
            </a:r>
          </a:p>
          <a:p>
            <a:pPr marL="342900" indent="-342900" algn="l">
              <a:buFont typeface="+mj-lt"/>
              <a:buAutoNum type="arabicPeriod"/>
            </a:pPr>
            <a:r>
              <a:rPr lang="en-GB" dirty="0"/>
              <a:t>If any error found a complaint can be raised.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7BEB-3DEB-0F58-78B3-DC781542DC72}"/>
              </a:ext>
            </a:extLst>
          </p:cNvPr>
          <p:cNvSpPr>
            <a:spLocks noGrp="1"/>
          </p:cNvSpPr>
          <p:nvPr>
            <p:ph type="title"/>
          </p:nvPr>
        </p:nvSpPr>
        <p:spPr/>
        <p:txBody>
          <a:bodyPr/>
          <a:lstStyle/>
          <a:p>
            <a:r>
              <a:rPr lang="en-GB" dirty="0"/>
              <a:t>Microsoft Azure services lists:</a:t>
            </a:r>
            <a:endParaRPr lang="en-US" dirty="0"/>
          </a:p>
        </p:txBody>
      </p:sp>
      <p:sp>
        <p:nvSpPr>
          <p:cNvPr id="4" name="TextBox 3">
            <a:extLst>
              <a:ext uri="{FF2B5EF4-FFF2-40B4-BE49-F238E27FC236}">
                <a16:creationId xmlns:a16="http://schemas.microsoft.com/office/drawing/2014/main" id="{7E98BF89-8A31-08EB-5DA2-C92699615709}"/>
              </a:ext>
            </a:extLst>
          </p:cNvPr>
          <p:cNvSpPr txBox="1"/>
          <p:nvPr/>
        </p:nvSpPr>
        <p:spPr>
          <a:xfrm>
            <a:off x="314876" y="1712567"/>
            <a:ext cx="8632102" cy="1815882"/>
          </a:xfrm>
          <a:prstGeom prst="rect">
            <a:avLst/>
          </a:prstGeom>
          <a:noFill/>
        </p:spPr>
        <p:txBody>
          <a:bodyPr wrap="square" rtlCol="0">
            <a:spAutoFit/>
          </a:bodyPr>
          <a:lstStyle/>
          <a:p>
            <a:pPr marL="285750" indent="-285750" algn="l">
              <a:buFont typeface="Arial" panose="020B0604020202020204" pitchFamily="34" charset="0"/>
              <a:buChar char="•"/>
            </a:pPr>
            <a:r>
              <a:rPr lang="en-GB" b="1" dirty="0"/>
              <a:t>Azure cosmos DB</a:t>
            </a:r>
            <a:r>
              <a:rPr lang="en-GB" dirty="0"/>
              <a:t> – for the API service ,to link bank with machine.</a:t>
            </a:r>
          </a:p>
          <a:p>
            <a:pPr marL="285750" indent="-285750" algn="l">
              <a:buFont typeface="Arial" panose="020B0604020202020204" pitchFamily="34" charset="0"/>
              <a:buChar char="•"/>
            </a:pPr>
            <a:r>
              <a:rPr lang="en-GB" b="1" dirty="0"/>
              <a:t>Active directory –</a:t>
            </a:r>
            <a:r>
              <a:rPr lang="en-GB" dirty="0"/>
              <a:t> for login purpose, to login in his account with help of fingerprint.(like AEPS)</a:t>
            </a:r>
          </a:p>
          <a:p>
            <a:pPr marL="285750" indent="-285750" algn="l">
              <a:buFont typeface="Arial" panose="020B0604020202020204" pitchFamily="34" charset="0"/>
              <a:buChar char="•"/>
            </a:pPr>
            <a:r>
              <a:rPr lang="en-GB" b="1" dirty="0"/>
              <a:t>Azure data lake </a:t>
            </a:r>
            <a:r>
              <a:rPr lang="en-GB" dirty="0"/>
              <a:t>– for the storage of transaction details, like funds details along with client Photoshoot.</a:t>
            </a:r>
          </a:p>
          <a:p>
            <a:pPr marL="285750" indent="-285750" algn="l">
              <a:buFont typeface="Arial" panose="020B0604020202020204" pitchFamily="34" charset="0"/>
              <a:buChar char="•"/>
            </a:pPr>
            <a:r>
              <a:rPr lang="en-GB" b="1" dirty="0"/>
              <a:t>Signal IR</a:t>
            </a:r>
            <a:r>
              <a:rPr lang="en-GB" dirty="0"/>
              <a:t> – for the live support if they don’t understand the use age of machine.</a:t>
            </a:r>
          </a:p>
          <a:p>
            <a:pPr marL="285750" indent="-285750" algn="l">
              <a:buFont typeface="Arial" panose="020B0604020202020204" pitchFamily="34" charset="0"/>
              <a:buChar char="•"/>
            </a:pPr>
            <a:r>
              <a:rPr lang="en-GB" b="1" dirty="0"/>
              <a:t>IOT </a:t>
            </a:r>
          </a:p>
          <a:p>
            <a:pPr marL="285750" indent="-285750" algn="l">
              <a:buFont typeface="Arial" panose="020B0604020202020204" pitchFamily="34" charset="0"/>
              <a:buChar char="•"/>
            </a:pPr>
            <a:endParaRPr lang="en-GB" b="1" dirty="0"/>
          </a:p>
          <a:p>
            <a:pPr algn="l"/>
            <a:r>
              <a:rPr lang="en-GB" dirty="0"/>
              <a:t>And other services will be added based on customer’s feedbacks.</a:t>
            </a:r>
          </a:p>
          <a:p>
            <a:pPr algn="l"/>
            <a:endParaRPr lang="en-US" dirty="0"/>
          </a:p>
        </p:txBody>
      </p:sp>
    </p:spTree>
    <p:extLst>
      <p:ext uri="{BB962C8B-B14F-4D97-AF65-F5344CB8AC3E}">
        <p14:creationId xmlns:p14="http://schemas.microsoft.com/office/powerpoint/2010/main" val="1223968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05BFD0-AEAD-B144-C8DC-B321220E7D02}"/>
              </a:ext>
            </a:extLst>
          </p:cNvPr>
          <p:cNvSpPr txBox="1"/>
          <p:nvPr/>
        </p:nvSpPr>
        <p:spPr>
          <a:xfrm rot="10800000" flipV="1">
            <a:off x="641745" y="1480944"/>
            <a:ext cx="6969258" cy="2677656"/>
          </a:xfrm>
          <a:prstGeom prst="rect">
            <a:avLst/>
          </a:prstGeom>
          <a:noFill/>
        </p:spPr>
        <p:txBody>
          <a:bodyPr wrap="square" rtlCol="0">
            <a:spAutoFit/>
          </a:bodyPr>
          <a:lstStyle/>
          <a:p>
            <a:pPr algn="l"/>
            <a:r>
              <a:rPr lang="en-GB" sz="2800" b="1" i="1" dirty="0">
                <a:solidFill>
                  <a:schemeClr val="bg2"/>
                </a:solidFill>
              </a:rPr>
              <a:t>Source links:</a:t>
            </a:r>
          </a:p>
          <a:p>
            <a:pPr algn="l"/>
            <a:endParaRPr lang="en-GB" sz="2800" b="1" i="1" dirty="0">
              <a:solidFill>
                <a:schemeClr val="bg2"/>
              </a:solidFill>
            </a:endParaRPr>
          </a:p>
          <a:p>
            <a:pPr algn="l"/>
            <a:r>
              <a:rPr lang="en-GB" dirty="0"/>
              <a:t>(Which lead to generate idea)</a:t>
            </a:r>
          </a:p>
          <a:p>
            <a:pPr algn="l"/>
            <a:endParaRPr lang="en-GB" dirty="0"/>
          </a:p>
          <a:p>
            <a:pPr algn="l"/>
            <a:r>
              <a:rPr lang="en-GB" dirty="0" err="1"/>
              <a:t>OpenCV</a:t>
            </a:r>
            <a:r>
              <a:rPr lang="en-GB" dirty="0"/>
              <a:t> idea : </a:t>
            </a:r>
            <a:r>
              <a:rPr lang="en-GB" dirty="0">
                <a:hlinkClick r:id="rId2"/>
              </a:rPr>
              <a:t>https://www.hindawi.com/journals/acisc/2020/8535861/</a:t>
            </a:r>
            <a:endParaRPr lang="en-GB" dirty="0"/>
          </a:p>
          <a:p>
            <a:pPr algn="l"/>
            <a:endParaRPr lang="en-GB" dirty="0"/>
          </a:p>
          <a:p>
            <a:pPr algn="l"/>
            <a:endParaRPr lang="en-GB" dirty="0"/>
          </a:p>
          <a:p>
            <a:pPr algn="l"/>
            <a:r>
              <a:rPr lang="en-GB" dirty="0"/>
              <a:t>OMR : </a:t>
            </a:r>
            <a:r>
              <a:rPr lang="en-GB" dirty="0">
                <a:hlinkClick r:id="rId3"/>
              </a:rPr>
              <a:t>https://en.m.wikipedia.org/wiki/Optical_mark_recognition</a:t>
            </a:r>
            <a:endParaRPr lang="en-GB" dirty="0"/>
          </a:p>
          <a:p>
            <a:pPr algn="l"/>
            <a:endParaRPr lang="en-GB" dirty="0"/>
          </a:p>
          <a:p>
            <a:pPr algn="l"/>
            <a:endParaRPr lang="en-GB" dirty="0"/>
          </a:p>
        </p:txBody>
      </p:sp>
    </p:spTree>
    <p:extLst>
      <p:ext uri="{BB962C8B-B14F-4D97-AF65-F5344CB8AC3E}">
        <p14:creationId xmlns:p14="http://schemas.microsoft.com/office/powerpoint/2010/main" val="20418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F09F-BB2A-CD01-84B2-17B13C4DA46B}"/>
              </a:ext>
            </a:extLst>
          </p:cNvPr>
          <p:cNvSpPr>
            <a:spLocks noGrp="1"/>
          </p:cNvSpPr>
          <p:nvPr>
            <p:ph type="title"/>
          </p:nvPr>
        </p:nvSpPr>
        <p:spPr>
          <a:xfrm>
            <a:off x="494616" y="229549"/>
            <a:ext cx="8070011" cy="841029"/>
          </a:xfrm>
        </p:spPr>
        <p:txBody>
          <a:bodyPr/>
          <a:lstStyle/>
          <a:p>
            <a:r>
              <a:rPr lang="en-GB" dirty="0"/>
              <a:t>Why do you want to select our project?</a:t>
            </a:r>
            <a:endParaRPr lang="en-US" dirty="0"/>
          </a:p>
        </p:txBody>
      </p:sp>
      <p:sp>
        <p:nvSpPr>
          <p:cNvPr id="4" name="TextBox 3">
            <a:extLst>
              <a:ext uri="{FF2B5EF4-FFF2-40B4-BE49-F238E27FC236}">
                <a16:creationId xmlns:a16="http://schemas.microsoft.com/office/drawing/2014/main" id="{3E862FF4-840A-5AF5-649D-71C00D9F7FFB}"/>
              </a:ext>
            </a:extLst>
          </p:cNvPr>
          <p:cNvSpPr txBox="1"/>
          <p:nvPr/>
        </p:nvSpPr>
        <p:spPr>
          <a:xfrm>
            <a:off x="494615" y="1712565"/>
            <a:ext cx="8132987" cy="1384995"/>
          </a:xfrm>
          <a:prstGeom prst="rect">
            <a:avLst/>
          </a:prstGeom>
          <a:noFill/>
        </p:spPr>
        <p:txBody>
          <a:bodyPr wrap="square" rtlCol="0">
            <a:spAutoFit/>
          </a:bodyPr>
          <a:lstStyle/>
          <a:p>
            <a:pPr marL="285750" indent="-285750" algn="l">
              <a:buFont typeface="Arial" panose="020B0604020202020204" pitchFamily="34" charset="0"/>
              <a:buChar char="•"/>
            </a:pPr>
            <a:r>
              <a:rPr lang="en-GB" dirty="0"/>
              <a:t>Easy accessible , no language issues .</a:t>
            </a:r>
          </a:p>
          <a:p>
            <a:pPr marL="285750" indent="-285750" algn="l">
              <a:buFont typeface="Arial" panose="020B0604020202020204" pitchFamily="34" charset="0"/>
              <a:buChar char="•"/>
            </a:pPr>
            <a:r>
              <a:rPr lang="en-GB" dirty="0"/>
              <a:t>Everyone can use our methods even if they Have Little Knowledge.</a:t>
            </a:r>
          </a:p>
          <a:p>
            <a:pPr marL="285750" indent="-285750" algn="l">
              <a:buFont typeface="Arial" panose="020B0604020202020204" pitchFamily="34" charset="0"/>
              <a:buChar char="•"/>
            </a:pPr>
            <a:r>
              <a:rPr lang="en-GB" dirty="0"/>
              <a:t>It will save the bank’s lot of money and time.</a:t>
            </a:r>
          </a:p>
          <a:p>
            <a:pPr marL="285750" indent="-285750" algn="l">
              <a:buFont typeface="Arial" panose="020B0604020202020204" pitchFamily="34" charset="0"/>
              <a:buChar char="•"/>
            </a:pPr>
            <a:r>
              <a:rPr lang="en-GB" dirty="0"/>
              <a:t>It is more secure and less time consuming compared to previous methods.</a:t>
            </a:r>
          </a:p>
          <a:p>
            <a:pPr marL="285750" indent="-285750" algn="l">
              <a:buFont typeface="Arial" panose="020B0604020202020204" pitchFamily="34" charset="0"/>
              <a:buChar char="•"/>
            </a:pPr>
            <a:r>
              <a:rPr lang="en-GB" dirty="0"/>
              <a:t>It make’s banking easy by allowing instant cash transfer or instant cash withdrawal.</a:t>
            </a:r>
          </a:p>
          <a:p>
            <a:pPr marL="285750" indent="-285750" algn="l">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D5A6FF9-2A49-3167-668A-873399683BD0}"/>
              </a:ext>
            </a:extLst>
          </p:cNvPr>
          <p:cNvSpPr txBox="1"/>
          <p:nvPr/>
        </p:nvSpPr>
        <p:spPr>
          <a:xfrm>
            <a:off x="2913718" y="3373409"/>
            <a:ext cx="3863221" cy="1600438"/>
          </a:xfrm>
          <a:prstGeom prst="rect">
            <a:avLst/>
          </a:prstGeom>
          <a:noFill/>
        </p:spPr>
        <p:txBody>
          <a:bodyPr wrap="square" rtlCol="0">
            <a:spAutoFit/>
          </a:bodyPr>
          <a:lstStyle/>
          <a:p>
            <a:pPr algn="l"/>
            <a:r>
              <a:rPr lang="en-GB" dirty="0"/>
              <a:t>Hello 👋</a:t>
            </a:r>
          </a:p>
          <a:p>
            <a:pPr algn="l"/>
            <a:r>
              <a:rPr lang="en-GB" dirty="0"/>
              <a:t>          Don/Dona,</a:t>
            </a:r>
          </a:p>
          <a:p>
            <a:pPr algn="l"/>
            <a:r>
              <a:rPr lang="en-GB" dirty="0"/>
              <a:t>“If you raise funds to our project we are capable of building it” </a:t>
            </a:r>
          </a:p>
          <a:p>
            <a:pPr algn="l"/>
            <a:r>
              <a:rPr lang="en-GB" dirty="0"/>
              <a:t>Along with your live support.</a:t>
            </a:r>
          </a:p>
          <a:p>
            <a:pPr algn="l"/>
            <a:endParaRPr lang="en-GB" dirty="0"/>
          </a:p>
          <a:p>
            <a:pPr algn="l"/>
            <a:r>
              <a:rPr lang="en-GB" dirty="0"/>
              <a:t>🙏</a:t>
            </a:r>
          </a:p>
        </p:txBody>
      </p:sp>
    </p:spTree>
    <p:extLst>
      <p:ext uri="{BB962C8B-B14F-4D97-AF65-F5344CB8AC3E}">
        <p14:creationId xmlns:p14="http://schemas.microsoft.com/office/powerpoint/2010/main" val="80335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4048406" y="872656"/>
            <a:ext cx="4579196" cy="408439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dirty="0"/>
              <a:t>T</a:t>
            </a:r>
            <a:r>
              <a:rPr lang="en" sz="1500" dirty="0" err="1"/>
              <a:t>eam</a:t>
            </a:r>
            <a:r>
              <a:rPr lang="en" sz="1500" dirty="0"/>
              <a:t> member </a:t>
            </a:r>
            <a:r>
              <a:rPr lang="en-GB" sz="1500" dirty="0"/>
              <a:t>names</a:t>
            </a:r>
          </a:p>
          <a:p>
            <a:pPr marL="0" lvl="0" indent="0" algn="l" rtl="0">
              <a:lnSpc>
                <a:spcPct val="150000"/>
              </a:lnSpc>
              <a:spcBef>
                <a:spcPts val="0"/>
              </a:spcBef>
              <a:spcAft>
                <a:spcPts val="1600"/>
              </a:spcAft>
              <a:buSzPts val="1800"/>
              <a:buNone/>
            </a:pPr>
            <a:r>
              <a:rPr lang="en-GB" sz="1500" dirty="0"/>
              <a:t>👏🙏 Support of all ,our Dedicated Teacher’s</a:t>
            </a:r>
          </a:p>
          <a:p>
            <a:pPr marL="342900" lvl="0" algn="l" rtl="0">
              <a:lnSpc>
                <a:spcPct val="150000"/>
              </a:lnSpc>
              <a:spcBef>
                <a:spcPts val="0"/>
              </a:spcBef>
              <a:spcAft>
                <a:spcPts val="1600"/>
              </a:spcAft>
              <a:buSzPts val="1800"/>
              <a:buFont typeface="+mj-lt"/>
              <a:buAutoNum type="arabicPeriod"/>
            </a:pPr>
            <a:r>
              <a:rPr lang="en-GB" sz="1500" dirty="0">
                <a:solidFill>
                  <a:schemeClr val="bg1"/>
                </a:solidFill>
              </a:rPr>
              <a:t>Hari om Mali</a:t>
            </a:r>
          </a:p>
          <a:p>
            <a:pPr marL="342900" lvl="0" algn="l" rtl="0">
              <a:lnSpc>
                <a:spcPct val="150000"/>
              </a:lnSpc>
              <a:spcBef>
                <a:spcPts val="0"/>
              </a:spcBef>
              <a:spcAft>
                <a:spcPts val="1600"/>
              </a:spcAft>
              <a:buSzPts val="1800"/>
              <a:buFont typeface="+mj-lt"/>
              <a:buAutoNum type="arabicPeriod"/>
            </a:pPr>
            <a:r>
              <a:rPr lang="en-GB" sz="1500" dirty="0" err="1">
                <a:solidFill>
                  <a:schemeClr val="bg1"/>
                </a:solidFill>
              </a:rPr>
              <a:t>Abilash</a:t>
            </a:r>
            <a:r>
              <a:rPr lang="en-GB" sz="1500" dirty="0">
                <a:solidFill>
                  <a:schemeClr val="bg1"/>
                </a:solidFill>
              </a:rPr>
              <a:t> R Ramesh</a:t>
            </a:r>
          </a:p>
          <a:p>
            <a:pPr marL="342900" lvl="0" algn="l" rtl="0">
              <a:lnSpc>
                <a:spcPct val="150000"/>
              </a:lnSpc>
              <a:spcBef>
                <a:spcPts val="0"/>
              </a:spcBef>
              <a:spcAft>
                <a:spcPts val="1600"/>
              </a:spcAft>
              <a:buSzPts val="1800"/>
              <a:buFont typeface="+mj-lt"/>
              <a:buAutoNum type="arabicPeriod"/>
            </a:pPr>
            <a:r>
              <a:rPr lang="en-GB" sz="1500" dirty="0">
                <a:solidFill>
                  <a:schemeClr val="bg1"/>
                </a:solidFill>
              </a:rPr>
              <a:t>Abdul </a:t>
            </a:r>
            <a:r>
              <a:rPr lang="en-GB" sz="1500" dirty="0" err="1">
                <a:solidFill>
                  <a:schemeClr val="bg1"/>
                </a:solidFill>
              </a:rPr>
              <a:t>naeim</a:t>
            </a:r>
            <a:endParaRPr lang="en-GB" sz="1500" dirty="0">
              <a:solidFill>
                <a:schemeClr val="bg1"/>
              </a:solidFill>
            </a:endParaRPr>
          </a:p>
          <a:p>
            <a:pPr marL="342900" lvl="0" algn="l" rtl="0">
              <a:lnSpc>
                <a:spcPct val="150000"/>
              </a:lnSpc>
              <a:spcBef>
                <a:spcPts val="0"/>
              </a:spcBef>
              <a:spcAft>
                <a:spcPts val="1600"/>
              </a:spcAft>
              <a:buSzPts val="1800"/>
              <a:buFont typeface="+mj-lt"/>
              <a:buAutoNum type="arabicPeriod"/>
            </a:pPr>
            <a:r>
              <a:rPr lang="en-GB" sz="1500" dirty="0" err="1">
                <a:solidFill>
                  <a:schemeClr val="bg1"/>
                </a:solidFill>
              </a:rPr>
              <a:t>Sathya</a:t>
            </a:r>
            <a:r>
              <a:rPr lang="en-GB" sz="1500" dirty="0">
                <a:solidFill>
                  <a:schemeClr val="bg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endParaRPr lang="en-GB" sz="1400" b="0" i="0" u="none" strike="noStrike" cap="none" dirty="0">
              <a:solidFill>
                <a:srgbClr val="222222"/>
              </a:solidFill>
              <a:highlight>
                <a:srgbClr val="FFFFFF"/>
              </a:highlight>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GB"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dirty="0">
                <a:latin typeface="Lato"/>
                <a:ea typeface="Lato"/>
                <a:cs typeface="Lato"/>
                <a:sym typeface="Lato"/>
              </a:rPr>
              <a:t>We decided to solve this because:</a:t>
            </a:r>
          </a:p>
          <a:p>
            <a:pPr marR="0" lvl="0" algn="l" rtl="0">
              <a:lnSpc>
                <a:spcPct val="100000"/>
              </a:lnSpc>
              <a:spcBef>
                <a:spcPts val="0"/>
              </a:spcBef>
              <a:spcAft>
                <a:spcPts val="0"/>
              </a:spcAft>
              <a:buClr>
                <a:srgbClr val="000000"/>
              </a:buClr>
              <a:buSzPts val="1400"/>
            </a:pPr>
            <a:endParaRPr lang="en-GB" sz="1400" b="0" i="0" u="none" strike="noStrike" cap="none" dirty="0">
              <a:solidFill>
                <a:srgbClr val="000000"/>
              </a:solidFill>
              <a:latin typeface="Lato"/>
              <a:ea typeface="Lato"/>
              <a:cs typeface="Lato"/>
              <a:sym typeface="Lato"/>
            </a:endParaRPr>
          </a:p>
          <a:p>
            <a:pPr marL="342900" lvl="1" indent="-342900">
              <a:buSzPts val="1400"/>
              <a:buFont typeface="+mj-lt"/>
              <a:buAutoNum type="arabicPeriod"/>
            </a:pPr>
            <a:r>
              <a:rPr lang="en-GB" dirty="0">
                <a:latin typeface="Lato"/>
                <a:ea typeface="Lato"/>
                <a:cs typeface="Lato"/>
                <a:sym typeface="Lato"/>
              </a:rPr>
              <a:t>We want to make the banking process fully digital.</a:t>
            </a:r>
          </a:p>
          <a:p>
            <a:pPr marL="342900" lvl="1" indent="-342900">
              <a:buSzPts val="1400"/>
              <a:buFont typeface="+mj-lt"/>
              <a:buAutoNum type="arabicPeriod"/>
            </a:pPr>
            <a:endParaRPr lang="en-GB" dirty="0">
              <a:latin typeface="Lato"/>
              <a:ea typeface="Lato"/>
              <a:cs typeface="Lato"/>
              <a:sym typeface="Lato"/>
            </a:endParaRPr>
          </a:p>
          <a:p>
            <a:pPr marL="342900" lvl="1" indent="-342900">
              <a:buSzPts val="1400"/>
              <a:buFont typeface="+mj-lt"/>
              <a:buAutoNum type="arabicPeriod"/>
            </a:pPr>
            <a:r>
              <a:rPr lang="en-GB" dirty="0">
                <a:latin typeface="Lato"/>
                <a:ea typeface="Lato"/>
                <a:cs typeface="Lato"/>
                <a:sym typeface="Lato"/>
              </a:rPr>
              <a:t>To curb and reduce the processing time to few seconds.</a:t>
            </a:r>
          </a:p>
          <a:p>
            <a:pPr marL="342900" lvl="1" indent="-342900">
              <a:buSzPts val="1400"/>
              <a:buFont typeface="+mj-lt"/>
              <a:buAutoNum type="arabicPeriod"/>
            </a:pPr>
            <a:endParaRPr lang="en-GB" dirty="0">
              <a:latin typeface="Lato"/>
              <a:ea typeface="Lato"/>
              <a:cs typeface="Lato"/>
              <a:sym typeface="Lato"/>
            </a:endParaRPr>
          </a:p>
          <a:p>
            <a:pPr marL="342900" lvl="1" indent="-342900">
              <a:buSzPts val="1400"/>
              <a:buFont typeface="+mj-lt"/>
              <a:buAutoNum type="arabicPeriod"/>
            </a:pPr>
            <a:r>
              <a:rPr lang="en-GB" dirty="0">
                <a:latin typeface="Lato"/>
                <a:ea typeface="Lato"/>
                <a:cs typeface="Lato"/>
                <a:sym typeface="Lato"/>
              </a:rPr>
              <a:t>Humans are too best but due to few members , the transparency lags.</a:t>
            </a:r>
          </a:p>
          <a:p>
            <a:pPr marL="342900" lvl="1" indent="-342900">
              <a:buSzPts val="1400"/>
              <a:buFont typeface="+mj-lt"/>
              <a:buAutoNum type="arabicPeriod"/>
            </a:pPr>
            <a:endParaRPr lang="en-GB" dirty="0">
              <a:latin typeface="Lato"/>
              <a:ea typeface="Lato"/>
              <a:cs typeface="Lato"/>
              <a:sym typeface="Lato"/>
            </a:endParaRPr>
          </a:p>
          <a:p>
            <a:pPr marL="342900" lvl="1" indent="-342900">
              <a:buSzPts val="1400"/>
              <a:buFont typeface="+mj-lt"/>
              <a:buAutoNum type="arabicPeriod"/>
            </a:pPr>
            <a:r>
              <a:rPr lang="en-GB" dirty="0">
                <a:latin typeface="Lato"/>
                <a:ea typeface="Lato"/>
                <a:cs typeface="Lato"/>
                <a:sym typeface="Lato"/>
              </a:rPr>
              <a:t>And for our education expenses.</a:t>
            </a:r>
          </a:p>
          <a:p>
            <a:pPr marL="342900" lvl="1" indent="-342900">
              <a:buSzPts val="1400"/>
              <a:buFont typeface="+mj-lt"/>
              <a:buAutoNum type="arabicPeriod"/>
            </a:pPr>
            <a:endParaRPr lang="en-GB" dirty="0">
              <a:latin typeface="Lato"/>
              <a:ea typeface="Lato"/>
              <a:cs typeface="Lato"/>
              <a:sym typeface="Lato"/>
            </a:endParaRPr>
          </a:p>
          <a:p>
            <a:pPr marL="342900" lvl="1" indent="-342900">
              <a:buSzPts val="1400"/>
              <a:buFont typeface="+mj-lt"/>
              <a:buAutoNum type="arabicPeriod"/>
            </a:pPr>
            <a:endParaRPr lang="en-GB"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3"/>
          <p:cNvSpPr txBox="1"/>
          <p:nvPr/>
        </p:nvSpPr>
        <p:spPr>
          <a:xfrm>
            <a:off x="572352" y="1751789"/>
            <a:ext cx="8238600" cy="94487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p:txBody>
      </p:sp>
      <p:sp>
        <p:nvSpPr>
          <p:cNvPr id="2" name="TextBox 1">
            <a:extLst>
              <a:ext uri="{FF2B5EF4-FFF2-40B4-BE49-F238E27FC236}">
                <a16:creationId xmlns:a16="http://schemas.microsoft.com/office/drawing/2014/main" id="{6C4396A1-143D-097B-1C64-65453B0B8B96}"/>
              </a:ext>
            </a:extLst>
          </p:cNvPr>
          <p:cNvSpPr txBox="1"/>
          <p:nvPr/>
        </p:nvSpPr>
        <p:spPr>
          <a:xfrm>
            <a:off x="2105171" y="1703569"/>
            <a:ext cx="3379429" cy="1828800"/>
          </a:xfrm>
          <a:prstGeom prst="rect">
            <a:avLst/>
          </a:prstGeom>
          <a:noFill/>
        </p:spPr>
        <p:txBody>
          <a:bodyPr wrap="square" rtlCol="0">
            <a:spAutoFit/>
          </a:bodyPr>
          <a:lstStyle/>
          <a:p>
            <a:pPr algn="l"/>
            <a:endParaRPr lang="en-US" dirty="0"/>
          </a:p>
        </p:txBody>
      </p:sp>
      <p:sp>
        <p:nvSpPr>
          <p:cNvPr id="3" name="Rectangle 2">
            <a:extLst>
              <a:ext uri="{FF2B5EF4-FFF2-40B4-BE49-F238E27FC236}">
                <a16:creationId xmlns:a16="http://schemas.microsoft.com/office/drawing/2014/main" id="{0005CCBE-DCF3-31E9-B714-D96018984AF0}"/>
              </a:ext>
            </a:extLst>
          </p:cNvPr>
          <p:cNvSpPr/>
          <p:nvPr/>
        </p:nvSpPr>
        <p:spPr>
          <a:xfrm>
            <a:off x="65436" y="940455"/>
            <a:ext cx="8991719" cy="39734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a:t>
            </a:r>
            <a:r>
              <a:rPr lang="en-US" dirty="0" err="1"/>
              <a:t>int</a:t>
            </a:r>
            <a:r>
              <a:rPr lang="en-US" dirty="0"/>
              <a:t> </a:t>
            </a:r>
            <a:r>
              <a:rPr lang="en-US" dirty="0" err="1"/>
              <a:t>i</a:t>
            </a:r>
            <a:r>
              <a:rPr lang="en-US" dirty="0"/>
              <a:t>=</a:t>
            </a: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US" dirty="0"/>
              <a:t>0;i&lt;10;i++)</a:t>
            </a:r>
            <a:endParaRPr lang="en-GB" dirty="0"/>
          </a:p>
          <a:p>
            <a:pPr algn="ctr"/>
            <a:endParaRPr lang="en-GB" dirty="0"/>
          </a:p>
          <a:p>
            <a:pPr algn="ctr"/>
            <a:endParaRPr lang="en-GB" dirty="0"/>
          </a:p>
          <a:p>
            <a:pPr algn="ctr"/>
            <a:endParaRPr lang="en-GB" dirty="0"/>
          </a:p>
          <a:p>
            <a:pPr algn="ctr"/>
            <a:r>
              <a:rPr lang="en-GB" dirty="0">
                <a:solidFill>
                  <a:schemeClr val="tx1"/>
                </a:solidFill>
              </a:rPr>
              <a:t>Payer account details in ASCI codes</a:t>
            </a:r>
            <a:endParaRPr lang="en-US" dirty="0">
              <a:solidFill>
                <a:schemeClr val="tx1"/>
              </a:solidFill>
            </a:endParaRPr>
          </a:p>
        </p:txBody>
      </p:sp>
      <p:sp>
        <p:nvSpPr>
          <p:cNvPr id="5" name="Title 4">
            <a:extLst>
              <a:ext uri="{FF2B5EF4-FFF2-40B4-BE49-F238E27FC236}">
                <a16:creationId xmlns:a16="http://schemas.microsoft.com/office/drawing/2014/main" id="{8996E228-ACA6-AEE6-CD2C-8FF5A4CED370}"/>
              </a:ext>
            </a:extLst>
          </p:cNvPr>
          <p:cNvSpPr>
            <a:spLocks noGrp="1"/>
          </p:cNvSpPr>
          <p:nvPr>
            <p:ph type="title"/>
          </p:nvPr>
        </p:nvSpPr>
        <p:spPr>
          <a:xfrm>
            <a:off x="614569" y="170167"/>
            <a:ext cx="8316335" cy="364621"/>
          </a:xfrm>
        </p:spPr>
        <p:txBody>
          <a:bodyPr anchor="t"/>
          <a:lstStyle/>
          <a:p>
            <a:pPr algn="ctr"/>
            <a:r>
              <a:rPr lang="en-GB" dirty="0"/>
              <a:t>Cheque Format of our project.</a:t>
            </a:r>
            <a:endParaRPr lang="en-US" dirty="0"/>
          </a:p>
        </p:txBody>
      </p:sp>
      <p:sp>
        <p:nvSpPr>
          <p:cNvPr id="6" name="TextBox 5">
            <a:extLst>
              <a:ext uri="{FF2B5EF4-FFF2-40B4-BE49-F238E27FC236}">
                <a16:creationId xmlns:a16="http://schemas.microsoft.com/office/drawing/2014/main" id="{89389CBB-FBF7-163B-0425-CAE3C4E082CD}"/>
              </a:ext>
            </a:extLst>
          </p:cNvPr>
          <p:cNvSpPr txBox="1"/>
          <p:nvPr/>
        </p:nvSpPr>
        <p:spPr>
          <a:xfrm>
            <a:off x="3971395" y="1501351"/>
            <a:ext cx="1828800" cy="1828800"/>
          </a:xfrm>
          <a:prstGeom prst="rect">
            <a:avLst/>
          </a:prstGeom>
          <a:noFill/>
        </p:spPr>
        <p:txBody>
          <a:bodyPr wrap="square" rtlCol="0">
            <a:spAutoFit/>
          </a:bodyPr>
          <a:lstStyle/>
          <a:p>
            <a:pPr algn="l"/>
            <a:endParaRPr lang="en-US" dirty="0"/>
          </a:p>
        </p:txBody>
      </p:sp>
      <p:sp>
        <p:nvSpPr>
          <p:cNvPr id="7" name="Rectangle 6">
            <a:extLst>
              <a:ext uri="{FF2B5EF4-FFF2-40B4-BE49-F238E27FC236}">
                <a16:creationId xmlns:a16="http://schemas.microsoft.com/office/drawing/2014/main" id="{62862A6F-5AC5-FD57-304F-160728CB9FAE}"/>
              </a:ext>
            </a:extLst>
          </p:cNvPr>
          <p:cNvSpPr/>
          <p:nvPr/>
        </p:nvSpPr>
        <p:spPr>
          <a:xfrm>
            <a:off x="86845" y="973648"/>
            <a:ext cx="5123191" cy="75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Bank name</a:t>
            </a:r>
            <a:endParaRPr lang="en-US" dirty="0">
              <a:solidFill>
                <a:schemeClr val="tx1"/>
              </a:solidFill>
            </a:endParaRPr>
          </a:p>
        </p:txBody>
      </p:sp>
      <p:sp>
        <p:nvSpPr>
          <p:cNvPr id="8" name="Rectangle 7">
            <a:extLst>
              <a:ext uri="{FF2B5EF4-FFF2-40B4-BE49-F238E27FC236}">
                <a16:creationId xmlns:a16="http://schemas.microsoft.com/office/drawing/2014/main" id="{B313B2BF-D36D-9103-A111-AB765B66722B}"/>
              </a:ext>
            </a:extLst>
          </p:cNvPr>
          <p:cNvSpPr/>
          <p:nvPr/>
        </p:nvSpPr>
        <p:spPr>
          <a:xfrm>
            <a:off x="65436" y="1919886"/>
            <a:ext cx="7046746" cy="16362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2"/>
                </a:solidFill>
              </a:rPr>
              <a:t>Payee ___________________________________________</a:t>
            </a:r>
          </a:p>
          <a:p>
            <a:pPr algn="ctr"/>
            <a:endParaRPr lang="en-GB" dirty="0">
              <a:solidFill>
                <a:schemeClr val="bg2"/>
              </a:solidFill>
            </a:endParaRPr>
          </a:p>
          <a:p>
            <a:pPr algn="ctr"/>
            <a:endParaRPr lang="en-GB" dirty="0">
              <a:solidFill>
                <a:schemeClr val="bg2"/>
              </a:solidFill>
            </a:endParaRPr>
          </a:p>
          <a:p>
            <a:pPr lvl="1" algn="ctr"/>
            <a:endParaRPr lang="en-GB" dirty="0">
              <a:solidFill>
                <a:schemeClr val="bg2"/>
              </a:solidFill>
            </a:endParaRPr>
          </a:p>
        </p:txBody>
      </p:sp>
      <p:sp>
        <p:nvSpPr>
          <p:cNvPr id="9" name="Rectangle 8">
            <a:extLst>
              <a:ext uri="{FF2B5EF4-FFF2-40B4-BE49-F238E27FC236}">
                <a16:creationId xmlns:a16="http://schemas.microsoft.com/office/drawing/2014/main" id="{85DC470A-1ED8-E953-74E5-F7D504F8C86B}"/>
              </a:ext>
            </a:extLst>
          </p:cNvPr>
          <p:cNvSpPr/>
          <p:nvPr/>
        </p:nvSpPr>
        <p:spPr>
          <a:xfrm>
            <a:off x="6348921" y="3758245"/>
            <a:ext cx="2581983" cy="11098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bg2"/>
                </a:solidFill>
              </a:rPr>
              <a:t>Payer fingerprint</a:t>
            </a:r>
          </a:p>
          <a:p>
            <a:pPr algn="ctr"/>
            <a:r>
              <a:rPr lang="en-GB" dirty="0">
                <a:solidFill>
                  <a:schemeClr val="bg2"/>
                </a:solidFill>
              </a:rPr>
              <a:t>Impression</a:t>
            </a:r>
            <a:endParaRPr lang="en-US" dirty="0">
              <a:solidFill>
                <a:schemeClr val="bg2"/>
              </a:solidFill>
            </a:endParaRPr>
          </a:p>
        </p:txBody>
      </p:sp>
      <p:sp>
        <p:nvSpPr>
          <p:cNvPr id="11" name="Rectangle 10">
            <a:extLst>
              <a:ext uri="{FF2B5EF4-FFF2-40B4-BE49-F238E27FC236}">
                <a16:creationId xmlns:a16="http://schemas.microsoft.com/office/drawing/2014/main" id="{F2B5F633-1AF4-9FEF-7F40-99690B1D965E}"/>
              </a:ext>
            </a:extLst>
          </p:cNvPr>
          <p:cNvSpPr/>
          <p:nvPr/>
        </p:nvSpPr>
        <p:spPr>
          <a:xfrm>
            <a:off x="150120" y="3852722"/>
            <a:ext cx="2581983" cy="10153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Payee fingerprint</a:t>
            </a:r>
          </a:p>
          <a:p>
            <a:pPr algn="ctr"/>
            <a:r>
              <a:rPr lang="en-GB" dirty="0">
                <a:solidFill>
                  <a:schemeClr val="bg2"/>
                </a:solidFill>
              </a:rPr>
              <a:t>impression</a:t>
            </a:r>
            <a:endParaRPr lang="en-US" dirty="0">
              <a:solidFill>
                <a:schemeClr val="bg2"/>
              </a:solidFill>
            </a:endParaRPr>
          </a:p>
        </p:txBody>
      </p:sp>
      <p:sp>
        <p:nvSpPr>
          <p:cNvPr id="12" name="Rectangle 11">
            <a:extLst>
              <a:ext uri="{FF2B5EF4-FFF2-40B4-BE49-F238E27FC236}">
                <a16:creationId xmlns:a16="http://schemas.microsoft.com/office/drawing/2014/main" id="{DEF22433-8FC3-70FE-9C7A-9B619DDA5563}"/>
              </a:ext>
            </a:extLst>
          </p:cNvPr>
          <p:cNvSpPr/>
          <p:nvPr/>
        </p:nvSpPr>
        <p:spPr>
          <a:xfrm>
            <a:off x="231388" y="2701579"/>
            <a:ext cx="2806895" cy="451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Account number : ***************</a:t>
            </a:r>
            <a:endParaRPr lang="en-US" dirty="0"/>
          </a:p>
        </p:txBody>
      </p:sp>
      <p:sp>
        <p:nvSpPr>
          <p:cNvPr id="13" name="Rectangle 12">
            <a:extLst>
              <a:ext uri="{FF2B5EF4-FFF2-40B4-BE49-F238E27FC236}">
                <a16:creationId xmlns:a16="http://schemas.microsoft.com/office/drawing/2014/main" id="{799D2A2F-2B94-B38E-1BB1-F3FE35BD70A1}"/>
              </a:ext>
            </a:extLst>
          </p:cNvPr>
          <p:cNvSpPr/>
          <p:nvPr/>
        </p:nvSpPr>
        <p:spPr>
          <a:xfrm>
            <a:off x="5164368" y="1775570"/>
            <a:ext cx="3480759" cy="1842187"/>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dirty="0"/>
              <a:t>      Funds.        :.          Multiples</a:t>
            </a:r>
          </a:p>
          <a:p>
            <a:r>
              <a:rPr lang="en-GB" dirty="0"/>
              <a:t>1,00,00,000.     :     </a:t>
            </a:r>
          </a:p>
          <a:p>
            <a:r>
              <a:rPr lang="en-GB" dirty="0"/>
              <a:t>10,00,000.        :</a:t>
            </a:r>
          </a:p>
          <a:p>
            <a:r>
              <a:rPr lang="en-GB" dirty="0"/>
              <a:t>1,00,000.          :</a:t>
            </a:r>
          </a:p>
          <a:p>
            <a:r>
              <a:rPr lang="en-GB" dirty="0"/>
              <a:t>10,000.             :</a:t>
            </a:r>
          </a:p>
          <a:p>
            <a:r>
              <a:rPr lang="en-GB" dirty="0"/>
              <a:t>1,000.               :</a:t>
            </a:r>
          </a:p>
          <a:p>
            <a:r>
              <a:rPr lang="en-GB" dirty="0"/>
              <a:t>100.                  :</a:t>
            </a:r>
          </a:p>
          <a:p>
            <a:r>
              <a:rPr lang="en-GB" dirty="0"/>
              <a:t>10                     :</a:t>
            </a:r>
          </a:p>
        </p:txBody>
      </p:sp>
      <p:sp>
        <p:nvSpPr>
          <p:cNvPr id="4" name="Oval 3">
            <a:extLst>
              <a:ext uri="{FF2B5EF4-FFF2-40B4-BE49-F238E27FC236}">
                <a16:creationId xmlns:a16="http://schemas.microsoft.com/office/drawing/2014/main" id="{1A463256-429F-3F66-AB0F-4AE4142EC95E}"/>
              </a:ext>
            </a:extLst>
          </p:cNvPr>
          <p:cNvSpPr/>
          <p:nvPr/>
        </p:nvSpPr>
        <p:spPr>
          <a:xfrm>
            <a:off x="6748186" y="1988648"/>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90B59B7-DD58-DE4A-EFC0-F840E5807EFE}"/>
              </a:ext>
            </a:extLst>
          </p:cNvPr>
          <p:cNvSpPr/>
          <p:nvPr/>
        </p:nvSpPr>
        <p:spPr>
          <a:xfrm>
            <a:off x="7038829" y="198637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F798F0-ED02-86C5-81E7-F8EFBF7B4CE1}"/>
              </a:ext>
            </a:extLst>
          </p:cNvPr>
          <p:cNvSpPr/>
          <p:nvPr/>
        </p:nvSpPr>
        <p:spPr>
          <a:xfrm>
            <a:off x="7358383" y="198637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9BD1C12-DDFF-2922-F6E9-34C05A39D3D1}"/>
              </a:ext>
            </a:extLst>
          </p:cNvPr>
          <p:cNvSpPr/>
          <p:nvPr/>
        </p:nvSpPr>
        <p:spPr>
          <a:xfrm>
            <a:off x="7677937" y="198455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6ED9CF2-BCDC-D4C3-7453-AB946616F551}"/>
              </a:ext>
            </a:extLst>
          </p:cNvPr>
          <p:cNvSpPr/>
          <p:nvPr/>
        </p:nvSpPr>
        <p:spPr>
          <a:xfrm>
            <a:off x="8009300" y="198455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5CAD530-AFF9-BC91-FBC0-D21E8E557942}"/>
              </a:ext>
            </a:extLst>
          </p:cNvPr>
          <p:cNvSpPr/>
          <p:nvPr/>
        </p:nvSpPr>
        <p:spPr>
          <a:xfrm>
            <a:off x="6748186" y="222422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FBC78A4-1D72-73D7-50DB-1BBC653FF4B6}"/>
              </a:ext>
            </a:extLst>
          </p:cNvPr>
          <p:cNvSpPr/>
          <p:nvPr/>
        </p:nvSpPr>
        <p:spPr>
          <a:xfrm>
            <a:off x="8025229" y="2237719"/>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9CAD9CA-D070-BC85-2AE9-6C51BDC04A98}"/>
              </a:ext>
            </a:extLst>
          </p:cNvPr>
          <p:cNvSpPr/>
          <p:nvPr/>
        </p:nvSpPr>
        <p:spPr>
          <a:xfrm>
            <a:off x="6750974" y="251327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80149C6-42F2-E69C-2E96-31AF5A681360}"/>
              </a:ext>
            </a:extLst>
          </p:cNvPr>
          <p:cNvSpPr/>
          <p:nvPr/>
        </p:nvSpPr>
        <p:spPr>
          <a:xfrm>
            <a:off x="7381146" y="2510520"/>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F1AECBC-ABA0-AA94-357C-BC3BB39BD436}"/>
              </a:ext>
            </a:extLst>
          </p:cNvPr>
          <p:cNvSpPr/>
          <p:nvPr/>
        </p:nvSpPr>
        <p:spPr>
          <a:xfrm>
            <a:off x="6747376" y="2753370"/>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A955437-B46C-D689-2DC3-7B97317B824B}"/>
              </a:ext>
            </a:extLst>
          </p:cNvPr>
          <p:cNvSpPr/>
          <p:nvPr/>
        </p:nvSpPr>
        <p:spPr>
          <a:xfrm>
            <a:off x="7081923" y="2753370"/>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F7911DF-E54D-3D83-8D89-A5F5B5E594FD}"/>
              </a:ext>
            </a:extLst>
          </p:cNvPr>
          <p:cNvSpPr/>
          <p:nvPr/>
        </p:nvSpPr>
        <p:spPr>
          <a:xfrm>
            <a:off x="7064567" y="251327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46A96A5-11BE-0553-04D5-8372EBF1627F}"/>
              </a:ext>
            </a:extLst>
          </p:cNvPr>
          <p:cNvSpPr/>
          <p:nvPr/>
        </p:nvSpPr>
        <p:spPr>
          <a:xfrm>
            <a:off x="7362047" y="2765152"/>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endParaRPr lang="en-GB" dirty="0"/>
          </a:p>
        </p:txBody>
      </p:sp>
      <p:sp>
        <p:nvSpPr>
          <p:cNvPr id="36" name="Oval 35">
            <a:extLst>
              <a:ext uri="{FF2B5EF4-FFF2-40B4-BE49-F238E27FC236}">
                <a16:creationId xmlns:a16="http://schemas.microsoft.com/office/drawing/2014/main" id="{A1122F1D-3031-B2B9-15AC-9872A91FCAD0}"/>
              </a:ext>
            </a:extLst>
          </p:cNvPr>
          <p:cNvSpPr/>
          <p:nvPr/>
        </p:nvSpPr>
        <p:spPr>
          <a:xfrm>
            <a:off x="6750974" y="299227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E0B930E-95A5-6833-5F7D-FB56D7D8984E}"/>
              </a:ext>
            </a:extLst>
          </p:cNvPr>
          <p:cNvSpPr/>
          <p:nvPr/>
        </p:nvSpPr>
        <p:spPr>
          <a:xfrm>
            <a:off x="7064567" y="298935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E88A90F-64E7-D7DE-C184-F18C0A315A28}"/>
              </a:ext>
            </a:extLst>
          </p:cNvPr>
          <p:cNvSpPr/>
          <p:nvPr/>
        </p:nvSpPr>
        <p:spPr>
          <a:xfrm>
            <a:off x="7046508" y="223245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4A33372-6F17-E6A4-1219-DB6E043A3D83}"/>
              </a:ext>
            </a:extLst>
          </p:cNvPr>
          <p:cNvSpPr/>
          <p:nvPr/>
        </p:nvSpPr>
        <p:spPr>
          <a:xfrm>
            <a:off x="7358383" y="2237719"/>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1A9E6A3-D43C-36B9-4917-B574B251207E}"/>
              </a:ext>
            </a:extLst>
          </p:cNvPr>
          <p:cNvSpPr/>
          <p:nvPr/>
        </p:nvSpPr>
        <p:spPr>
          <a:xfrm>
            <a:off x="7679802" y="2239698"/>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AEA3B23-5CD3-1C22-8F91-A56128243843}"/>
              </a:ext>
            </a:extLst>
          </p:cNvPr>
          <p:cNvSpPr/>
          <p:nvPr/>
        </p:nvSpPr>
        <p:spPr>
          <a:xfrm>
            <a:off x="7677615" y="251999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9DDD77D-F453-E80E-90DE-71276EEA0A85}"/>
              </a:ext>
            </a:extLst>
          </p:cNvPr>
          <p:cNvSpPr/>
          <p:nvPr/>
        </p:nvSpPr>
        <p:spPr>
          <a:xfrm>
            <a:off x="8039386" y="251278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6C53DA9-4D27-0F0B-B8E0-651B064F9789}"/>
              </a:ext>
            </a:extLst>
          </p:cNvPr>
          <p:cNvSpPr/>
          <p:nvPr/>
        </p:nvSpPr>
        <p:spPr>
          <a:xfrm>
            <a:off x="7659499" y="2759569"/>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EA423F22-98B9-F639-D580-DEE9633FEDCA}"/>
              </a:ext>
            </a:extLst>
          </p:cNvPr>
          <p:cNvSpPr/>
          <p:nvPr/>
        </p:nvSpPr>
        <p:spPr>
          <a:xfrm>
            <a:off x="8040024" y="274768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BC83B43-F82E-1FB5-2E13-85355B286C4F}"/>
              </a:ext>
            </a:extLst>
          </p:cNvPr>
          <p:cNvSpPr/>
          <p:nvPr/>
        </p:nvSpPr>
        <p:spPr>
          <a:xfrm>
            <a:off x="7376554" y="298935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BB0C2BEE-1E9A-C4C8-FE41-ACFCEBB458C5}"/>
              </a:ext>
            </a:extLst>
          </p:cNvPr>
          <p:cNvSpPr/>
          <p:nvPr/>
        </p:nvSpPr>
        <p:spPr>
          <a:xfrm>
            <a:off x="6739030" y="3392070"/>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7235EA1-81EE-3C19-DE7B-B58498BDE85D}"/>
              </a:ext>
            </a:extLst>
          </p:cNvPr>
          <p:cNvSpPr/>
          <p:nvPr/>
        </p:nvSpPr>
        <p:spPr>
          <a:xfrm>
            <a:off x="6741741" y="319217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428D3DD-2434-1F21-C044-56C898150211}"/>
              </a:ext>
            </a:extLst>
          </p:cNvPr>
          <p:cNvSpPr/>
          <p:nvPr/>
        </p:nvSpPr>
        <p:spPr>
          <a:xfrm>
            <a:off x="7078661" y="319217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CAA0618E-3976-51B7-95DE-2F942786BCF9}"/>
              </a:ext>
            </a:extLst>
          </p:cNvPr>
          <p:cNvSpPr/>
          <p:nvPr/>
        </p:nvSpPr>
        <p:spPr>
          <a:xfrm>
            <a:off x="7078260" y="3392070"/>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A9B98518-8D8B-59B1-7C6C-5A660B80077F}"/>
              </a:ext>
            </a:extLst>
          </p:cNvPr>
          <p:cNvSpPr/>
          <p:nvPr/>
        </p:nvSpPr>
        <p:spPr>
          <a:xfrm>
            <a:off x="7674452" y="298412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9D208478-7279-3631-876B-ED1544E6CA6B}"/>
              </a:ext>
            </a:extLst>
          </p:cNvPr>
          <p:cNvSpPr/>
          <p:nvPr/>
        </p:nvSpPr>
        <p:spPr>
          <a:xfrm>
            <a:off x="8025229" y="2992911"/>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E5BDFBEB-4FED-08C4-4453-76F647F7D7AE}"/>
              </a:ext>
            </a:extLst>
          </p:cNvPr>
          <p:cNvSpPr/>
          <p:nvPr/>
        </p:nvSpPr>
        <p:spPr>
          <a:xfrm>
            <a:off x="7366955" y="319217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25150945-94C0-698C-BA91-FDD8978B46A0}"/>
              </a:ext>
            </a:extLst>
          </p:cNvPr>
          <p:cNvSpPr/>
          <p:nvPr/>
        </p:nvSpPr>
        <p:spPr>
          <a:xfrm>
            <a:off x="7683287" y="319254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7BEAC876-3DE7-29EA-9AC6-F5FF8C049EC4}"/>
              </a:ext>
            </a:extLst>
          </p:cNvPr>
          <p:cNvSpPr/>
          <p:nvPr/>
        </p:nvSpPr>
        <p:spPr>
          <a:xfrm>
            <a:off x="8006041" y="3190137"/>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FFDB44F-2FE2-B98B-5FC7-94A1CA099A3F}"/>
              </a:ext>
            </a:extLst>
          </p:cNvPr>
          <p:cNvSpPr/>
          <p:nvPr/>
        </p:nvSpPr>
        <p:spPr>
          <a:xfrm>
            <a:off x="7376554" y="3395022"/>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EDA658D-1E15-14BD-A698-A0B7C1AECE2E}"/>
              </a:ext>
            </a:extLst>
          </p:cNvPr>
          <p:cNvSpPr/>
          <p:nvPr/>
        </p:nvSpPr>
        <p:spPr>
          <a:xfrm>
            <a:off x="7652296" y="3388369"/>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878C66-6CCA-7048-E1F0-C6AE504E63AF}"/>
              </a:ext>
            </a:extLst>
          </p:cNvPr>
          <p:cNvSpPr/>
          <p:nvPr/>
        </p:nvSpPr>
        <p:spPr>
          <a:xfrm>
            <a:off x="8006041" y="3392151"/>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4722667-3436-7B0A-AB91-3A5D4B0963C6}"/>
              </a:ext>
            </a:extLst>
          </p:cNvPr>
          <p:cNvSpPr/>
          <p:nvPr/>
        </p:nvSpPr>
        <p:spPr>
          <a:xfrm>
            <a:off x="6348920" y="940455"/>
            <a:ext cx="2581984" cy="514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ASCI Date stamper</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 name="Title 2">
            <a:extLst>
              <a:ext uri="{FF2B5EF4-FFF2-40B4-BE49-F238E27FC236}">
                <a16:creationId xmlns:a16="http://schemas.microsoft.com/office/drawing/2014/main" id="{B706E07D-0E7A-A317-9D83-C3019A11F4E2}"/>
              </a:ext>
            </a:extLst>
          </p:cNvPr>
          <p:cNvSpPr>
            <a:spLocks noGrp="1"/>
          </p:cNvSpPr>
          <p:nvPr>
            <p:ph type="title"/>
          </p:nvPr>
        </p:nvSpPr>
        <p:spPr/>
        <p:txBody>
          <a:bodyPr/>
          <a:lstStyle/>
          <a:p>
            <a:r>
              <a:rPr lang="en-GB" dirty="0"/>
              <a:t>Working Principle </a:t>
            </a:r>
            <a:br>
              <a:rPr lang="en-GB" dirty="0"/>
            </a:br>
            <a:br>
              <a:rPr lang="en-GB" dirty="0"/>
            </a:br>
            <a:endParaRPr lang="en-US" dirty="0"/>
          </a:p>
        </p:txBody>
      </p:sp>
      <p:sp>
        <p:nvSpPr>
          <p:cNvPr id="6" name="Oval 5">
            <a:extLst>
              <a:ext uri="{FF2B5EF4-FFF2-40B4-BE49-F238E27FC236}">
                <a16:creationId xmlns:a16="http://schemas.microsoft.com/office/drawing/2014/main" id="{E8E290AA-0247-8AD1-4467-0BD846A07603}"/>
              </a:ext>
            </a:extLst>
          </p:cNvPr>
          <p:cNvSpPr/>
          <p:nvPr/>
        </p:nvSpPr>
        <p:spPr>
          <a:xfrm>
            <a:off x="3318367" y="805550"/>
            <a:ext cx="2614731" cy="89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ATCVM</a:t>
            </a:r>
            <a:endParaRPr lang="en-US" dirty="0"/>
          </a:p>
        </p:txBody>
      </p:sp>
      <p:sp>
        <p:nvSpPr>
          <p:cNvPr id="9" name="Oval 8">
            <a:extLst>
              <a:ext uri="{FF2B5EF4-FFF2-40B4-BE49-F238E27FC236}">
                <a16:creationId xmlns:a16="http://schemas.microsoft.com/office/drawing/2014/main" id="{B90943AF-CC0B-E80A-FE1A-A86025DACD7D}"/>
              </a:ext>
            </a:extLst>
          </p:cNvPr>
          <p:cNvSpPr/>
          <p:nvPr/>
        </p:nvSpPr>
        <p:spPr>
          <a:xfrm>
            <a:off x="196056" y="2028529"/>
            <a:ext cx="2614731" cy="89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Cheque</a:t>
            </a:r>
            <a:endParaRPr lang="en-US" dirty="0"/>
          </a:p>
        </p:txBody>
      </p:sp>
      <p:sp>
        <p:nvSpPr>
          <p:cNvPr id="11" name="Oval 10">
            <a:extLst>
              <a:ext uri="{FF2B5EF4-FFF2-40B4-BE49-F238E27FC236}">
                <a16:creationId xmlns:a16="http://schemas.microsoft.com/office/drawing/2014/main" id="{5C1D7D0A-FA59-D042-E47D-66E300CADFBD}"/>
              </a:ext>
            </a:extLst>
          </p:cNvPr>
          <p:cNvSpPr/>
          <p:nvPr/>
        </p:nvSpPr>
        <p:spPr>
          <a:xfrm>
            <a:off x="6142117" y="1965553"/>
            <a:ext cx="2614731" cy="89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Cash</a:t>
            </a:r>
          </a:p>
          <a:p>
            <a:pPr algn="ctr"/>
            <a:r>
              <a:rPr lang="en-GB" dirty="0"/>
              <a:t>Or transferred to account</a:t>
            </a:r>
            <a:endParaRPr lang="en-US" dirty="0"/>
          </a:p>
        </p:txBody>
      </p:sp>
      <p:sp>
        <p:nvSpPr>
          <p:cNvPr id="18" name="Arrow: Right 17">
            <a:extLst>
              <a:ext uri="{FF2B5EF4-FFF2-40B4-BE49-F238E27FC236}">
                <a16:creationId xmlns:a16="http://schemas.microsoft.com/office/drawing/2014/main" id="{35A16669-C72B-87C8-758B-5E7B88FF273E}"/>
              </a:ext>
            </a:extLst>
          </p:cNvPr>
          <p:cNvSpPr/>
          <p:nvPr/>
        </p:nvSpPr>
        <p:spPr>
          <a:xfrm rot="20608499">
            <a:off x="1654238" y="1376952"/>
            <a:ext cx="1544830" cy="376679"/>
          </a:xfrm>
          <a:prstGeom prst="rightArrow">
            <a:avLst>
              <a:gd name="adj1" fmla="val 50000"/>
              <a:gd name="adj2" fmla="val 11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988FB2BA-611F-E3ED-8AFB-DF26B9123C07}"/>
              </a:ext>
            </a:extLst>
          </p:cNvPr>
          <p:cNvSpPr/>
          <p:nvPr/>
        </p:nvSpPr>
        <p:spPr>
          <a:xfrm rot="1262797">
            <a:off x="5950490" y="1324043"/>
            <a:ext cx="1544830" cy="376679"/>
          </a:xfrm>
          <a:prstGeom prst="rightArrow">
            <a:avLst>
              <a:gd name="adj1" fmla="val 50000"/>
              <a:gd name="adj2" fmla="val 11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D936A2E-E47A-AC56-34DD-F7BC9E3217FD}"/>
              </a:ext>
            </a:extLst>
          </p:cNvPr>
          <p:cNvSpPr txBox="1"/>
          <p:nvPr/>
        </p:nvSpPr>
        <p:spPr>
          <a:xfrm>
            <a:off x="196055" y="3188532"/>
            <a:ext cx="6263401" cy="1815882"/>
          </a:xfrm>
          <a:prstGeom prst="rect">
            <a:avLst/>
          </a:prstGeom>
          <a:noFill/>
        </p:spPr>
        <p:txBody>
          <a:bodyPr wrap="square">
            <a:spAutoFit/>
          </a:bodyPr>
          <a:lstStyle/>
          <a:p>
            <a:r>
              <a:rPr lang="en-GB" dirty="0"/>
              <a:t>ATCVM: Automatic </a:t>
            </a:r>
            <a:r>
              <a:rPr lang="en-GB" dirty="0" err="1"/>
              <a:t>cheque,cash</a:t>
            </a:r>
            <a:r>
              <a:rPr lang="en-GB" dirty="0"/>
              <a:t> vending machine</a:t>
            </a:r>
          </a:p>
          <a:p>
            <a:endParaRPr lang="en-GB" dirty="0"/>
          </a:p>
          <a:p>
            <a:endParaRPr lang="en-GB" dirty="0"/>
          </a:p>
          <a:p>
            <a:r>
              <a:rPr lang="en-GB" dirty="0"/>
              <a:t>When the cheque’s inserted in that ATCVM machine </a:t>
            </a:r>
          </a:p>
          <a:p>
            <a:r>
              <a:rPr lang="en-GB" dirty="0"/>
              <a:t>It will recognise the fingerprint impression and read the funds details with the help of Optical Mark Recognition (OMR).</a:t>
            </a:r>
          </a:p>
          <a:p>
            <a:r>
              <a:rPr lang="en-GB" dirty="0"/>
              <a:t>When the details are matched and verified  with bank data base, then the cash are dispensed.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 name="Title 2">
            <a:extLst>
              <a:ext uri="{FF2B5EF4-FFF2-40B4-BE49-F238E27FC236}">
                <a16:creationId xmlns:a16="http://schemas.microsoft.com/office/drawing/2014/main" id="{78339305-C51F-2ECA-06B0-4D1D8B07EE85}"/>
              </a:ext>
            </a:extLst>
          </p:cNvPr>
          <p:cNvSpPr>
            <a:spLocks noGrp="1"/>
          </p:cNvSpPr>
          <p:nvPr>
            <p:ph type="title"/>
          </p:nvPr>
        </p:nvSpPr>
        <p:spPr/>
        <p:txBody>
          <a:bodyPr/>
          <a:lstStyle/>
          <a:p>
            <a:r>
              <a:rPr lang="en-GB" dirty="0"/>
              <a:t>ATCVM consists:</a:t>
            </a:r>
            <a:endParaRPr lang="en-US" dirty="0"/>
          </a:p>
        </p:txBody>
      </p:sp>
      <p:sp>
        <p:nvSpPr>
          <p:cNvPr id="6" name="Oval 5">
            <a:extLst>
              <a:ext uri="{FF2B5EF4-FFF2-40B4-BE49-F238E27FC236}">
                <a16:creationId xmlns:a16="http://schemas.microsoft.com/office/drawing/2014/main" id="{C53AE03D-A7A3-E7E6-37BF-6BA81C149B91}"/>
              </a:ext>
            </a:extLst>
          </p:cNvPr>
          <p:cNvSpPr/>
          <p:nvPr/>
        </p:nvSpPr>
        <p:spPr>
          <a:xfrm>
            <a:off x="3301701" y="1757549"/>
            <a:ext cx="2770908" cy="1661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ATCVM</a:t>
            </a:r>
            <a:endParaRPr lang="en-US" dirty="0"/>
          </a:p>
        </p:txBody>
      </p:sp>
      <p:sp>
        <p:nvSpPr>
          <p:cNvPr id="7" name="Rectangle 6">
            <a:extLst>
              <a:ext uri="{FF2B5EF4-FFF2-40B4-BE49-F238E27FC236}">
                <a16:creationId xmlns:a16="http://schemas.microsoft.com/office/drawing/2014/main" id="{3632F8CA-93CD-7C1E-932D-652477299A09}"/>
              </a:ext>
            </a:extLst>
          </p:cNvPr>
          <p:cNvSpPr/>
          <p:nvPr/>
        </p:nvSpPr>
        <p:spPr>
          <a:xfrm>
            <a:off x="380923" y="1031123"/>
            <a:ext cx="2416003" cy="72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Adhaar</a:t>
            </a:r>
            <a:r>
              <a:rPr lang="en-GB" dirty="0"/>
              <a:t> data base</a:t>
            </a:r>
            <a:endParaRPr lang="en-US" dirty="0"/>
          </a:p>
        </p:txBody>
      </p:sp>
      <p:sp>
        <p:nvSpPr>
          <p:cNvPr id="11" name="Rectangle 10">
            <a:extLst>
              <a:ext uri="{FF2B5EF4-FFF2-40B4-BE49-F238E27FC236}">
                <a16:creationId xmlns:a16="http://schemas.microsoft.com/office/drawing/2014/main" id="{47C22D54-18BC-F089-5859-8FC9514CAEA5}"/>
              </a:ext>
            </a:extLst>
          </p:cNvPr>
          <p:cNvSpPr/>
          <p:nvPr/>
        </p:nvSpPr>
        <p:spPr>
          <a:xfrm>
            <a:off x="434190" y="3890704"/>
            <a:ext cx="2416003" cy="72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Bank Data base</a:t>
            </a:r>
            <a:endParaRPr lang="en-US" dirty="0"/>
          </a:p>
        </p:txBody>
      </p:sp>
      <p:sp>
        <p:nvSpPr>
          <p:cNvPr id="13" name="Rectangle 12">
            <a:extLst>
              <a:ext uri="{FF2B5EF4-FFF2-40B4-BE49-F238E27FC236}">
                <a16:creationId xmlns:a16="http://schemas.microsoft.com/office/drawing/2014/main" id="{9B86D26A-0F59-F723-4AA6-ABCD1CC1E59C}"/>
              </a:ext>
            </a:extLst>
          </p:cNvPr>
          <p:cNvSpPr/>
          <p:nvPr/>
        </p:nvSpPr>
        <p:spPr>
          <a:xfrm>
            <a:off x="6283915" y="1031123"/>
            <a:ext cx="2416003" cy="72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OMR n </a:t>
            </a:r>
            <a:r>
              <a:rPr lang="en-GB" dirty="0" err="1"/>
              <a:t>openCV</a:t>
            </a:r>
            <a:r>
              <a:rPr lang="en-GB" dirty="0"/>
              <a:t> Other</a:t>
            </a:r>
          </a:p>
          <a:p>
            <a:pPr algn="ctr"/>
            <a:r>
              <a:rPr lang="en-GB" dirty="0"/>
              <a:t> Recognition Devices</a:t>
            </a:r>
            <a:endParaRPr lang="en-US" dirty="0"/>
          </a:p>
        </p:txBody>
      </p:sp>
      <p:cxnSp>
        <p:nvCxnSpPr>
          <p:cNvPr id="16" name="Straight Arrow Connector 15">
            <a:extLst>
              <a:ext uri="{FF2B5EF4-FFF2-40B4-BE49-F238E27FC236}">
                <a16:creationId xmlns:a16="http://schemas.microsoft.com/office/drawing/2014/main" id="{FE481788-C5E7-A38B-F884-A598173D0845}"/>
              </a:ext>
            </a:extLst>
          </p:cNvPr>
          <p:cNvCxnSpPr>
            <a:cxnSpLocks/>
          </p:cNvCxnSpPr>
          <p:nvPr/>
        </p:nvCxnSpPr>
        <p:spPr>
          <a:xfrm>
            <a:off x="2312090" y="1187532"/>
            <a:ext cx="3013813" cy="138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18BF60F-DC97-775F-48FB-C4DD12BB9667}"/>
              </a:ext>
            </a:extLst>
          </p:cNvPr>
          <p:cNvCxnSpPr>
            <a:cxnSpLocks/>
          </p:cNvCxnSpPr>
          <p:nvPr/>
        </p:nvCxnSpPr>
        <p:spPr>
          <a:xfrm flipV="1">
            <a:off x="2312090" y="2501015"/>
            <a:ext cx="2510012" cy="1611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8E57350-069A-682E-4818-C962D29766D8}"/>
              </a:ext>
            </a:extLst>
          </p:cNvPr>
          <p:cNvCxnSpPr>
            <a:cxnSpLocks/>
          </p:cNvCxnSpPr>
          <p:nvPr/>
        </p:nvCxnSpPr>
        <p:spPr>
          <a:xfrm flipV="1">
            <a:off x="4435254" y="1298729"/>
            <a:ext cx="2438040" cy="153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8BC2E80-B275-8DD4-3D03-63B4D6E887A6}"/>
              </a:ext>
            </a:extLst>
          </p:cNvPr>
          <p:cNvSpPr/>
          <p:nvPr/>
        </p:nvSpPr>
        <p:spPr>
          <a:xfrm>
            <a:off x="6283914" y="3890704"/>
            <a:ext cx="2416003" cy="72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And other electronic n mechanical sources of machine to run it</a:t>
            </a:r>
            <a:endParaRPr lang="en-US" dirty="0"/>
          </a:p>
        </p:txBody>
      </p:sp>
      <p:cxnSp>
        <p:nvCxnSpPr>
          <p:cNvPr id="8" name="Straight Arrow Connector 7">
            <a:extLst>
              <a:ext uri="{FF2B5EF4-FFF2-40B4-BE49-F238E27FC236}">
                <a16:creationId xmlns:a16="http://schemas.microsoft.com/office/drawing/2014/main" id="{35EE6CC1-B5E3-FBB7-6454-8911AC884DE4}"/>
              </a:ext>
            </a:extLst>
          </p:cNvPr>
          <p:cNvCxnSpPr>
            <a:cxnSpLocks/>
          </p:cNvCxnSpPr>
          <p:nvPr/>
        </p:nvCxnSpPr>
        <p:spPr>
          <a:xfrm>
            <a:off x="4572000" y="2501015"/>
            <a:ext cx="2562191" cy="188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7E9118-43D0-475C-CE86-5BDF3C5144D8}"/>
              </a:ext>
            </a:extLst>
          </p:cNvPr>
          <p:cNvSpPr>
            <a:spLocks noGrp="1"/>
          </p:cNvSpPr>
          <p:nvPr>
            <p:ph type="title"/>
          </p:nvPr>
        </p:nvSpPr>
        <p:spPr/>
        <p:txBody>
          <a:bodyPr/>
          <a:lstStyle/>
          <a:p>
            <a:r>
              <a:rPr lang="en-GB" dirty="0"/>
              <a:t>Working algorithm:</a:t>
            </a:r>
            <a:endParaRPr lang="en-US" dirty="0"/>
          </a:p>
        </p:txBody>
      </p:sp>
      <p:sp>
        <p:nvSpPr>
          <p:cNvPr id="7" name="TextBox 6">
            <a:extLst>
              <a:ext uri="{FF2B5EF4-FFF2-40B4-BE49-F238E27FC236}">
                <a16:creationId xmlns:a16="http://schemas.microsoft.com/office/drawing/2014/main" id="{4E451B81-95FB-9DFE-2A49-EBCEAB24E687}"/>
              </a:ext>
            </a:extLst>
          </p:cNvPr>
          <p:cNvSpPr txBox="1"/>
          <p:nvPr/>
        </p:nvSpPr>
        <p:spPr>
          <a:xfrm>
            <a:off x="88131" y="805550"/>
            <a:ext cx="8881338" cy="3754874"/>
          </a:xfrm>
          <a:prstGeom prst="rect">
            <a:avLst/>
          </a:prstGeom>
          <a:noFill/>
        </p:spPr>
        <p:txBody>
          <a:bodyPr wrap="square" rtlCol="0">
            <a:spAutoFit/>
          </a:bodyPr>
          <a:lstStyle/>
          <a:p>
            <a:pPr marL="285750" indent="-285750" algn="l">
              <a:buFont typeface="Arial" panose="020B0604020202020204" pitchFamily="34" charset="0"/>
              <a:buChar char="•"/>
            </a:pPr>
            <a:r>
              <a:rPr lang="en-GB" dirty="0"/>
              <a:t>On insertion of cheque</a:t>
            </a:r>
          </a:p>
          <a:p>
            <a:pPr algn="l"/>
            <a:endParaRPr lang="en-GB" dirty="0"/>
          </a:p>
          <a:p>
            <a:pPr marL="342900" indent="-342900" algn="l">
              <a:buFont typeface="+mj-lt"/>
              <a:buAutoNum type="arabicPeriod"/>
            </a:pPr>
            <a:r>
              <a:rPr lang="en-GB" dirty="0"/>
              <a:t>Firstly verification of date.</a:t>
            </a:r>
          </a:p>
          <a:p>
            <a:pPr marL="342900" indent="-342900" algn="l">
              <a:buFont typeface="+mj-lt"/>
              <a:buAutoNum type="arabicPeriod"/>
            </a:pPr>
            <a:r>
              <a:rPr lang="en-GB" dirty="0"/>
              <a:t>secondly it will recognise the funds details as filled in that </a:t>
            </a:r>
            <a:r>
              <a:rPr lang="en-GB" dirty="0" err="1"/>
              <a:t>omr</a:t>
            </a:r>
            <a:r>
              <a:rPr lang="en-GB" dirty="0"/>
              <a:t> Block.</a:t>
            </a:r>
          </a:p>
          <a:p>
            <a:pPr marL="342900" indent="-342900" algn="l">
              <a:buFont typeface="+mj-lt"/>
              <a:buAutoNum type="arabicPeriod"/>
            </a:pPr>
            <a:r>
              <a:rPr lang="en-GB" dirty="0"/>
              <a:t>with the help of </a:t>
            </a:r>
            <a:r>
              <a:rPr lang="en-GB" dirty="0" err="1"/>
              <a:t>Aadhar</a:t>
            </a:r>
            <a:r>
              <a:rPr lang="en-GB" dirty="0"/>
              <a:t> data base the fingerprint impressions are verified.</a:t>
            </a:r>
          </a:p>
          <a:p>
            <a:pPr marL="342900" indent="-342900" algn="l">
              <a:buFont typeface="+mj-lt"/>
              <a:buAutoNum type="arabicPeriod"/>
            </a:pPr>
            <a:r>
              <a:rPr lang="en-GB" dirty="0"/>
              <a:t>Payer Account details are detected by </a:t>
            </a:r>
            <a:r>
              <a:rPr lang="en-GB" dirty="0" err="1"/>
              <a:t>openCV</a:t>
            </a:r>
            <a:r>
              <a:rPr lang="en-GB" dirty="0"/>
              <a:t> tech(source link provided at the last).</a:t>
            </a:r>
          </a:p>
          <a:p>
            <a:pPr marL="342900" indent="-342900" algn="l">
              <a:buFont typeface="+mj-lt"/>
              <a:buAutoNum type="arabicPeriod"/>
            </a:pPr>
            <a:r>
              <a:rPr lang="en-GB" dirty="0"/>
              <a:t>Account details are compared with payer fingerprint impression With both data bases . If matched n success</a:t>
            </a:r>
          </a:p>
          <a:p>
            <a:pPr marL="342900" indent="-342900" algn="l">
              <a:buFont typeface="+mj-lt"/>
              <a:buAutoNum type="arabicPeriod"/>
            </a:pPr>
            <a:r>
              <a:rPr lang="en-GB" dirty="0"/>
              <a:t>Then, the fingerprint of payee is matched with the bank data base.</a:t>
            </a:r>
          </a:p>
          <a:p>
            <a:pPr marL="342900" indent="-342900" algn="l">
              <a:buFont typeface="+mj-lt"/>
              <a:buAutoNum type="arabicPeriod"/>
            </a:pPr>
            <a:r>
              <a:rPr lang="en-GB" dirty="0"/>
              <a:t>Then all account Numbers Of payee are displayed Along with the option of cash.</a:t>
            </a:r>
          </a:p>
          <a:p>
            <a:pPr marL="342900" indent="-342900" algn="l">
              <a:buFont typeface="+mj-lt"/>
              <a:buAutoNum type="arabicPeriod"/>
            </a:pPr>
            <a:r>
              <a:rPr lang="en-GB" dirty="0"/>
              <a:t>He/she, now can choose Any option, and with respect to the option ,the cash transferred to di payee account number or cash are dispensed at that instant.</a:t>
            </a:r>
          </a:p>
          <a:p>
            <a:pPr marL="342900" indent="-342900" algn="l">
              <a:buFont typeface="+mj-lt"/>
              <a:buAutoNum type="arabicPeriod"/>
            </a:pPr>
            <a:r>
              <a:rPr lang="en-GB" dirty="0"/>
              <a:t>Just before the 8</a:t>
            </a:r>
            <a:r>
              <a:rPr lang="en-GB" baseline="30000" dirty="0"/>
              <a:t>th</a:t>
            </a:r>
            <a:r>
              <a:rPr lang="en-GB" dirty="0"/>
              <a:t> step a physical verification Of fingerprint is done ✅ . To check whether it matches with payee details of cheque.(where a third person can’t draw a cheque, security enhanced).</a:t>
            </a:r>
          </a:p>
          <a:p>
            <a:pPr marL="342900" indent="-342900" algn="l">
              <a:buFont typeface="+mj-lt"/>
              <a:buAutoNum type="arabicPeriod"/>
            </a:pPr>
            <a:r>
              <a:rPr lang="en-GB" dirty="0"/>
              <a:t>Payee name block added for the general enquiry purpose if any error found, a assistance(employee of bank) will be provided to him. And after all verification the assistance have rights to dispense cash from that machine after logged in, When the machine fails to perform that function .</a:t>
            </a:r>
            <a:endParaRPr lang="en-US" dirty="0"/>
          </a:p>
        </p:txBody>
      </p:sp>
    </p:spTree>
    <p:extLst>
      <p:ext uri="{BB962C8B-B14F-4D97-AF65-F5344CB8AC3E}">
        <p14:creationId xmlns:p14="http://schemas.microsoft.com/office/powerpoint/2010/main" val="76501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Title 2">
            <a:extLst>
              <a:ext uri="{FF2B5EF4-FFF2-40B4-BE49-F238E27FC236}">
                <a16:creationId xmlns:a16="http://schemas.microsoft.com/office/drawing/2014/main" id="{A36BAF58-9204-C384-7669-518A43544473}"/>
              </a:ext>
            </a:extLst>
          </p:cNvPr>
          <p:cNvSpPr>
            <a:spLocks noGrp="1"/>
          </p:cNvSpPr>
          <p:nvPr>
            <p:ph type="title"/>
          </p:nvPr>
        </p:nvSpPr>
        <p:spPr/>
        <p:txBody>
          <a:bodyPr/>
          <a:lstStyle/>
          <a:p>
            <a:r>
              <a:rPr lang="en-GB" dirty="0"/>
              <a:t>Working flowchart</a:t>
            </a:r>
            <a:endParaRPr lang="en-US" dirty="0"/>
          </a:p>
        </p:txBody>
      </p:sp>
      <p:sp>
        <p:nvSpPr>
          <p:cNvPr id="2" name="Oval 1">
            <a:extLst>
              <a:ext uri="{FF2B5EF4-FFF2-40B4-BE49-F238E27FC236}">
                <a16:creationId xmlns:a16="http://schemas.microsoft.com/office/drawing/2014/main" id="{3EB110A2-C2E4-E0BF-3CB7-04A9E49FCCC1}"/>
              </a:ext>
            </a:extLst>
          </p:cNvPr>
          <p:cNvSpPr/>
          <p:nvPr/>
        </p:nvSpPr>
        <p:spPr>
          <a:xfrm>
            <a:off x="1164557" y="912413"/>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Insert</a:t>
            </a:r>
            <a:endParaRPr lang="en-US" dirty="0">
              <a:solidFill>
                <a:schemeClr val="tx1"/>
              </a:solidFill>
            </a:endParaRPr>
          </a:p>
        </p:txBody>
      </p:sp>
      <p:sp>
        <p:nvSpPr>
          <p:cNvPr id="12" name="Oval 11">
            <a:extLst>
              <a:ext uri="{FF2B5EF4-FFF2-40B4-BE49-F238E27FC236}">
                <a16:creationId xmlns:a16="http://schemas.microsoft.com/office/drawing/2014/main" id="{BC2AFA3A-94FC-D861-7EB8-5F11484E7956}"/>
              </a:ext>
            </a:extLst>
          </p:cNvPr>
          <p:cNvSpPr/>
          <p:nvPr/>
        </p:nvSpPr>
        <p:spPr>
          <a:xfrm>
            <a:off x="2206820" y="1287877"/>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Date verify</a:t>
            </a:r>
            <a:endParaRPr lang="en-US" dirty="0">
              <a:solidFill>
                <a:schemeClr val="tx1"/>
              </a:solidFill>
            </a:endParaRPr>
          </a:p>
        </p:txBody>
      </p:sp>
      <p:sp>
        <p:nvSpPr>
          <p:cNvPr id="14" name="Oval 13">
            <a:extLst>
              <a:ext uri="{FF2B5EF4-FFF2-40B4-BE49-F238E27FC236}">
                <a16:creationId xmlns:a16="http://schemas.microsoft.com/office/drawing/2014/main" id="{1F7E4C1F-AED5-5C85-2A08-D370BDC8BFC2}"/>
              </a:ext>
            </a:extLst>
          </p:cNvPr>
          <p:cNvSpPr/>
          <p:nvPr/>
        </p:nvSpPr>
        <p:spPr>
          <a:xfrm>
            <a:off x="3118795" y="1770204"/>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Omr</a:t>
            </a:r>
            <a:r>
              <a:rPr lang="en-GB" dirty="0">
                <a:solidFill>
                  <a:schemeClr val="tx1"/>
                </a:solidFill>
              </a:rPr>
              <a:t> verify</a:t>
            </a:r>
            <a:endParaRPr lang="en-US" dirty="0">
              <a:solidFill>
                <a:schemeClr val="tx1"/>
              </a:solidFill>
            </a:endParaRPr>
          </a:p>
        </p:txBody>
      </p:sp>
      <p:sp>
        <p:nvSpPr>
          <p:cNvPr id="16" name="Oval 15">
            <a:extLst>
              <a:ext uri="{FF2B5EF4-FFF2-40B4-BE49-F238E27FC236}">
                <a16:creationId xmlns:a16="http://schemas.microsoft.com/office/drawing/2014/main" id="{E49B9493-2618-2340-DE10-AD5592A74655}"/>
              </a:ext>
            </a:extLst>
          </p:cNvPr>
          <p:cNvSpPr/>
          <p:nvPr/>
        </p:nvSpPr>
        <p:spPr>
          <a:xfrm>
            <a:off x="3843494" y="2252531"/>
            <a:ext cx="1714310" cy="4426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Fingerprint verification </a:t>
            </a:r>
            <a:endParaRPr lang="en-US" dirty="0">
              <a:solidFill>
                <a:schemeClr val="tx1"/>
              </a:solidFill>
            </a:endParaRPr>
          </a:p>
        </p:txBody>
      </p:sp>
      <p:sp>
        <p:nvSpPr>
          <p:cNvPr id="18" name="Oval 17">
            <a:extLst>
              <a:ext uri="{FF2B5EF4-FFF2-40B4-BE49-F238E27FC236}">
                <a16:creationId xmlns:a16="http://schemas.microsoft.com/office/drawing/2014/main" id="{3747DCBE-56F1-C022-37D1-BEC775AAE86A}"/>
              </a:ext>
            </a:extLst>
          </p:cNvPr>
          <p:cNvSpPr/>
          <p:nvPr/>
        </p:nvSpPr>
        <p:spPr>
          <a:xfrm>
            <a:off x="5030570" y="2763781"/>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Display options</a:t>
            </a:r>
            <a:endParaRPr lang="en-US" dirty="0">
              <a:solidFill>
                <a:schemeClr val="tx1"/>
              </a:solidFill>
            </a:endParaRPr>
          </a:p>
        </p:txBody>
      </p:sp>
      <p:sp>
        <p:nvSpPr>
          <p:cNvPr id="20" name="Oval 19">
            <a:extLst>
              <a:ext uri="{FF2B5EF4-FFF2-40B4-BE49-F238E27FC236}">
                <a16:creationId xmlns:a16="http://schemas.microsoft.com/office/drawing/2014/main" id="{5A778528-FCD7-0096-9613-E0DE7881B753}"/>
              </a:ext>
            </a:extLst>
          </p:cNvPr>
          <p:cNvSpPr/>
          <p:nvPr/>
        </p:nvSpPr>
        <p:spPr>
          <a:xfrm>
            <a:off x="6854543" y="3759311"/>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a:t>
            </a:r>
            <a:endParaRPr lang="en-US" dirty="0">
              <a:solidFill>
                <a:schemeClr val="tx1"/>
              </a:solidFill>
            </a:endParaRPr>
          </a:p>
        </p:txBody>
      </p:sp>
      <p:sp>
        <p:nvSpPr>
          <p:cNvPr id="22" name="Oval 21">
            <a:extLst>
              <a:ext uri="{FF2B5EF4-FFF2-40B4-BE49-F238E27FC236}">
                <a16:creationId xmlns:a16="http://schemas.microsoft.com/office/drawing/2014/main" id="{F1D19FBA-4BC8-1C3A-6463-1B9D38418E38}"/>
              </a:ext>
            </a:extLst>
          </p:cNvPr>
          <p:cNvSpPr/>
          <p:nvPr/>
        </p:nvSpPr>
        <p:spPr>
          <a:xfrm>
            <a:off x="7923324" y="4311387"/>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Exit</a:t>
            </a:r>
            <a:endParaRPr lang="en-US" dirty="0">
              <a:solidFill>
                <a:schemeClr val="tx1"/>
              </a:solidFill>
            </a:endParaRPr>
          </a:p>
        </p:txBody>
      </p:sp>
      <p:sp>
        <p:nvSpPr>
          <p:cNvPr id="24" name="Oval 23">
            <a:extLst>
              <a:ext uri="{FF2B5EF4-FFF2-40B4-BE49-F238E27FC236}">
                <a16:creationId xmlns:a16="http://schemas.microsoft.com/office/drawing/2014/main" id="{C8B5C4DE-29FA-D805-1A3F-61141E9F4701}"/>
              </a:ext>
            </a:extLst>
          </p:cNvPr>
          <p:cNvSpPr/>
          <p:nvPr/>
        </p:nvSpPr>
        <p:spPr>
          <a:xfrm>
            <a:off x="5906184" y="3261546"/>
            <a:ext cx="1295480"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Physical verify </a:t>
            </a:r>
            <a:endParaRPr lang="en-US" dirty="0">
              <a:solidFill>
                <a:schemeClr val="tx1"/>
              </a:solidFill>
            </a:endParaRPr>
          </a:p>
        </p:txBody>
      </p:sp>
      <p:cxnSp>
        <p:nvCxnSpPr>
          <p:cNvPr id="25" name="Straight Arrow Connector 24">
            <a:extLst>
              <a:ext uri="{FF2B5EF4-FFF2-40B4-BE49-F238E27FC236}">
                <a16:creationId xmlns:a16="http://schemas.microsoft.com/office/drawing/2014/main" id="{7A595A73-33A4-9788-D3EB-35D3D9400343}"/>
              </a:ext>
            </a:extLst>
          </p:cNvPr>
          <p:cNvCxnSpPr>
            <a:cxnSpLocks/>
            <a:endCxn id="12" idx="0"/>
          </p:cNvCxnSpPr>
          <p:nvPr/>
        </p:nvCxnSpPr>
        <p:spPr>
          <a:xfrm>
            <a:off x="2204395" y="1203514"/>
            <a:ext cx="558199" cy="843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52C8DC3-5A08-07A4-09C5-C895FBF700D2}"/>
              </a:ext>
            </a:extLst>
          </p:cNvPr>
          <p:cNvCxnSpPr>
            <a:cxnSpLocks/>
            <a:stCxn id="12" idx="5"/>
          </p:cNvCxnSpPr>
          <p:nvPr/>
        </p:nvCxnSpPr>
        <p:spPr>
          <a:xfrm>
            <a:off x="3155585" y="1640989"/>
            <a:ext cx="587083" cy="129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DE7C5C87-9829-4F1F-8A78-A971229DEA6A}"/>
              </a:ext>
            </a:extLst>
          </p:cNvPr>
          <p:cNvCxnSpPr>
            <a:cxnSpLocks/>
          </p:cNvCxnSpPr>
          <p:nvPr/>
        </p:nvCxnSpPr>
        <p:spPr>
          <a:xfrm>
            <a:off x="3843494" y="2123316"/>
            <a:ext cx="587083" cy="129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73F17E9F-C91D-A11B-1D09-D18D8F0A4B35}"/>
              </a:ext>
            </a:extLst>
          </p:cNvPr>
          <p:cNvCxnSpPr>
            <a:cxnSpLocks/>
            <a:endCxn id="18" idx="0"/>
          </p:cNvCxnSpPr>
          <p:nvPr/>
        </p:nvCxnSpPr>
        <p:spPr>
          <a:xfrm>
            <a:off x="5105490" y="2679713"/>
            <a:ext cx="480854" cy="84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397A6686-9214-E8C2-EC24-81C6DECA770F}"/>
              </a:ext>
            </a:extLst>
          </p:cNvPr>
          <p:cNvCxnSpPr>
            <a:cxnSpLocks/>
            <a:stCxn id="18" idx="5"/>
            <a:endCxn id="24" idx="0"/>
          </p:cNvCxnSpPr>
          <p:nvPr/>
        </p:nvCxnSpPr>
        <p:spPr>
          <a:xfrm>
            <a:off x="5979335" y="3116893"/>
            <a:ext cx="574589" cy="1446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BA7BBC51-EDDD-A4AD-28DB-CA14005D7C11}"/>
              </a:ext>
            </a:extLst>
          </p:cNvPr>
          <p:cNvCxnSpPr>
            <a:cxnSpLocks/>
          </p:cNvCxnSpPr>
          <p:nvPr/>
        </p:nvCxnSpPr>
        <p:spPr>
          <a:xfrm>
            <a:off x="6788477" y="3644951"/>
            <a:ext cx="574589" cy="1446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FF15B77B-57C1-60CC-5642-34A5734C7E50}"/>
              </a:ext>
            </a:extLst>
          </p:cNvPr>
          <p:cNvCxnSpPr>
            <a:cxnSpLocks/>
            <a:stCxn id="20" idx="5"/>
            <a:endCxn id="22" idx="0"/>
          </p:cNvCxnSpPr>
          <p:nvPr/>
        </p:nvCxnSpPr>
        <p:spPr>
          <a:xfrm>
            <a:off x="7803308" y="4112423"/>
            <a:ext cx="675790" cy="1989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Connector: Curved 66">
            <a:extLst>
              <a:ext uri="{FF2B5EF4-FFF2-40B4-BE49-F238E27FC236}">
                <a16:creationId xmlns:a16="http://schemas.microsoft.com/office/drawing/2014/main" id="{D44DCEFB-C497-0F7E-5156-AA546EDDF71F}"/>
              </a:ext>
            </a:extLst>
          </p:cNvPr>
          <p:cNvCxnSpPr>
            <a:cxnSpLocks/>
            <a:stCxn id="12" idx="7"/>
            <a:endCxn id="22" idx="7"/>
          </p:cNvCxnSpPr>
          <p:nvPr/>
        </p:nvCxnSpPr>
        <p:spPr>
          <a:xfrm rot="16200000" flipH="1">
            <a:off x="4502082" y="1965"/>
            <a:ext cx="3023510" cy="5716504"/>
          </a:xfrm>
          <a:prstGeom prst="curvedConnector3">
            <a:avLst>
              <a:gd name="adj1" fmla="val -11053"/>
            </a:avLst>
          </a:prstGeom>
          <a:ln>
            <a:tailEnd type="triangle"/>
          </a:ln>
        </p:spPr>
        <p:style>
          <a:lnRef idx="2">
            <a:schemeClr val="dk1"/>
          </a:lnRef>
          <a:fillRef idx="0">
            <a:schemeClr val="dk1"/>
          </a:fillRef>
          <a:effectRef idx="1">
            <a:schemeClr val="dk1"/>
          </a:effectRef>
          <a:fontRef idx="minor">
            <a:schemeClr val="tx1"/>
          </a:fontRef>
        </p:style>
      </p:cxnSp>
      <p:cxnSp>
        <p:nvCxnSpPr>
          <p:cNvPr id="81" name="Connector: Curved 80">
            <a:extLst>
              <a:ext uri="{FF2B5EF4-FFF2-40B4-BE49-F238E27FC236}">
                <a16:creationId xmlns:a16="http://schemas.microsoft.com/office/drawing/2014/main" id="{BD767C89-01AA-9476-2961-DD406080B827}"/>
              </a:ext>
            </a:extLst>
          </p:cNvPr>
          <p:cNvCxnSpPr>
            <a:cxnSpLocks/>
            <a:stCxn id="14" idx="7"/>
            <a:endCxn id="22" idx="0"/>
          </p:cNvCxnSpPr>
          <p:nvPr/>
        </p:nvCxnSpPr>
        <p:spPr>
          <a:xfrm rot="16200000" flipH="1">
            <a:off x="5033030" y="865319"/>
            <a:ext cx="2480598" cy="4411538"/>
          </a:xfrm>
          <a:prstGeom prst="curvedConnector3">
            <a:avLst>
              <a:gd name="adj1" fmla="val -15647"/>
            </a:avLst>
          </a:prstGeom>
          <a:ln>
            <a:tailEnd type="triangle"/>
          </a:ln>
        </p:spPr>
        <p:style>
          <a:lnRef idx="2">
            <a:schemeClr val="dk1"/>
          </a:lnRef>
          <a:fillRef idx="0">
            <a:schemeClr val="dk1"/>
          </a:fillRef>
          <a:effectRef idx="1">
            <a:schemeClr val="dk1"/>
          </a:effectRef>
          <a:fontRef idx="minor">
            <a:schemeClr val="tx1"/>
          </a:fontRef>
        </p:style>
      </p:cxnSp>
      <p:cxnSp>
        <p:nvCxnSpPr>
          <p:cNvPr id="87" name="Connector: Curved 86">
            <a:extLst>
              <a:ext uri="{FF2B5EF4-FFF2-40B4-BE49-F238E27FC236}">
                <a16:creationId xmlns:a16="http://schemas.microsoft.com/office/drawing/2014/main" id="{D3B864A2-B585-D038-AB24-8670F1711C03}"/>
              </a:ext>
            </a:extLst>
          </p:cNvPr>
          <p:cNvCxnSpPr>
            <a:cxnSpLocks/>
            <a:stCxn id="16" idx="3"/>
            <a:endCxn id="22" idx="3"/>
          </p:cNvCxnSpPr>
          <p:nvPr/>
        </p:nvCxnSpPr>
        <p:spPr>
          <a:xfrm rot="16200000" flipH="1">
            <a:off x="5073243" y="1651636"/>
            <a:ext cx="2034168" cy="3991557"/>
          </a:xfrm>
          <a:prstGeom prst="curvedConnector3">
            <a:avLst>
              <a:gd name="adj1" fmla="val 114216"/>
            </a:avLst>
          </a:prstGeom>
          <a:ln>
            <a:tailEnd type="triangle"/>
          </a:ln>
        </p:spPr>
        <p:style>
          <a:lnRef idx="2">
            <a:schemeClr val="dk1"/>
          </a:lnRef>
          <a:fillRef idx="0">
            <a:schemeClr val="dk1"/>
          </a:fillRef>
          <a:effectRef idx="1">
            <a:schemeClr val="dk1"/>
          </a:effectRef>
          <a:fontRef idx="minor">
            <a:schemeClr val="tx1"/>
          </a:fontRef>
        </p:style>
      </p:cxnSp>
      <p:cxnSp>
        <p:nvCxnSpPr>
          <p:cNvPr id="97" name="Connector: Curved 96">
            <a:extLst>
              <a:ext uri="{FF2B5EF4-FFF2-40B4-BE49-F238E27FC236}">
                <a16:creationId xmlns:a16="http://schemas.microsoft.com/office/drawing/2014/main" id="{293D4F52-558F-1198-E879-86F381E84952}"/>
              </a:ext>
            </a:extLst>
          </p:cNvPr>
          <p:cNvCxnSpPr>
            <a:cxnSpLocks/>
            <a:stCxn id="24" idx="4"/>
            <a:endCxn id="22" idx="3"/>
          </p:cNvCxnSpPr>
          <p:nvPr/>
        </p:nvCxnSpPr>
        <p:spPr>
          <a:xfrm rot="16200000" flipH="1">
            <a:off x="6825387" y="3403780"/>
            <a:ext cx="989256" cy="1532182"/>
          </a:xfrm>
          <a:prstGeom prst="curvedConnector3">
            <a:avLst>
              <a:gd name="adj1" fmla="val 129233"/>
            </a:avLst>
          </a:prstGeom>
          <a:ln>
            <a:tailEnd type="triangle"/>
          </a:ln>
        </p:spPr>
        <p:style>
          <a:lnRef idx="2">
            <a:schemeClr val="dk1"/>
          </a:lnRef>
          <a:fillRef idx="0">
            <a:schemeClr val="dk1"/>
          </a:fillRef>
          <a:effectRef idx="1">
            <a:schemeClr val="dk1"/>
          </a:effectRef>
          <a:fontRef idx="minor">
            <a:schemeClr val="tx1"/>
          </a:fontRef>
        </p:style>
      </p:cxnSp>
      <p:sp>
        <p:nvSpPr>
          <p:cNvPr id="100" name="TextBox 99">
            <a:extLst>
              <a:ext uri="{FF2B5EF4-FFF2-40B4-BE49-F238E27FC236}">
                <a16:creationId xmlns:a16="http://schemas.microsoft.com/office/drawing/2014/main" id="{EB724EAA-3283-6A71-D863-9E839A4FCE13}"/>
              </a:ext>
            </a:extLst>
          </p:cNvPr>
          <p:cNvSpPr txBox="1"/>
          <p:nvPr/>
        </p:nvSpPr>
        <p:spPr>
          <a:xfrm>
            <a:off x="644475" y="2809477"/>
            <a:ext cx="1828800" cy="307777"/>
          </a:xfrm>
          <a:prstGeom prst="rect">
            <a:avLst/>
          </a:prstGeom>
          <a:noFill/>
        </p:spPr>
        <p:txBody>
          <a:bodyPr wrap="square" rtlCol="0">
            <a:spAutoFit/>
          </a:bodyPr>
          <a:lstStyle/>
          <a:p>
            <a:pPr algn="l"/>
            <a:r>
              <a:rPr lang="en-GB" dirty="0"/>
              <a:t>F : false/fail</a:t>
            </a:r>
          </a:p>
        </p:txBody>
      </p:sp>
      <p:sp>
        <p:nvSpPr>
          <p:cNvPr id="101" name="TextBox 100">
            <a:extLst>
              <a:ext uri="{FF2B5EF4-FFF2-40B4-BE49-F238E27FC236}">
                <a16:creationId xmlns:a16="http://schemas.microsoft.com/office/drawing/2014/main" id="{8BD1D907-7810-FC81-2311-228717605296}"/>
              </a:ext>
            </a:extLst>
          </p:cNvPr>
          <p:cNvSpPr txBox="1"/>
          <p:nvPr/>
        </p:nvSpPr>
        <p:spPr>
          <a:xfrm>
            <a:off x="3492386" y="803372"/>
            <a:ext cx="500564" cy="400110"/>
          </a:xfrm>
          <a:prstGeom prst="rect">
            <a:avLst/>
          </a:prstGeom>
          <a:noFill/>
        </p:spPr>
        <p:txBody>
          <a:bodyPr wrap="square" rtlCol="0">
            <a:spAutoFit/>
          </a:bodyPr>
          <a:lstStyle/>
          <a:p>
            <a:pPr algn="l"/>
            <a:r>
              <a:rPr lang="en-GB" sz="2000" i="1" dirty="0"/>
              <a:t>F</a:t>
            </a:r>
            <a:endParaRPr lang="en-US" sz="2000" i="1" dirty="0"/>
          </a:p>
        </p:txBody>
      </p:sp>
      <p:sp>
        <p:nvSpPr>
          <p:cNvPr id="103" name="TextBox 102">
            <a:extLst>
              <a:ext uri="{FF2B5EF4-FFF2-40B4-BE49-F238E27FC236}">
                <a16:creationId xmlns:a16="http://schemas.microsoft.com/office/drawing/2014/main" id="{0482312D-F4F1-69AB-963A-8E8CA79541C6}"/>
              </a:ext>
            </a:extLst>
          </p:cNvPr>
          <p:cNvSpPr txBox="1"/>
          <p:nvPr/>
        </p:nvSpPr>
        <p:spPr>
          <a:xfrm>
            <a:off x="4230342" y="1244512"/>
            <a:ext cx="500564" cy="400110"/>
          </a:xfrm>
          <a:prstGeom prst="rect">
            <a:avLst/>
          </a:prstGeom>
          <a:noFill/>
        </p:spPr>
        <p:txBody>
          <a:bodyPr wrap="square" rtlCol="0">
            <a:spAutoFit/>
          </a:bodyPr>
          <a:lstStyle/>
          <a:p>
            <a:pPr algn="l"/>
            <a:r>
              <a:rPr lang="en-GB" sz="2000" i="1" dirty="0"/>
              <a:t>F</a:t>
            </a:r>
            <a:endParaRPr lang="en-US" sz="2000" i="1" dirty="0"/>
          </a:p>
        </p:txBody>
      </p:sp>
      <p:sp>
        <p:nvSpPr>
          <p:cNvPr id="105" name="TextBox 104">
            <a:extLst>
              <a:ext uri="{FF2B5EF4-FFF2-40B4-BE49-F238E27FC236}">
                <a16:creationId xmlns:a16="http://schemas.microsoft.com/office/drawing/2014/main" id="{06E60CF8-B329-F8CE-0217-640582C5C79C}"/>
              </a:ext>
            </a:extLst>
          </p:cNvPr>
          <p:cNvSpPr txBox="1"/>
          <p:nvPr/>
        </p:nvSpPr>
        <p:spPr>
          <a:xfrm>
            <a:off x="3744023" y="2809477"/>
            <a:ext cx="500564" cy="400110"/>
          </a:xfrm>
          <a:prstGeom prst="rect">
            <a:avLst/>
          </a:prstGeom>
          <a:noFill/>
        </p:spPr>
        <p:txBody>
          <a:bodyPr wrap="square" rtlCol="0">
            <a:spAutoFit/>
          </a:bodyPr>
          <a:lstStyle/>
          <a:p>
            <a:pPr algn="l"/>
            <a:r>
              <a:rPr lang="en-GB" sz="2000" i="1" dirty="0"/>
              <a:t>F</a:t>
            </a:r>
            <a:endParaRPr lang="en-US" sz="2000" i="1" dirty="0"/>
          </a:p>
        </p:txBody>
      </p:sp>
      <p:sp>
        <p:nvSpPr>
          <p:cNvPr id="109" name="TextBox 108">
            <a:extLst>
              <a:ext uri="{FF2B5EF4-FFF2-40B4-BE49-F238E27FC236}">
                <a16:creationId xmlns:a16="http://schemas.microsoft.com/office/drawing/2014/main" id="{85958425-1C9E-1803-A8F2-1AD21DA0ED05}"/>
              </a:ext>
            </a:extLst>
          </p:cNvPr>
          <p:cNvSpPr txBox="1"/>
          <p:nvPr/>
        </p:nvSpPr>
        <p:spPr>
          <a:xfrm>
            <a:off x="6242736" y="3675241"/>
            <a:ext cx="500564" cy="400110"/>
          </a:xfrm>
          <a:prstGeom prst="rect">
            <a:avLst/>
          </a:prstGeom>
          <a:noFill/>
        </p:spPr>
        <p:txBody>
          <a:bodyPr wrap="square" rtlCol="0">
            <a:spAutoFit/>
          </a:bodyPr>
          <a:lstStyle/>
          <a:p>
            <a:pPr algn="l"/>
            <a:r>
              <a:rPr lang="en-GB" sz="2000" i="1" dirty="0"/>
              <a:t>F</a:t>
            </a:r>
            <a:endParaRPr lang="en-US" sz="20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0A97-A769-F432-1EF5-A29718546FE2}"/>
              </a:ext>
            </a:extLst>
          </p:cNvPr>
          <p:cNvSpPr>
            <a:spLocks noGrp="1"/>
          </p:cNvSpPr>
          <p:nvPr>
            <p:ph type="title"/>
          </p:nvPr>
        </p:nvSpPr>
        <p:spPr/>
        <p:txBody>
          <a:bodyPr/>
          <a:lstStyle/>
          <a:p>
            <a:r>
              <a:rPr lang="en-GB" dirty="0"/>
              <a:t>Prototype:</a:t>
            </a:r>
            <a:endParaRPr lang="en-US" dirty="0"/>
          </a:p>
        </p:txBody>
      </p:sp>
      <p:sp>
        <p:nvSpPr>
          <p:cNvPr id="6" name="Oval 5">
            <a:extLst>
              <a:ext uri="{FF2B5EF4-FFF2-40B4-BE49-F238E27FC236}">
                <a16:creationId xmlns:a16="http://schemas.microsoft.com/office/drawing/2014/main" id="{85F379C7-EF5B-BC96-5488-5565F4A2E2BB}"/>
              </a:ext>
            </a:extLst>
          </p:cNvPr>
          <p:cNvSpPr/>
          <p:nvPr/>
        </p:nvSpPr>
        <p:spPr>
          <a:xfrm>
            <a:off x="71284" y="1112393"/>
            <a:ext cx="1943194"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Requirement</a:t>
            </a:r>
          </a:p>
          <a:p>
            <a:pPr algn="ctr"/>
            <a:r>
              <a:rPr lang="en-GB" dirty="0">
                <a:solidFill>
                  <a:schemeClr val="tx1"/>
                </a:solidFill>
              </a:rPr>
              <a:t>Gathering</a:t>
            </a:r>
            <a:endParaRPr lang="en-US" dirty="0">
              <a:solidFill>
                <a:schemeClr val="tx1"/>
              </a:solidFill>
            </a:endParaRPr>
          </a:p>
        </p:txBody>
      </p:sp>
      <p:sp>
        <p:nvSpPr>
          <p:cNvPr id="18" name="Oval 17">
            <a:extLst>
              <a:ext uri="{FF2B5EF4-FFF2-40B4-BE49-F238E27FC236}">
                <a16:creationId xmlns:a16="http://schemas.microsoft.com/office/drawing/2014/main" id="{B148979E-778B-6E18-1E44-9B23C2CF0A4C}"/>
              </a:ext>
            </a:extLst>
          </p:cNvPr>
          <p:cNvSpPr/>
          <p:nvPr/>
        </p:nvSpPr>
        <p:spPr>
          <a:xfrm>
            <a:off x="2307382" y="1381551"/>
            <a:ext cx="1574568" cy="4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Quick Design</a:t>
            </a:r>
            <a:endParaRPr lang="en-US" dirty="0">
              <a:solidFill>
                <a:schemeClr val="tx1"/>
              </a:solidFill>
            </a:endParaRPr>
          </a:p>
        </p:txBody>
      </p:sp>
      <p:sp>
        <p:nvSpPr>
          <p:cNvPr id="20" name="Oval 19">
            <a:extLst>
              <a:ext uri="{FF2B5EF4-FFF2-40B4-BE49-F238E27FC236}">
                <a16:creationId xmlns:a16="http://schemas.microsoft.com/office/drawing/2014/main" id="{1E7F13AC-DB38-0678-A805-5C8C7D21381A}"/>
              </a:ext>
            </a:extLst>
          </p:cNvPr>
          <p:cNvSpPr/>
          <p:nvPr/>
        </p:nvSpPr>
        <p:spPr>
          <a:xfrm>
            <a:off x="4303442" y="519039"/>
            <a:ext cx="1574568" cy="4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Build prototype</a:t>
            </a:r>
            <a:endParaRPr lang="en-US" dirty="0">
              <a:solidFill>
                <a:schemeClr val="tx1"/>
              </a:solidFill>
            </a:endParaRPr>
          </a:p>
        </p:txBody>
      </p:sp>
      <p:sp>
        <p:nvSpPr>
          <p:cNvPr id="22" name="Oval 21">
            <a:extLst>
              <a:ext uri="{FF2B5EF4-FFF2-40B4-BE49-F238E27FC236}">
                <a16:creationId xmlns:a16="http://schemas.microsoft.com/office/drawing/2014/main" id="{1479DF60-9437-A2AD-5934-AB298C55CC7D}"/>
              </a:ext>
            </a:extLst>
          </p:cNvPr>
          <p:cNvSpPr/>
          <p:nvPr/>
        </p:nvSpPr>
        <p:spPr>
          <a:xfrm>
            <a:off x="6453784" y="1048543"/>
            <a:ext cx="1954039" cy="9466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Customer evaluation Of prototype </a:t>
            </a:r>
            <a:endParaRPr lang="en-US" dirty="0">
              <a:solidFill>
                <a:schemeClr val="tx1"/>
              </a:solidFill>
            </a:endParaRPr>
          </a:p>
        </p:txBody>
      </p:sp>
      <p:sp>
        <p:nvSpPr>
          <p:cNvPr id="24" name="Oval 23">
            <a:extLst>
              <a:ext uri="{FF2B5EF4-FFF2-40B4-BE49-F238E27FC236}">
                <a16:creationId xmlns:a16="http://schemas.microsoft.com/office/drawing/2014/main" id="{B659DA58-9A69-580D-07C3-BD24BDDE396C}"/>
              </a:ext>
            </a:extLst>
          </p:cNvPr>
          <p:cNvSpPr/>
          <p:nvPr/>
        </p:nvSpPr>
        <p:spPr>
          <a:xfrm>
            <a:off x="2244652" y="4099837"/>
            <a:ext cx="1574568" cy="4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Test</a:t>
            </a:r>
            <a:endParaRPr lang="en-US" dirty="0">
              <a:solidFill>
                <a:schemeClr val="tx1"/>
              </a:solidFill>
            </a:endParaRPr>
          </a:p>
        </p:txBody>
      </p:sp>
      <p:sp>
        <p:nvSpPr>
          <p:cNvPr id="26" name="Oval 25">
            <a:extLst>
              <a:ext uri="{FF2B5EF4-FFF2-40B4-BE49-F238E27FC236}">
                <a16:creationId xmlns:a16="http://schemas.microsoft.com/office/drawing/2014/main" id="{DB9BB3E0-ACA2-4E79-7CF8-D5C8897B36CF}"/>
              </a:ext>
            </a:extLst>
          </p:cNvPr>
          <p:cNvSpPr/>
          <p:nvPr/>
        </p:nvSpPr>
        <p:spPr>
          <a:xfrm>
            <a:off x="4130228" y="3537882"/>
            <a:ext cx="2255091" cy="6118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Implementation</a:t>
            </a:r>
            <a:endParaRPr lang="en-US" dirty="0">
              <a:solidFill>
                <a:schemeClr val="tx1"/>
              </a:solidFill>
            </a:endParaRPr>
          </a:p>
        </p:txBody>
      </p:sp>
      <p:sp>
        <p:nvSpPr>
          <p:cNvPr id="30" name="Oval 29">
            <a:extLst>
              <a:ext uri="{FF2B5EF4-FFF2-40B4-BE49-F238E27FC236}">
                <a16:creationId xmlns:a16="http://schemas.microsoft.com/office/drawing/2014/main" id="{E2398410-0636-6E95-CE48-FB75DE48A7A9}"/>
              </a:ext>
            </a:extLst>
          </p:cNvPr>
          <p:cNvSpPr/>
          <p:nvPr/>
        </p:nvSpPr>
        <p:spPr>
          <a:xfrm>
            <a:off x="3780416" y="1851328"/>
            <a:ext cx="2620621" cy="94669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Refine according to customer suggestion</a:t>
            </a:r>
            <a:endParaRPr lang="en-US" dirty="0">
              <a:solidFill>
                <a:schemeClr val="tx1"/>
              </a:solidFill>
            </a:endParaRPr>
          </a:p>
        </p:txBody>
      </p:sp>
      <p:sp>
        <p:nvSpPr>
          <p:cNvPr id="32" name="Oval 31">
            <a:extLst>
              <a:ext uri="{FF2B5EF4-FFF2-40B4-BE49-F238E27FC236}">
                <a16:creationId xmlns:a16="http://schemas.microsoft.com/office/drawing/2014/main" id="{4FA0622E-C9E5-6C02-9272-034662E09C04}"/>
              </a:ext>
            </a:extLst>
          </p:cNvPr>
          <p:cNvSpPr/>
          <p:nvPr/>
        </p:nvSpPr>
        <p:spPr>
          <a:xfrm>
            <a:off x="6905227" y="3117520"/>
            <a:ext cx="1574568" cy="4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Design</a:t>
            </a:r>
            <a:endParaRPr lang="en-US" dirty="0">
              <a:solidFill>
                <a:schemeClr val="tx1"/>
              </a:solidFill>
            </a:endParaRPr>
          </a:p>
        </p:txBody>
      </p:sp>
      <p:sp>
        <p:nvSpPr>
          <p:cNvPr id="34" name="Oval 33">
            <a:extLst>
              <a:ext uri="{FF2B5EF4-FFF2-40B4-BE49-F238E27FC236}">
                <a16:creationId xmlns:a16="http://schemas.microsoft.com/office/drawing/2014/main" id="{5A7E70FC-1BE8-1C17-1292-C51C9E58288C}"/>
              </a:ext>
            </a:extLst>
          </p:cNvPr>
          <p:cNvSpPr/>
          <p:nvPr/>
        </p:nvSpPr>
        <p:spPr>
          <a:xfrm>
            <a:off x="152117" y="4337950"/>
            <a:ext cx="1781527"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Maintenance</a:t>
            </a:r>
            <a:endParaRPr lang="en-US" dirty="0">
              <a:solidFill>
                <a:schemeClr val="tx1"/>
              </a:solidFill>
            </a:endParaRPr>
          </a:p>
        </p:txBody>
      </p:sp>
      <p:cxnSp>
        <p:nvCxnSpPr>
          <p:cNvPr id="35" name="Straight Arrow Connector 34">
            <a:extLst>
              <a:ext uri="{FF2B5EF4-FFF2-40B4-BE49-F238E27FC236}">
                <a16:creationId xmlns:a16="http://schemas.microsoft.com/office/drawing/2014/main" id="{5A022C43-166D-7126-BDAE-CCD4823BFFF2}"/>
              </a:ext>
            </a:extLst>
          </p:cNvPr>
          <p:cNvCxnSpPr>
            <a:cxnSpLocks/>
            <a:stCxn id="6" idx="6"/>
            <a:endCxn id="18" idx="1"/>
          </p:cNvCxnSpPr>
          <p:nvPr/>
        </p:nvCxnSpPr>
        <p:spPr>
          <a:xfrm>
            <a:off x="2014478" y="1400393"/>
            <a:ext cx="523494" cy="50900"/>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A1289D80-3C74-549B-4B0D-340E507FF0CD}"/>
              </a:ext>
            </a:extLst>
          </p:cNvPr>
          <p:cNvCxnSpPr>
            <a:cxnSpLocks/>
            <a:stCxn id="18" idx="0"/>
            <a:endCxn id="20" idx="2"/>
          </p:cNvCxnSpPr>
          <p:nvPr/>
        </p:nvCxnSpPr>
        <p:spPr>
          <a:xfrm flipV="1">
            <a:off x="3094666" y="757152"/>
            <a:ext cx="1208776" cy="624399"/>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91411C96-194C-FB7D-384D-20844A677257}"/>
              </a:ext>
            </a:extLst>
          </p:cNvPr>
          <p:cNvCxnSpPr>
            <a:cxnSpLocks/>
            <a:stCxn id="20" idx="6"/>
            <a:endCxn id="22" idx="1"/>
          </p:cNvCxnSpPr>
          <p:nvPr/>
        </p:nvCxnSpPr>
        <p:spPr>
          <a:xfrm>
            <a:off x="5878010" y="757152"/>
            <a:ext cx="861936" cy="430031"/>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ECD8692D-BFD8-CCFE-58BD-1B4DB40E6696}"/>
              </a:ext>
            </a:extLst>
          </p:cNvPr>
          <p:cNvCxnSpPr>
            <a:cxnSpLocks/>
            <a:stCxn id="22" idx="4"/>
            <a:endCxn id="30" idx="6"/>
          </p:cNvCxnSpPr>
          <p:nvPr/>
        </p:nvCxnSpPr>
        <p:spPr>
          <a:xfrm flipH="1">
            <a:off x="6401037" y="1995237"/>
            <a:ext cx="1029767" cy="329438"/>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66610510-CFB9-BA5B-7176-2CC35541C4ED}"/>
              </a:ext>
            </a:extLst>
          </p:cNvPr>
          <p:cNvCxnSpPr>
            <a:cxnSpLocks/>
            <a:stCxn id="30" idx="1"/>
            <a:endCxn id="18" idx="5"/>
          </p:cNvCxnSpPr>
          <p:nvPr/>
        </p:nvCxnSpPr>
        <p:spPr>
          <a:xfrm flipH="1" flipV="1">
            <a:off x="3651360" y="1788034"/>
            <a:ext cx="512837" cy="201934"/>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0B8E89D8-43BF-C675-6C64-51F02917DB56}"/>
              </a:ext>
            </a:extLst>
          </p:cNvPr>
          <p:cNvCxnSpPr>
            <a:cxnSpLocks/>
            <a:stCxn id="22" idx="4"/>
            <a:endCxn id="32" idx="0"/>
          </p:cNvCxnSpPr>
          <p:nvPr/>
        </p:nvCxnSpPr>
        <p:spPr>
          <a:xfrm>
            <a:off x="7430804" y="1995237"/>
            <a:ext cx="261707" cy="1122283"/>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7E75AAE4-D873-9075-650B-E0BBF950F13A}"/>
              </a:ext>
            </a:extLst>
          </p:cNvPr>
          <p:cNvCxnSpPr>
            <a:cxnSpLocks/>
            <a:endCxn id="26" idx="6"/>
          </p:cNvCxnSpPr>
          <p:nvPr/>
        </p:nvCxnSpPr>
        <p:spPr>
          <a:xfrm flipH="1">
            <a:off x="6385319" y="3537882"/>
            <a:ext cx="977020" cy="305917"/>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78" name="Straight Arrow Connector 77">
            <a:extLst>
              <a:ext uri="{FF2B5EF4-FFF2-40B4-BE49-F238E27FC236}">
                <a16:creationId xmlns:a16="http://schemas.microsoft.com/office/drawing/2014/main" id="{6553E6B0-C037-DDB2-4E7C-BE75C1E0C365}"/>
              </a:ext>
            </a:extLst>
          </p:cNvPr>
          <p:cNvCxnSpPr>
            <a:cxnSpLocks/>
            <a:endCxn id="24" idx="6"/>
          </p:cNvCxnSpPr>
          <p:nvPr/>
        </p:nvCxnSpPr>
        <p:spPr>
          <a:xfrm flipH="1">
            <a:off x="3819220" y="4099837"/>
            <a:ext cx="865294" cy="238113"/>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83" name="Straight Arrow Connector 82">
            <a:extLst>
              <a:ext uri="{FF2B5EF4-FFF2-40B4-BE49-F238E27FC236}">
                <a16:creationId xmlns:a16="http://schemas.microsoft.com/office/drawing/2014/main" id="{D4CFFB10-A4E0-BE2D-D5F8-184E0A37E71C}"/>
              </a:ext>
            </a:extLst>
          </p:cNvPr>
          <p:cNvCxnSpPr>
            <a:cxnSpLocks/>
            <a:stCxn id="24" idx="2"/>
            <a:endCxn id="34" idx="7"/>
          </p:cNvCxnSpPr>
          <p:nvPr/>
        </p:nvCxnSpPr>
        <p:spPr>
          <a:xfrm flipH="1">
            <a:off x="1672745" y="4337950"/>
            <a:ext cx="571907" cy="84353"/>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a:extLst>
              <a:ext uri="{FF2B5EF4-FFF2-40B4-BE49-F238E27FC236}">
                <a16:creationId xmlns:a16="http://schemas.microsoft.com/office/drawing/2014/main" id="{582D5894-16C3-505A-6566-FBE7D5301D6F}"/>
              </a:ext>
            </a:extLst>
          </p:cNvPr>
          <p:cNvCxnSpPr>
            <a:cxnSpLocks/>
            <a:endCxn id="34" idx="5"/>
          </p:cNvCxnSpPr>
          <p:nvPr/>
        </p:nvCxnSpPr>
        <p:spPr>
          <a:xfrm flipH="1">
            <a:off x="1672745" y="4829597"/>
            <a:ext cx="6250670" cy="0"/>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a16="http://schemas.microsoft.com/office/drawing/2014/main" id="{1AF9565D-76ED-1589-2418-017F12BECFCF}"/>
              </a:ext>
            </a:extLst>
          </p:cNvPr>
          <p:cNvCxnSpPr>
            <a:cxnSpLocks/>
            <a:stCxn id="32" idx="4"/>
          </p:cNvCxnSpPr>
          <p:nvPr/>
        </p:nvCxnSpPr>
        <p:spPr>
          <a:xfrm>
            <a:off x="7692511" y="3593745"/>
            <a:ext cx="189736" cy="1235852"/>
          </a:xfrm>
          <a:prstGeom prst="straightConnector1">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0" name="Straight Arrow Connector 109">
            <a:extLst>
              <a:ext uri="{FF2B5EF4-FFF2-40B4-BE49-F238E27FC236}">
                <a16:creationId xmlns:a16="http://schemas.microsoft.com/office/drawing/2014/main" id="{136FE4E1-0D78-B147-907D-80924C589C27}"/>
              </a:ext>
            </a:extLst>
          </p:cNvPr>
          <p:cNvCxnSpPr>
            <a:cxnSpLocks/>
            <a:stCxn id="26" idx="4"/>
          </p:cNvCxnSpPr>
          <p:nvPr/>
        </p:nvCxnSpPr>
        <p:spPr>
          <a:xfrm>
            <a:off x="5257774" y="4149716"/>
            <a:ext cx="0" cy="679881"/>
          </a:xfrm>
          <a:prstGeom prst="straightConnector1">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7" name="Straight Arrow Connector 116">
            <a:extLst>
              <a:ext uri="{FF2B5EF4-FFF2-40B4-BE49-F238E27FC236}">
                <a16:creationId xmlns:a16="http://schemas.microsoft.com/office/drawing/2014/main" id="{1EC39E3D-A3F5-87F4-3547-497B12175AFD}"/>
              </a:ext>
            </a:extLst>
          </p:cNvPr>
          <p:cNvCxnSpPr>
            <a:cxnSpLocks/>
            <a:stCxn id="24" idx="4"/>
          </p:cNvCxnSpPr>
          <p:nvPr/>
        </p:nvCxnSpPr>
        <p:spPr>
          <a:xfrm>
            <a:off x="3031936" y="4576062"/>
            <a:ext cx="0" cy="253535"/>
          </a:xfrm>
          <a:prstGeom prst="straightConnector1">
            <a:avLst/>
          </a:prstGeom>
          <a:ln>
            <a:solidFill>
              <a:schemeClr val="accent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265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 name="Title 2">
            <a:extLst>
              <a:ext uri="{FF2B5EF4-FFF2-40B4-BE49-F238E27FC236}">
                <a16:creationId xmlns:a16="http://schemas.microsoft.com/office/drawing/2014/main" id="{75FF4A5C-7549-F023-B43C-3BD1E16B8502}"/>
              </a:ext>
            </a:extLst>
          </p:cNvPr>
          <p:cNvSpPr>
            <a:spLocks noGrp="1"/>
          </p:cNvSpPr>
          <p:nvPr>
            <p:ph type="title"/>
          </p:nvPr>
        </p:nvSpPr>
        <p:spPr/>
        <p:txBody>
          <a:bodyPr/>
          <a:lstStyle/>
          <a:p>
            <a:r>
              <a:rPr lang="en-GB" dirty="0"/>
              <a:t>OMR filling type</a:t>
            </a:r>
            <a:endParaRPr lang="en-US" dirty="0"/>
          </a:p>
        </p:txBody>
      </p:sp>
      <p:sp>
        <p:nvSpPr>
          <p:cNvPr id="5" name="TextBox 4">
            <a:extLst>
              <a:ext uri="{FF2B5EF4-FFF2-40B4-BE49-F238E27FC236}">
                <a16:creationId xmlns:a16="http://schemas.microsoft.com/office/drawing/2014/main" id="{BB25047D-4D87-F74C-93E8-9FC38775A0AA}"/>
              </a:ext>
            </a:extLst>
          </p:cNvPr>
          <p:cNvSpPr txBox="1"/>
          <p:nvPr/>
        </p:nvSpPr>
        <p:spPr>
          <a:xfrm>
            <a:off x="570015" y="1109803"/>
            <a:ext cx="2200894" cy="3539430"/>
          </a:xfrm>
          <a:prstGeom prst="rect">
            <a:avLst/>
          </a:prstGeom>
          <a:noFill/>
        </p:spPr>
        <p:txBody>
          <a:bodyPr wrap="square" rtlCol="0">
            <a:spAutoFit/>
          </a:bodyPr>
          <a:lstStyle/>
          <a:p>
            <a:pPr algn="l"/>
            <a:r>
              <a:rPr lang="en-GB" dirty="0"/>
              <a:t>For </a:t>
            </a:r>
            <a:r>
              <a:rPr lang="en-GB" dirty="0" err="1"/>
              <a:t>eg</a:t>
            </a:r>
            <a:r>
              <a:rPr lang="en-GB" dirty="0"/>
              <a:t> : for</a:t>
            </a:r>
          </a:p>
          <a:p>
            <a:pPr algn="l"/>
            <a:r>
              <a:rPr lang="en-GB" dirty="0"/>
              <a:t>Two crore fifty three lakh twenty one thousand Four hundred </a:t>
            </a:r>
          </a:p>
          <a:p>
            <a:pPr algn="l"/>
            <a:endParaRPr lang="en-GB" dirty="0"/>
          </a:p>
          <a:p>
            <a:pPr algn="l"/>
            <a:endParaRPr lang="en-GB" dirty="0"/>
          </a:p>
          <a:p>
            <a:pPr algn="l"/>
            <a:endParaRPr lang="en-GB" dirty="0"/>
          </a:p>
          <a:p>
            <a:pPr algn="l"/>
            <a:endParaRPr lang="en-GB" dirty="0"/>
          </a:p>
          <a:p>
            <a:pPr algn="l"/>
            <a:endParaRPr lang="en-GB" dirty="0"/>
          </a:p>
          <a:p>
            <a:pPr algn="l"/>
            <a:r>
              <a:rPr lang="en-GB" dirty="0"/>
              <a:t>This </a:t>
            </a:r>
            <a:r>
              <a:rPr lang="en-GB" dirty="0" err="1"/>
              <a:t>eg</a:t>
            </a:r>
            <a:r>
              <a:rPr lang="en-GB" dirty="0"/>
              <a:t> block can explain all details</a:t>
            </a:r>
          </a:p>
          <a:p>
            <a:pPr algn="l"/>
            <a:r>
              <a:rPr lang="en-GB" dirty="0"/>
              <a:t>Where ever there is perfect circle that is counted, and those </a:t>
            </a:r>
            <a:r>
              <a:rPr lang="en-GB" dirty="0" err="1"/>
              <a:t>sticked</a:t>
            </a:r>
            <a:r>
              <a:rPr lang="en-GB" dirty="0"/>
              <a:t> out of the circle not considered.</a:t>
            </a:r>
            <a:endParaRPr lang="en-US" dirty="0"/>
          </a:p>
        </p:txBody>
      </p:sp>
      <p:pic>
        <p:nvPicPr>
          <p:cNvPr id="7" name="Picture 7">
            <a:extLst>
              <a:ext uri="{FF2B5EF4-FFF2-40B4-BE49-F238E27FC236}">
                <a16:creationId xmlns:a16="http://schemas.microsoft.com/office/drawing/2014/main" id="{D41942C2-0D86-A89C-1905-3DEB4B737A92}"/>
              </a:ext>
            </a:extLst>
          </p:cNvPr>
          <p:cNvPicPr>
            <a:picLocks noChangeAspect="1"/>
          </p:cNvPicPr>
          <p:nvPr/>
        </p:nvPicPr>
        <p:blipFill>
          <a:blip r:embed="rId3"/>
          <a:stretch>
            <a:fillRect/>
          </a:stretch>
        </p:blipFill>
        <p:spPr>
          <a:xfrm>
            <a:off x="3611179" y="805550"/>
            <a:ext cx="4683555" cy="2441853"/>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9</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TI Template</vt:lpstr>
      <vt:lpstr>TI Template</vt:lpstr>
      <vt:lpstr>Bank of Baroda Hackathon - 2022                       </vt:lpstr>
      <vt:lpstr>Problem Statement?</vt:lpstr>
      <vt:lpstr>Cheque Format of our project.</vt:lpstr>
      <vt:lpstr>Working Principle   </vt:lpstr>
      <vt:lpstr>ATCVM consists:</vt:lpstr>
      <vt:lpstr>Working algorithm:</vt:lpstr>
      <vt:lpstr>Working flowchart</vt:lpstr>
      <vt:lpstr>Prototype:</vt:lpstr>
      <vt:lpstr>OMR filling type</vt:lpstr>
      <vt:lpstr>Alternate ideas:</vt:lpstr>
      <vt:lpstr>PowerPoint Presentation</vt:lpstr>
      <vt:lpstr>Microsoft Azure services lists:</vt:lpstr>
      <vt:lpstr>PowerPoint Presentation</vt:lpstr>
      <vt:lpstr>Why do you want to select our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hariommali34@gmail.com</cp:lastModifiedBy>
  <cp:revision>18</cp:revision>
  <dcterms:modified xsi:type="dcterms:W3CDTF">2022-09-19T15:19:32Z</dcterms:modified>
</cp:coreProperties>
</file>