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00" r:id="rId2"/>
    <p:sldId id="286" r:id="rId3"/>
    <p:sldId id="264" r:id="rId4"/>
    <p:sldId id="287" r:id="rId5"/>
    <p:sldId id="305" r:id="rId6"/>
    <p:sldId id="281" r:id="rId7"/>
    <p:sldId id="301" r:id="rId8"/>
    <p:sldId id="270" r:id="rId9"/>
    <p:sldId id="280" r:id="rId10"/>
    <p:sldId id="288" r:id="rId11"/>
    <p:sldId id="279" r:id="rId12"/>
    <p:sldId id="272" r:id="rId13"/>
    <p:sldId id="284" r:id="rId14"/>
    <p:sldId id="303" r:id="rId15"/>
    <p:sldId id="304" r:id="rId16"/>
    <p:sldId id="274" r:id="rId17"/>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8"/>
      </p:cViewPr>
      <p:guideLst>
        <p:guide orient="horz" pos="2160"/>
        <p:guide pos="380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 zodape" userId="bccc525fd0a9e755" providerId="LiveId" clId="{5A76F8BA-9503-4DAE-A689-C4F43FFE3A00}"/>
    <pc:docChg chg="undo custSel addSld delSld modSld sldOrd">
      <pc:chgData name="Palak zodape" userId="bccc525fd0a9e755" providerId="LiveId" clId="{5A76F8BA-9503-4DAE-A689-C4F43FFE3A00}" dt="2023-11-03T17:51:15.200" v="142" actId="1076"/>
      <pc:docMkLst>
        <pc:docMk/>
      </pc:docMkLst>
      <pc:sldChg chg="modSp mod">
        <pc:chgData name="Palak zodape" userId="bccc525fd0a9e755" providerId="LiveId" clId="{5A76F8BA-9503-4DAE-A689-C4F43FFE3A00}" dt="2023-11-03T15:51:28.845" v="8" actId="14100"/>
        <pc:sldMkLst>
          <pc:docMk/>
          <pc:sldMk cId="0" sldId="264"/>
        </pc:sldMkLst>
        <pc:spChg chg="mod">
          <ac:chgData name="Palak zodape" userId="bccc525fd0a9e755" providerId="LiveId" clId="{5A76F8BA-9503-4DAE-A689-C4F43FFE3A00}" dt="2023-11-03T15:51:28.845" v="8" actId="14100"/>
          <ac:spMkLst>
            <pc:docMk/>
            <pc:sldMk cId="0" sldId="264"/>
            <ac:spMk id="4099" creationId="{00000000-0000-0000-0000-000000000000}"/>
          </ac:spMkLst>
        </pc:spChg>
      </pc:sldChg>
      <pc:sldChg chg="addSp modSp mod">
        <pc:chgData name="Palak zodape" userId="bccc525fd0a9e755" providerId="LiveId" clId="{5A76F8BA-9503-4DAE-A689-C4F43FFE3A00}" dt="2023-11-03T16:33:25.072" v="103" actId="14100"/>
        <pc:sldMkLst>
          <pc:docMk/>
          <pc:sldMk cId="0" sldId="270"/>
        </pc:sldMkLst>
        <pc:picChg chg="add mod">
          <ac:chgData name="Palak zodape" userId="bccc525fd0a9e755" providerId="LiveId" clId="{5A76F8BA-9503-4DAE-A689-C4F43FFE3A00}" dt="2023-11-03T16:33:25.072" v="103" actId="14100"/>
          <ac:picMkLst>
            <pc:docMk/>
            <pc:sldMk cId="0" sldId="270"/>
            <ac:picMk id="2" creationId="{772F4EA1-28D5-6A8C-240F-40D7FE5AEB30}"/>
          </ac:picMkLst>
        </pc:picChg>
      </pc:sldChg>
      <pc:sldChg chg="addSp delSp modSp mod">
        <pc:chgData name="Palak zodape" userId="bccc525fd0a9e755" providerId="LiveId" clId="{5A76F8BA-9503-4DAE-A689-C4F43FFE3A00}" dt="2023-11-03T16:06:25.998" v="62" actId="1076"/>
        <pc:sldMkLst>
          <pc:docMk/>
          <pc:sldMk cId="0" sldId="281"/>
        </pc:sldMkLst>
        <pc:spChg chg="add del mod">
          <ac:chgData name="Palak zodape" userId="bccc525fd0a9e755" providerId="LiveId" clId="{5A76F8BA-9503-4DAE-A689-C4F43FFE3A00}" dt="2023-11-03T16:06:25.998" v="62" actId="1076"/>
          <ac:spMkLst>
            <pc:docMk/>
            <pc:sldMk cId="0" sldId="281"/>
            <ac:spMk id="6147" creationId="{00000000-0000-0000-0000-000000000000}"/>
          </ac:spMkLst>
        </pc:spChg>
      </pc:sldChg>
      <pc:sldChg chg="addSp modSp mod">
        <pc:chgData name="Palak zodape" userId="bccc525fd0a9e755" providerId="LiveId" clId="{5A76F8BA-9503-4DAE-A689-C4F43FFE3A00}" dt="2023-11-03T16:11:56.565" v="84" actId="14100"/>
        <pc:sldMkLst>
          <pc:docMk/>
          <pc:sldMk cId="0" sldId="284"/>
        </pc:sldMkLst>
        <pc:spChg chg="add mod">
          <ac:chgData name="Palak zodape" userId="bccc525fd0a9e755" providerId="LiveId" clId="{5A76F8BA-9503-4DAE-A689-C4F43FFE3A00}" dt="2023-11-03T16:11:56.565" v="84" actId="14100"/>
          <ac:spMkLst>
            <pc:docMk/>
            <pc:sldMk cId="0" sldId="284"/>
            <ac:spMk id="2" creationId="{C3E50F1D-CB4D-65B8-18CB-41971066A48A}"/>
          </ac:spMkLst>
        </pc:spChg>
      </pc:sldChg>
      <pc:sldChg chg="addSp delSp modSp mod">
        <pc:chgData name="Palak zodape" userId="bccc525fd0a9e755" providerId="LiveId" clId="{5A76F8BA-9503-4DAE-A689-C4F43FFE3A00}" dt="2023-11-03T15:54:13.165" v="20" actId="14100"/>
        <pc:sldMkLst>
          <pc:docMk/>
          <pc:sldMk cId="0" sldId="287"/>
        </pc:sldMkLst>
        <pc:graphicFrameChg chg="add del mod modGraphic">
          <ac:chgData name="Palak zodape" userId="bccc525fd0a9e755" providerId="LiveId" clId="{5A76F8BA-9503-4DAE-A689-C4F43FFE3A00}" dt="2023-11-03T15:54:13.165" v="20" actId="14100"/>
          <ac:graphicFrameMkLst>
            <pc:docMk/>
            <pc:sldMk cId="0" sldId="287"/>
            <ac:graphicFrameMk id="2" creationId="{00000000-0000-0000-0000-000000000000}"/>
          </ac:graphicFrameMkLst>
        </pc:graphicFrameChg>
      </pc:sldChg>
      <pc:sldChg chg="addSp modSp mod">
        <pc:chgData name="Palak zodape" userId="bccc525fd0a9e755" providerId="LiveId" clId="{5A76F8BA-9503-4DAE-A689-C4F43FFE3A00}" dt="2023-11-03T16:10:20.785" v="80" actId="14100"/>
        <pc:sldMkLst>
          <pc:docMk/>
          <pc:sldMk cId="0" sldId="288"/>
        </pc:sldMkLst>
        <pc:spChg chg="add mod">
          <ac:chgData name="Palak zodape" userId="bccc525fd0a9e755" providerId="LiveId" clId="{5A76F8BA-9503-4DAE-A689-C4F43FFE3A00}" dt="2023-11-03T16:10:20.785" v="80" actId="14100"/>
          <ac:spMkLst>
            <pc:docMk/>
            <pc:sldMk cId="0" sldId="288"/>
            <ac:spMk id="2" creationId="{21E38BF2-B319-42B5-AF6F-A98679A373BD}"/>
          </ac:spMkLst>
        </pc:spChg>
      </pc:sldChg>
      <pc:sldChg chg="delSp modSp mod">
        <pc:chgData name="Palak zodape" userId="bccc525fd0a9e755" providerId="LiveId" clId="{5A76F8BA-9503-4DAE-A689-C4F43FFE3A00}" dt="2023-11-03T17:51:15.200" v="142" actId="1076"/>
        <pc:sldMkLst>
          <pc:docMk/>
          <pc:sldMk cId="0" sldId="300"/>
        </pc:sldMkLst>
        <pc:spChg chg="mod">
          <ac:chgData name="Palak zodape" userId="bccc525fd0a9e755" providerId="LiveId" clId="{5A76F8BA-9503-4DAE-A689-C4F43FFE3A00}" dt="2023-11-03T17:51:07.189" v="141" actId="122"/>
          <ac:spMkLst>
            <pc:docMk/>
            <pc:sldMk cId="0" sldId="300"/>
            <ac:spMk id="8" creationId="{00000000-0000-0000-0000-000000000000}"/>
          </ac:spMkLst>
        </pc:spChg>
        <pc:spChg chg="mod">
          <ac:chgData name="Palak zodape" userId="bccc525fd0a9e755" providerId="LiveId" clId="{5A76F8BA-9503-4DAE-A689-C4F43FFE3A00}" dt="2023-11-03T17:51:15.200" v="142" actId="1076"/>
          <ac:spMkLst>
            <pc:docMk/>
            <pc:sldMk cId="0" sldId="300"/>
            <ac:spMk id="2054" creationId="{00000000-0000-0000-0000-000000000000}"/>
          </ac:spMkLst>
        </pc:spChg>
        <pc:spChg chg="del mod">
          <ac:chgData name="Palak zodape" userId="bccc525fd0a9e755" providerId="LiveId" clId="{5A76F8BA-9503-4DAE-A689-C4F43FFE3A00}" dt="2023-11-03T17:49:44.306" v="131"/>
          <ac:spMkLst>
            <pc:docMk/>
            <pc:sldMk cId="0" sldId="300"/>
            <ac:spMk id="2058" creationId="{00000000-0000-0000-0000-000000000000}"/>
          </ac:spMkLst>
        </pc:spChg>
        <pc:grpChg chg="mod">
          <ac:chgData name="Palak zodape" userId="bccc525fd0a9e755" providerId="LiveId" clId="{5A76F8BA-9503-4DAE-A689-C4F43FFE3A00}" dt="2023-11-03T17:46:47.065" v="110" actId="1076"/>
          <ac:grpSpMkLst>
            <pc:docMk/>
            <pc:sldMk cId="0" sldId="300"/>
            <ac:grpSpMk id="2049" creationId="{00000000-0000-0000-0000-000000000000}"/>
          </ac:grpSpMkLst>
        </pc:grpChg>
      </pc:sldChg>
      <pc:sldChg chg="modSp mod">
        <pc:chgData name="Palak zodape" userId="bccc525fd0a9e755" providerId="LiveId" clId="{5A76F8BA-9503-4DAE-A689-C4F43FFE3A00}" dt="2023-11-03T16:09:09.677" v="76" actId="255"/>
        <pc:sldMkLst>
          <pc:docMk/>
          <pc:sldMk cId="1351432329" sldId="301"/>
        </pc:sldMkLst>
        <pc:spChg chg="mod">
          <ac:chgData name="Palak zodape" userId="bccc525fd0a9e755" providerId="LiveId" clId="{5A76F8BA-9503-4DAE-A689-C4F43FFE3A00}" dt="2023-11-03T16:09:09.677" v="76" actId="255"/>
          <ac:spMkLst>
            <pc:docMk/>
            <pc:sldMk cId="1351432329" sldId="301"/>
            <ac:spMk id="6147" creationId="{00000000-0000-0000-0000-000000000000}"/>
          </ac:spMkLst>
        </pc:spChg>
      </pc:sldChg>
      <pc:sldChg chg="addSp modSp mod">
        <pc:chgData name="Palak zodape" userId="bccc525fd0a9e755" providerId="LiveId" clId="{5A76F8BA-9503-4DAE-A689-C4F43FFE3A00}" dt="2023-11-03T16:16:07.353" v="93" actId="1076"/>
        <pc:sldMkLst>
          <pc:docMk/>
          <pc:sldMk cId="2190252909" sldId="303"/>
        </pc:sldMkLst>
        <pc:spChg chg="add mod">
          <ac:chgData name="Palak zodape" userId="bccc525fd0a9e755" providerId="LiveId" clId="{5A76F8BA-9503-4DAE-A689-C4F43FFE3A00}" dt="2023-11-03T16:16:07.353" v="93" actId="1076"/>
          <ac:spMkLst>
            <pc:docMk/>
            <pc:sldMk cId="2190252909" sldId="303"/>
            <ac:spMk id="2" creationId="{DE761580-46D0-6492-08F8-69132AA7AA81}"/>
          </ac:spMkLst>
        </pc:spChg>
        <pc:spChg chg="mod">
          <ac:chgData name="Palak zodape" userId="bccc525fd0a9e755" providerId="LiveId" clId="{5A76F8BA-9503-4DAE-A689-C4F43FFE3A00}" dt="2023-11-03T16:14:22.546" v="85"/>
          <ac:spMkLst>
            <pc:docMk/>
            <pc:sldMk cId="2190252909" sldId="303"/>
            <ac:spMk id="6" creationId="{00000000-0000-0000-0000-000000000000}"/>
          </ac:spMkLst>
        </pc:spChg>
        <pc:spChg chg="mod">
          <ac:chgData name="Palak zodape" userId="bccc525fd0a9e755" providerId="LiveId" clId="{5A76F8BA-9503-4DAE-A689-C4F43FFE3A00}" dt="2023-11-03T16:15:56.858" v="91" actId="1076"/>
          <ac:spMkLst>
            <pc:docMk/>
            <pc:sldMk cId="2190252909" sldId="303"/>
            <ac:spMk id="7" creationId="{00000000-0000-0000-0000-000000000000}"/>
          </ac:spMkLst>
        </pc:spChg>
        <pc:spChg chg="mod">
          <ac:chgData name="Palak zodape" userId="bccc525fd0a9e755" providerId="LiveId" clId="{5A76F8BA-9503-4DAE-A689-C4F43FFE3A00}" dt="2023-11-03T16:16:01.093" v="92" actId="1076"/>
          <ac:spMkLst>
            <pc:docMk/>
            <pc:sldMk cId="2190252909" sldId="303"/>
            <ac:spMk id="8" creationId="{00000000-0000-0000-0000-000000000000}"/>
          </ac:spMkLst>
        </pc:spChg>
      </pc:sldChg>
      <pc:sldChg chg="modSp mod">
        <pc:chgData name="Palak zodape" userId="bccc525fd0a9e755" providerId="LiveId" clId="{5A76F8BA-9503-4DAE-A689-C4F43FFE3A00}" dt="2023-11-03T16:17:22.901" v="98" actId="6549"/>
        <pc:sldMkLst>
          <pc:docMk/>
          <pc:sldMk cId="2815680777" sldId="304"/>
        </pc:sldMkLst>
        <pc:spChg chg="mod">
          <ac:chgData name="Palak zodape" userId="bccc525fd0a9e755" providerId="LiveId" clId="{5A76F8BA-9503-4DAE-A689-C4F43FFE3A00}" dt="2023-11-03T16:16:31.938" v="94"/>
          <ac:spMkLst>
            <pc:docMk/>
            <pc:sldMk cId="2815680777" sldId="304"/>
            <ac:spMk id="2" creationId="{00000000-0000-0000-0000-000000000000}"/>
          </ac:spMkLst>
        </pc:spChg>
        <pc:spChg chg="mod">
          <ac:chgData name="Palak zodape" userId="bccc525fd0a9e755" providerId="LiveId" clId="{5A76F8BA-9503-4DAE-A689-C4F43FFE3A00}" dt="2023-11-03T16:16:51.411" v="95"/>
          <ac:spMkLst>
            <pc:docMk/>
            <pc:sldMk cId="2815680777" sldId="304"/>
            <ac:spMk id="3" creationId="{00000000-0000-0000-0000-000000000000}"/>
          </ac:spMkLst>
        </pc:spChg>
        <pc:spChg chg="mod">
          <ac:chgData name="Palak zodape" userId="bccc525fd0a9e755" providerId="LiveId" clId="{5A76F8BA-9503-4DAE-A689-C4F43FFE3A00}" dt="2023-11-03T16:17:07.959" v="96"/>
          <ac:spMkLst>
            <pc:docMk/>
            <pc:sldMk cId="2815680777" sldId="304"/>
            <ac:spMk id="4" creationId="{00000000-0000-0000-0000-000000000000}"/>
          </ac:spMkLst>
        </pc:spChg>
        <pc:spChg chg="mod">
          <ac:chgData name="Palak zodape" userId="bccc525fd0a9e755" providerId="LiveId" clId="{5A76F8BA-9503-4DAE-A689-C4F43FFE3A00}" dt="2023-11-03T16:17:22.901" v="98" actId="6549"/>
          <ac:spMkLst>
            <pc:docMk/>
            <pc:sldMk cId="2815680777" sldId="304"/>
            <ac:spMk id="5" creationId="{00000000-0000-0000-0000-000000000000}"/>
          </ac:spMkLst>
        </pc:spChg>
      </pc:sldChg>
      <pc:sldChg chg="modSp add mod ord">
        <pc:chgData name="Palak zodape" userId="bccc525fd0a9e755" providerId="LiveId" clId="{5A76F8BA-9503-4DAE-A689-C4F43FFE3A00}" dt="2023-11-03T16:04:01.508" v="50"/>
        <pc:sldMkLst>
          <pc:docMk/>
          <pc:sldMk cId="1688738793" sldId="305"/>
        </pc:sldMkLst>
        <pc:spChg chg="mod">
          <ac:chgData name="Palak zodape" userId="bccc525fd0a9e755" providerId="LiveId" clId="{5A76F8BA-9503-4DAE-A689-C4F43FFE3A00}" dt="2023-11-03T16:02:33.860" v="48" actId="1076"/>
          <ac:spMkLst>
            <pc:docMk/>
            <pc:sldMk cId="1688738793" sldId="305"/>
            <ac:spMk id="6147" creationId="{00000000-0000-0000-0000-000000000000}"/>
          </ac:spMkLst>
        </pc:spChg>
      </pc:sldChg>
      <pc:sldChg chg="add del">
        <pc:chgData name="Palak zodape" userId="bccc525fd0a9e755" providerId="LiveId" clId="{5A76F8BA-9503-4DAE-A689-C4F43FFE3A00}" dt="2023-11-03T15:59:57.790" v="30" actId="2890"/>
        <pc:sldMkLst>
          <pc:docMk/>
          <pc:sldMk cId="4243081666"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71371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4470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180631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1571F2D-B3BA-4CA4-9404-0BADBCB34CF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07-11-2023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IN" altLang="en-US" dirty="0"/>
              <a:t>‹#›</a:t>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39012245/"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10"/>
          <p:cNvGrpSpPr/>
          <p:nvPr/>
        </p:nvGrpSpPr>
        <p:grpSpPr>
          <a:xfrm>
            <a:off x="0" y="0"/>
            <a:ext cx="12192000" cy="6853238"/>
            <a:chOff x="0" y="0"/>
            <a:chExt cx="12192000" cy="6853238"/>
          </a:xfrm>
        </p:grpSpPr>
        <p:pic>
          <p:nvPicPr>
            <p:cNvPr id="2050" name="Picture 2"/>
            <p:cNvPicPr>
              <a:picLocks noChangeAspect="1"/>
            </p:cNvPicPr>
            <p:nvPr/>
          </p:nvPicPr>
          <p:blipFill>
            <a:blip r:embed="rId3"/>
            <a:srcRect l="9709"/>
            <a:stretch>
              <a:fillRect/>
            </a:stretch>
          </p:blipFill>
          <p:spPr>
            <a:xfrm>
              <a:off x="10629900" y="381000"/>
              <a:ext cx="1382713" cy="1177925"/>
            </a:xfrm>
            <a:prstGeom prst="rect">
              <a:avLst/>
            </a:prstGeom>
            <a:noFill/>
            <a:ln w="9525">
              <a:noFill/>
            </a:ln>
          </p:spPr>
        </p:pic>
        <p:pic>
          <p:nvPicPr>
            <p:cNvPr id="2051" name="Picture 7"/>
            <p:cNvPicPr>
              <a:picLocks noChangeAspect="1"/>
            </p:cNvPicPr>
            <p:nvPr/>
          </p:nvPicPr>
          <p:blipFill>
            <a:blip r:embed="rId4"/>
            <a:stretch>
              <a:fillRect/>
            </a:stretch>
          </p:blipFill>
          <p:spPr>
            <a:xfrm>
              <a:off x="0" y="5564188"/>
              <a:ext cx="12192000" cy="1289050"/>
            </a:xfrm>
            <a:prstGeom prst="rect">
              <a:avLst/>
            </a:prstGeom>
            <a:noFill/>
            <a:ln w="9525">
              <a:noFill/>
            </a:ln>
          </p:spPr>
        </p:pic>
        <p:sp>
          <p:nvSpPr>
            <p:cNvPr id="2052" name="Rectangle 7"/>
            <p:cNvSpPr/>
            <p:nvPr/>
          </p:nvSpPr>
          <p:spPr>
            <a:xfrm>
              <a:off x="0" y="0"/>
              <a:ext cx="12192000" cy="457200"/>
            </a:xfrm>
            <a:prstGeom prst="rect">
              <a:avLst/>
            </a:prstGeom>
            <a:noFill/>
            <a:ln w="9525">
              <a:noFill/>
            </a:ln>
          </p:spPr>
          <p:txBody>
            <a:bodyPr wrap="none" anchor="ctr" anchorCtr="0">
              <a:spAutoFit/>
            </a:bodyPr>
            <a:lstStyle/>
            <a:p>
              <a:pPr eaLnBrk="0" hangingPunct="0"/>
              <a:endParaRPr lang="en-IN" altLang="en-US" dirty="0">
                <a:latin typeface="Calibri" panose="020F0502020204030204" pitchFamily="34" charset="0"/>
              </a:endParaRPr>
            </a:p>
          </p:txBody>
        </p:sp>
        <p:sp>
          <p:nvSpPr>
            <p:cNvPr id="8" name="Subtitle 2"/>
            <p:cNvSpPr txBox="1"/>
            <p:nvPr/>
          </p:nvSpPr>
          <p:spPr>
            <a:xfrm>
              <a:off x="990600" y="2683193"/>
              <a:ext cx="10031412" cy="3429000"/>
            </a:xfrm>
            <a:prstGeom prst="rect">
              <a:avLst/>
            </a:prstGeom>
          </p:spPr>
          <p:txBody>
            <a:bodyPr>
              <a:normAutofit fontScale="97500"/>
            </a:bodyPr>
            <a:lstStyle/>
            <a:p>
              <a:pPr marL="274320" indent="-274320" algn="ctr" eaLnBrk="0" fontAlgn="auto" hangingPunct="0">
                <a:spcBef>
                  <a:spcPct val="20000"/>
                </a:spcBef>
                <a:spcAft>
                  <a:spcPts val="0"/>
                </a:spcAft>
                <a:buClr>
                  <a:schemeClr val="accent3"/>
                </a:buClr>
                <a:buSzPct val="95000"/>
                <a:defRPr/>
              </a:pPr>
              <a:r>
                <a:rPr lang="en-IN" sz="1800" b="1" i="1" u="sng" dirty="0">
                  <a:solidFill>
                    <a:srgbClr val="FF0000"/>
                  </a:solidFill>
                  <a:latin typeface="Times New Roman" panose="02020603050405020304" pitchFamily="18" charset="0"/>
                  <a:cs typeface="Times New Roman" panose="02020603050405020304" pitchFamily="18" charset="0"/>
                </a:rPr>
                <a:t>AI BASED FAKE SOCIAL MEDIA PROFILE DETECTION AND REPORTING</a:t>
              </a:r>
            </a:p>
            <a:p>
              <a:pPr marL="274320" marR="0" indent="-274320" defTabSz="914400" eaLnBrk="0" fontAlgn="auto" hangingPunct="0">
                <a:spcBef>
                  <a:spcPct val="20000"/>
                </a:spcBef>
                <a:spcAft>
                  <a:spcPts val="0"/>
                </a:spcAft>
                <a:buClr>
                  <a:schemeClr val="accent3"/>
                </a:buClr>
                <a:buSzPct val="95000"/>
                <a:buFontTx/>
                <a:buNone/>
                <a:defRPr/>
              </a:pPr>
              <a:endParaRPr kumimoji="0" lang="en-US" sz="1700" b="1" u="sng" kern="1200" cap="none" spc="0" normalizeH="0" baseline="0" noProof="0" dirty="0">
                <a:latin typeface="Times New Roman" panose="02020603050405020304" pitchFamily="18" charset="0"/>
                <a:cs typeface="Times New Roman" panose="02020603050405020304" pitchFamily="18" charset="0"/>
              </a:endParaRPr>
            </a:p>
            <a:p>
              <a:pPr algn="ctr"/>
              <a:r>
                <a:rPr kumimoji="0" lang="en-US" sz="1700" b="1" u="sng" kern="1200" cap="none" spc="0" normalizeH="0" baseline="0" noProof="0" dirty="0">
                  <a:latin typeface="Times New Roman" panose="02020603050405020304" pitchFamily="18" charset="0"/>
                  <a:cs typeface="Times New Roman" panose="02020603050405020304" pitchFamily="18" charset="0"/>
                </a:rPr>
                <a:t>Name of </a:t>
              </a:r>
              <a:r>
                <a:rPr kumimoji="0" lang="en-US" sz="1700" b="1" u="sng" kern="1200" cap="none" spc="0" normalizeH="0" baseline="0" noProof="0" dirty="0" err="1">
                  <a:latin typeface="Times New Roman" panose="02020603050405020304" pitchFamily="18" charset="0"/>
                  <a:cs typeface="Times New Roman" panose="02020603050405020304" pitchFamily="18" charset="0"/>
                </a:rPr>
                <a:t>Projectees</a:t>
              </a:r>
              <a:r>
                <a:rPr kumimoji="0" lang="en-US" sz="1700" b="1" u="sng" kern="1200" cap="none" spc="0" normalizeH="0" baseline="0" noProof="0" dirty="0">
                  <a:latin typeface="Times New Roman" panose="02020603050405020304" pitchFamily="18" charset="0"/>
                  <a:cs typeface="Times New Roman" panose="02020603050405020304" pitchFamily="18" charset="0"/>
                </a:rPr>
                <a:t>: G8</a:t>
              </a:r>
            </a:p>
            <a:p>
              <a:endParaRPr kumimoji="0" lang="en-US" sz="1700" b="1" u="sng" kern="1200" cap="none" spc="0" normalizeH="0" baseline="0" noProof="0" dirty="0">
                <a:latin typeface="Times New Roman" panose="02020603050405020304" pitchFamily="18" charset="0"/>
                <a:cs typeface="Times New Roman" panose="02020603050405020304" pitchFamily="18" charset="0"/>
              </a:endParaRPr>
            </a:p>
            <a:p>
              <a:pPr algn="ctr"/>
              <a:r>
                <a:rPr kumimoji="0" lang="en-US" sz="1700" b="1" kern="1200" cap="none" spc="0" normalizeH="0" baseline="0" noProof="0" dirty="0">
                  <a:latin typeface="Times New Roman" panose="02020603050405020304" pitchFamily="18" charset="0"/>
                  <a:cs typeface="Times New Roman" panose="02020603050405020304" pitchFamily="18" charset="0"/>
                </a:rPr>
                <a:t>Hariom Shukla                                                    Tanisha </a:t>
              </a:r>
              <a:r>
                <a:rPr kumimoji="0" lang="en-US" sz="1700" b="1" kern="1200" cap="none" spc="0" normalizeH="0" baseline="0" noProof="0" dirty="0" err="1">
                  <a:latin typeface="Times New Roman" panose="02020603050405020304" pitchFamily="18" charset="0"/>
                  <a:cs typeface="Times New Roman" panose="02020603050405020304" pitchFamily="18" charset="0"/>
                </a:rPr>
                <a:t>Shahare</a:t>
              </a:r>
              <a:r>
                <a:rPr kumimoji="0" lang="en-US" sz="1700" b="1" kern="1200" cap="none" spc="0" normalizeH="0" baseline="0" noProof="0" dirty="0">
                  <a:latin typeface="Times New Roman" panose="02020603050405020304" pitchFamily="18" charset="0"/>
                  <a:cs typeface="Times New Roman" panose="02020603050405020304" pitchFamily="18" charset="0"/>
                </a:rPr>
                <a:t> </a:t>
              </a:r>
            </a:p>
            <a:p>
              <a:pPr algn="ctr"/>
              <a:r>
                <a:rPr kumimoji="0" lang="en-US" sz="1700" b="1" kern="1200" cap="none" spc="0" normalizeH="0" baseline="0" noProof="0" dirty="0" err="1">
                  <a:latin typeface="Times New Roman" panose="02020603050405020304" pitchFamily="18" charset="0"/>
                  <a:cs typeface="Times New Roman" panose="02020603050405020304" pitchFamily="18" charset="0"/>
                </a:rPr>
                <a:t>Harshani</a:t>
              </a:r>
              <a:r>
                <a:rPr kumimoji="0" lang="en-US" sz="1700" b="1" kern="1200" cap="none" spc="0" normalizeH="0" baseline="0" noProof="0" dirty="0">
                  <a:latin typeface="Times New Roman" panose="02020603050405020304" pitchFamily="18" charset="0"/>
                  <a:cs typeface="Times New Roman" panose="02020603050405020304" pitchFamily="18" charset="0"/>
                </a:rPr>
                <a:t> Zodape                                                      Aditi Shukla</a:t>
              </a:r>
            </a:p>
            <a:p>
              <a:pPr algn="ctr"/>
              <a:endParaRPr lang="en-IN" sz="1700" b="1" u="sng" dirty="0">
                <a:latin typeface="Times New Roman" panose="02020603050405020304" pitchFamily="18" charset="0"/>
                <a:cs typeface="Times New Roman" panose="02020603050405020304" pitchFamily="18" charset="0"/>
              </a:endParaRPr>
            </a:p>
            <a:p>
              <a:pPr algn="ctr"/>
              <a:endParaRPr lang="en-IN" sz="1700" b="1" u="sng" dirty="0">
                <a:latin typeface="Times New Roman" panose="02020603050405020304" pitchFamily="18" charset="0"/>
                <a:cs typeface="Times New Roman" panose="02020603050405020304" pitchFamily="18" charset="0"/>
              </a:endParaRPr>
            </a:p>
            <a:p>
              <a:pPr algn="ctr"/>
              <a:r>
                <a:rPr lang="en-IN" sz="1700" b="1" u="sng" dirty="0">
                  <a:latin typeface="Times New Roman" panose="02020603050405020304" pitchFamily="18" charset="0"/>
                  <a:cs typeface="Times New Roman" panose="02020603050405020304" pitchFamily="18" charset="0"/>
                </a:rPr>
                <a:t>Guided By:</a:t>
              </a:r>
              <a:r>
                <a:rPr kumimoji="0" lang="en-US" sz="1700" b="1" u="sng" kern="1200" cap="none" spc="0" normalizeH="0" baseline="0" noProof="0" dirty="0">
                  <a:latin typeface="Times New Roman" panose="02020603050405020304" pitchFamily="18" charset="0"/>
                  <a:cs typeface="Times New Roman" panose="02020603050405020304" pitchFamily="18" charset="0"/>
                </a:rPr>
                <a:t>    </a:t>
              </a:r>
            </a:p>
            <a:p>
              <a:pPr algn="ctr"/>
              <a:r>
                <a:rPr kumimoji="0" lang="en-US" sz="1700" b="1" kern="1200" cap="none" spc="0" normalizeH="0" baseline="0" noProof="0" dirty="0">
                  <a:latin typeface="Times New Roman" panose="02020603050405020304" pitchFamily="18" charset="0"/>
                  <a:cs typeface="Times New Roman" panose="02020603050405020304" pitchFamily="18" charset="0"/>
                </a:rPr>
                <a:t>Dr. </a:t>
              </a:r>
              <a:r>
                <a:rPr kumimoji="0" lang="en-US" sz="1700" b="1" kern="1200" cap="none" spc="0" normalizeH="0" baseline="0" noProof="0" dirty="0" err="1">
                  <a:latin typeface="Times New Roman" panose="02020603050405020304" pitchFamily="18" charset="0"/>
                  <a:cs typeface="Times New Roman" panose="02020603050405020304" pitchFamily="18" charset="0"/>
                </a:rPr>
                <a:t>Swapnili</a:t>
              </a:r>
              <a:r>
                <a:rPr kumimoji="0" lang="en-US" sz="1700" b="1" kern="1200" cap="none" spc="0" normalizeH="0" baseline="0" noProof="0" dirty="0">
                  <a:latin typeface="Times New Roman" panose="02020603050405020304" pitchFamily="18" charset="0"/>
                  <a:cs typeface="Times New Roman" panose="02020603050405020304" pitchFamily="18" charset="0"/>
                </a:rPr>
                <a:t> </a:t>
              </a:r>
              <a:r>
                <a:rPr kumimoji="0" lang="en-US" sz="1700" b="1" kern="1200" cap="none" spc="0" normalizeH="0" baseline="0" noProof="0" dirty="0" err="1">
                  <a:latin typeface="Times New Roman" panose="02020603050405020304" pitchFamily="18" charset="0"/>
                  <a:cs typeface="Times New Roman" panose="02020603050405020304" pitchFamily="18" charset="0"/>
                </a:rPr>
                <a:t>Karmore</a:t>
              </a:r>
              <a:endParaRPr kumimoji="0" lang="en-US" sz="1700" kern="1200" cap="none" spc="0" normalizeH="0" baseline="0" noProof="0" dirty="0">
                <a:latin typeface="Times New Roman" panose="02020603050405020304" pitchFamily="18" charset="0"/>
                <a:cs typeface="Times New Roman" panose="02020603050405020304" pitchFamily="18" charset="0"/>
              </a:endParaRPr>
            </a:p>
          </p:txBody>
        </p:sp>
        <p:sp>
          <p:nvSpPr>
            <p:cNvPr id="2054" name="Rectangle 5"/>
            <p:cNvSpPr txBox="1"/>
            <p:nvPr/>
          </p:nvSpPr>
          <p:spPr>
            <a:xfrm>
              <a:off x="1981200" y="2242503"/>
              <a:ext cx="8229600" cy="425450"/>
            </a:xfrm>
            <a:prstGeom prst="rect">
              <a:avLst/>
            </a:prstGeom>
            <a:noFill/>
            <a:ln w="9525">
              <a:noFill/>
            </a:ln>
          </p:spPr>
          <p:txBody>
            <a:bodyPr anchor="t" anchorCtr="0">
              <a:spAutoFit/>
            </a:bodyPr>
            <a:lstStyle/>
            <a:p>
              <a:pPr algn="ctr" eaLnBrk="0" hangingPunct="0">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ea typeface="Times New Roman" panose="02020603050405020304" pitchFamily="18" charset="0"/>
              </a:endParaRPr>
            </a:p>
          </p:txBody>
        </p:sp>
        <p:pic>
          <p:nvPicPr>
            <p:cNvPr id="2055" name="Picture 2" descr="logo"/>
            <p:cNvPicPr>
              <a:picLocks noChangeAspect="1"/>
            </p:cNvPicPr>
            <p:nvPr/>
          </p:nvPicPr>
          <p:blipFill>
            <a:blip r:embed="rId5"/>
            <a:stretch>
              <a:fillRect/>
            </a:stretch>
          </p:blipFill>
          <p:spPr>
            <a:xfrm>
              <a:off x="214313" y="461963"/>
              <a:ext cx="1144587" cy="1101725"/>
            </a:xfrm>
            <a:prstGeom prst="rect">
              <a:avLst/>
            </a:prstGeom>
            <a:noFill/>
            <a:ln w="9525">
              <a:noFill/>
            </a:ln>
          </p:spPr>
        </p:pic>
        <p:sp>
          <p:nvSpPr>
            <p:cNvPr id="2056" name="Rectangle 8"/>
            <p:cNvSpPr/>
            <p:nvPr/>
          </p:nvSpPr>
          <p:spPr>
            <a:xfrm>
              <a:off x="0" y="156528"/>
              <a:ext cx="12012613" cy="1537970"/>
            </a:xfrm>
            <a:prstGeom prst="rect">
              <a:avLst/>
            </a:prstGeom>
            <a:noFill/>
            <a:ln w="9525">
              <a:noFill/>
            </a:ln>
          </p:spPr>
          <p:txBody>
            <a:bodyPr anchor="ctr" anchorCtr="0">
              <a:spAutoFit/>
            </a:bodyPr>
            <a:lstStyle/>
            <a:p>
              <a:pPr marL="742950" lvl="1" indent="-285750" defTabSz="914400" eaLnBrk="0" hangingPunct="0">
                <a:spcBef>
                  <a:spcPts val="500"/>
                </a:spcBef>
                <a:tabLst>
                  <a:tab pos="1303655" algn="r"/>
                  <a:tab pos="2865755" algn="ctr"/>
                  <a:tab pos="5730875" algn="r"/>
                </a:tabLst>
              </a:pPr>
              <a:r>
                <a:rPr lang="en-US" altLang="en-US" sz="2300" b="1" dirty="0">
                  <a:solidFill>
                    <a:srgbClr val="AB0000"/>
                  </a:solidFill>
                  <a:latin typeface="Times New Roman" panose="02020603050405020304" pitchFamily="18" charset="0"/>
                </a:rPr>
                <a:t>      G H RAISONI INSTITUTE OF ENGINEERING AND TECHNOLOGY, NAGPUR </a:t>
              </a:r>
              <a:r>
                <a:rPr lang="en-US" altLang="en-US" sz="2000" b="1" dirty="0">
                  <a:solidFill>
                    <a:srgbClr val="AB0000"/>
                  </a:solidFill>
                  <a:latin typeface="Times New Roman" panose="02020603050405020304" pitchFamily="18" charset="0"/>
                </a:rPr>
                <a:t>     </a:t>
              </a:r>
              <a:r>
                <a:rPr lang="en-US" altLang="en-US" sz="2400" b="1" dirty="0">
                  <a:solidFill>
                    <a:srgbClr val="AB0000"/>
                  </a:solidFill>
                  <a:latin typeface="Times New Roman" panose="02020603050405020304" pitchFamily="18" charset="0"/>
                </a:rPr>
                <a:t> </a:t>
              </a:r>
              <a:r>
                <a:rPr lang="en-US" altLang="en-US" sz="1600" b="1" dirty="0">
                  <a:solidFill>
                    <a:srgbClr val="AB0000"/>
                  </a:solidFill>
                  <a:latin typeface="Times New Roman" panose="02020603050405020304" pitchFamily="18" charset="0"/>
                </a:rPr>
                <a:t>                                                                                       </a:t>
              </a:r>
            </a:p>
            <a:p>
              <a:pPr algn="ctr" defTabSz="914400" eaLnBrk="0" hangingPunct="0">
                <a:tabLst>
                  <a:tab pos="1303655" algn="r"/>
                  <a:tab pos="2865755" algn="ctr"/>
                  <a:tab pos="5730875" algn="r"/>
                </a:tabLst>
              </a:pPr>
              <a:r>
                <a:rPr lang="en-US" altLang="zh-CN" sz="1400" dirty="0">
                  <a:latin typeface="Calibri" panose="020F0502020204030204" pitchFamily="34" charset="0"/>
                </a:rPr>
                <a:t>(Approved by AICTE, New Delhi and Recognized by DTE, Maharashtra) </a:t>
              </a:r>
              <a:endParaRPr lang="en-US" altLang="zh-CN" sz="1100" dirty="0">
                <a:latin typeface="Calibri" panose="020F0502020204030204" pitchFamily="34" charset="0"/>
              </a:endParaRPr>
            </a:p>
            <a:p>
              <a:pPr algn="ctr" defTabSz="914400" eaLnBrk="0" hangingPunct="0">
                <a:tabLst>
                  <a:tab pos="1303655" algn="r"/>
                  <a:tab pos="2865755" algn="ctr"/>
                  <a:tab pos="5730875" algn="r"/>
                </a:tabLst>
              </a:pPr>
              <a:r>
                <a:rPr lang="en-US" altLang="zh-CN" b="1" dirty="0">
                  <a:solidFill>
                    <a:srgbClr val="C00000"/>
                  </a:solidFill>
                  <a:latin typeface="Calibri" panose="020F0502020204030204" pitchFamily="34" charset="0"/>
                </a:rPr>
                <a:t>An Autonomous Institute </a:t>
              </a:r>
              <a:r>
                <a:rPr lang="en-US" altLang="zh-CN" sz="1400" dirty="0">
                  <a:latin typeface="Calibri" panose="020F0502020204030204" pitchFamily="34" charset="0"/>
                </a:rPr>
                <a:t>Affiliated to Rashtrasant Tukadoji Maharaj Nagpur University, Nagpur</a:t>
              </a:r>
              <a:endParaRPr lang="en-US" altLang="zh-CN" sz="1100" dirty="0">
                <a:latin typeface="Calibri" panose="020F0502020204030204" pitchFamily="34" charset="0"/>
              </a:endParaRPr>
            </a:p>
            <a:p>
              <a:pPr algn="ctr" defTabSz="914400" eaLnBrk="0" hangingPunct="0">
                <a:tabLst>
                  <a:tab pos="1303655" algn="r"/>
                  <a:tab pos="2865755" algn="ctr"/>
                  <a:tab pos="5730875" algn="r"/>
                </a:tabLst>
              </a:pPr>
              <a:r>
                <a:rPr lang="en-US" altLang="zh-CN" b="1" dirty="0">
                  <a:solidFill>
                    <a:srgbClr val="C00000"/>
                  </a:solidFill>
                  <a:latin typeface="Calibri" panose="020F0502020204030204" pitchFamily="34" charset="0"/>
                </a:rPr>
                <a:t>Accredited by NAAC with A+ Grade</a:t>
              </a:r>
            </a:p>
            <a:p>
              <a:pPr algn="ctr" defTabSz="914400" eaLnBrk="0" hangingPunct="0">
                <a:tabLst>
                  <a:tab pos="1303655" algn="r"/>
                  <a:tab pos="2865755" algn="ctr"/>
                  <a:tab pos="5730875" algn="r"/>
                </a:tabLst>
              </a:pPr>
              <a:r>
                <a:rPr lang="en-US" altLang="zh-CN" sz="2000" b="1" dirty="0">
                  <a:latin typeface="Times New Roman" panose="02020603050405020304" pitchFamily="18" charset="0"/>
                </a:rPr>
                <a:t>Department of Data Science</a:t>
              </a:r>
              <a:endParaRPr lang="en-US" altLang="en-US" sz="2000" dirty="0">
                <a:solidFill>
                  <a:srgbClr val="C00000"/>
                </a:solidFill>
                <a:latin typeface="Arial Black" panose="020B0A04020102020204" pitchFamily="34" charset="0"/>
                <a:ea typeface="Times New Roman" panose="02020603050405020304" pitchFamily="18" charset="0"/>
              </a:endParaRPr>
            </a:p>
          </p:txBody>
        </p:sp>
      </p:grpSp>
      <p:sp>
        <p:nvSpPr>
          <p:cNvPr id="2" name="TextBox 8"/>
          <p:cNvSpPr txBox="1"/>
          <p:nvPr/>
        </p:nvSpPr>
        <p:spPr>
          <a:xfrm>
            <a:off x="1572895" y="1818958"/>
            <a:ext cx="9056688" cy="423545"/>
          </a:xfrm>
          <a:prstGeom prst="rect">
            <a:avLst/>
          </a:prstGeom>
          <a:noFill/>
          <a:ln w="9525">
            <a:noFill/>
          </a:ln>
        </p:spPr>
        <p:txBody>
          <a:bodyPr>
            <a:spAutoFit/>
          </a:bodyPr>
          <a:lstStyle/>
          <a:p>
            <a:pPr algn="ctr">
              <a:lnSpc>
                <a:spcPct val="90000"/>
              </a:lnSpc>
              <a:spcBef>
                <a:spcPts val="1000"/>
              </a:spcBef>
              <a:buNone/>
            </a:pPr>
            <a:r>
              <a:rPr lang="en-US" altLang="zh-CN" sz="2400" b="1" i="1" dirty="0">
                <a:solidFill>
                  <a:srgbClr val="FF0000"/>
                </a:solidFill>
                <a:latin typeface="Arial Black" panose="020B0A04020102020204" pitchFamily="34" charset="0"/>
                <a:ea typeface="SimSun" panose="02010600030101010101" pitchFamily="2" charset="-122"/>
              </a:rPr>
              <a:t> </a:t>
            </a:r>
            <a:r>
              <a:rPr sz="2400" b="1" i="1" dirty="0">
                <a:solidFill>
                  <a:srgbClr val="FF0000"/>
                </a:solidFill>
                <a:latin typeface="Arial Black" panose="020B0A04020102020204" pitchFamily="34" charset="0"/>
                <a:ea typeface="Aharoni" pitchFamily="2" charset="-79"/>
              </a:rPr>
              <a:t>Project</a:t>
            </a:r>
            <a:r>
              <a:rPr lang="en-US" sz="2400" b="1" i="1" dirty="0">
                <a:solidFill>
                  <a:srgbClr val="FF0000"/>
                </a:solidFill>
                <a:latin typeface="Arial Black" panose="020B0A04020102020204" pitchFamily="34" charset="0"/>
                <a:ea typeface="Aharoni" pitchFamily="2" charset="-79"/>
              </a:rPr>
              <a:t> Quality Assurance Initiative</a:t>
            </a:r>
            <a:r>
              <a:rPr sz="2400" b="1" i="1" dirty="0">
                <a:solidFill>
                  <a:srgbClr val="FF0000"/>
                </a:solidFill>
                <a:latin typeface="Arial Black" panose="020B0A04020102020204" pitchFamily="34" charset="0"/>
                <a:ea typeface="Aharoni" pitchFamily="2" charset="-79"/>
              </a:rPr>
              <a:t>  20</a:t>
            </a:r>
            <a:r>
              <a:rPr lang="en-US" sz="2400" b="1" i="1" dirty="0">
                <a:solidFill>
                  <a:srgbClr val="FF0000"/>
                </a:solidFill>
                <a:latin typeface="Arial Black" panose="020B0A04020102020204" pitchFamily="34" charset="0"/>
                <a:ea typeface="Aharoni" pitchFamily="2" charset="-79"/>
              </a:rPr>
              <a:t>23</a:t>
            </a:r>
            <a:r>
              <a:rPr sz="2400" b="1" i="1" dirty="0">
                <a:solidFill>
                  <a:srgbClr val="FF0000"/>
                </a:solidFill>
                <a:latin typeface="Arial Black" panose="020B0A04020102020204" pitchFamily="34" charset="0"/>
                <a:ea typeface="Aharoni" pitchFamily="2" charset="-79"/>
              </a:rPr>
              <a:t>-2</a:t>
            </a:r>
            <a:r>
              <a:rPr lang="en-US" sz="2400" b="1" i="1" dirty="0">
                <a:solidFill>
                  <a:srgbClr val="FF0000"/>
                </a:solidFill>
                <a:latin typeface="Arial Black" panose="020B0A04020102020204" pitchFamily="34" charset="0"/>
                <a:ea typeface="Aharoni" pitchFamily="2" charset="-79"/>
              </a:rPr>
              <a:t>4</a:t>
            </a:r>
            <a:r>
              <a:rPr sz="2400" b="1" i="1" dirty="0">
                <a:solidFill>
                  <a:srgbClr val="FF0000"/>
                </a:solidFill>
                <a:latin typeface="Arial Black" panose="020B0A04020102020204" pitchFamily="34" charset="0"/>
                <a:ea typeface="Aharoni" pitchFamily="2" charset="-79"/>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921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Innovative Work  ( if any)</a:t>
            </a:r>
          </a:p>
        </p:txBody>
      </p:sp>
      <p:sp>
        <p:nvSpPr>
          <p:cNvPr id="2" name="TextBox 1">
            <a:extLst>
              <a:ext uri="{FF2B5EF4-FFF2-40B4-BE49-F238E27FC236}">
                <a16:creationId xmlns="" xmlns:a16="http://schemas.microsoft.com/office/drawing/2014/main" id="{21E38BF2-B319-42B5-AF6F-A98679A373BD}"/>
              </a:ext>
            </a:extLst>
          </p:cNvPr>
          <p:cNvSpPr txBox="1"/>
          <p:nvPr/>
        </p:nvSpPr>
        <p:spPr>
          <a:xfrm>
            <a:off x="699797" y="1688841"/>
            <a:ext cx="10039738" cy="3323987"/>
          </a:xfrm>
          <a:prstGeom prst="rect">
            <a:avLst/>
          </a:prstGeom>
          <a:noFill/>
        </p:spPr>
        <p:txBody>
          <a:bodyPr wrap="square" rtlCol="0">
            <a:spAutoFit/>
          </a:bodyPr>
          <a:lstStyle/>
          <a:p>
            <a:pPr marL="342900" indent="-342900">
              <a:lnSpc>
                <a:spcPct val="150000"/>
              </a:lnSpc>
              <a:buAutoNum type="arabicPeriod"/>
            </a:pPr>
            <a:r>
              <a:rPr lang="en-US" sz="1600" b="1" dirty="0">
                <a:effectLst/>
                <a:latin typeface="Times New Roman" panose="02020603050405020304" pitchFamily="18" charset="0"/>
                <a:ea typeface="Times New Roman" panose="02020603050405020304" pitchFamily="18" charset="0"/>
              </a:rPr>
              <a:t>Machine Learning Algorithms: </a:t>
            </a:r>
            <a:r>
              <a:rPr lang="en-US" sz="1600" dirty="0">
                <a:effectLst/>
                <a:latin typeface="Times New Roman" panose="02020603050405020304" pitchFamily="18" charset="0"/>
                <a:ea typeface="Times New Roman" panose="02020603050405020304" pitchFamily="18" charset="0"/>
              </a:rPr>
              <a:t>Uses advanced machine learning techniques such as deep learning and predictive language processing to analyze profile data, post content, and the user's attitude towards inequality.</a:t>
            </a:r>
          </a:p>
          <a:p>
            <a:pPr marL="342900" indent="-342900">
              <a:lnSpc>
                <a:spcPct val="150000"/>
              </a:lnSpc>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lnSpc>
                <a:spcPct val="150000"/>
              </a:lnSpc>
              <a:buAutoNum type="arabicPeriod"/>
            </a:pPr>
            <a:r>
              <a:rPr lang="en-US" sz="1600" b="1" dirty="0">
                <a:effectLst/>
                <a:latin typeface="Times New Roman" panose="02020603050405020304" pitchFamily="18" charset="0"/>
                <a:ea typeface="Times New Roman" panose="02020603050405020304" pitchFamily="18" charset="0"/>
              </a:rPr>
              <a:t>Content Review:  </a:t>
            </a:r>
            <a:r>
              <a:rPr lang="en-US" sz="1600" dirty="0">
                <a:effectLst/>
                <a:latin typeface="Times New Roman" panose="02020603050405020304" pitchFamily="18" charset="0"/>
                <a:ea typeface="Times New Roman" panose="02020603050405020304" pitchFamily="18" charset="0"/>
              </a:rPr>
              <a:t>Carefully review published content, including text, images, and links, for signs of spam, plagiarism, or inconsistency.</a:t>
            </a:r>
          </a:p>
          <a:p>
            <a:pPr marL="342900" indent="-342900">
              <a:lnSpc>
                <a:spcPct val="150000"/>
              </a:lnSpc>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lnSpc>
                <a:spcPct val="150000"/>
              </a:lnSpc>
              <a:buAutoNum type="arabicPeriod"/>
            </a:pPr>
            <a:r>
              <a:rPr lang="en-US" sz="1600" b="1" dirty="0">
                <a:effectLst/>
                <a:latin typeface="Times New Roman" panose="02020603050405020304" pitchFamily="18" charset="0"/>
                <a:ea typeface="Times New Roman" panose="02020603050405020304" pitchFamily="18" charset="0"/>
              </a:rPr>
              <a:t>Account verification methods:</a:t>
            </a:r>
            <a:r>
              <a:rPr lang="en-US" sz="1600" dirty="0">
                <a:effectLst/>
                <a:latin typeface="Times New Roman" panose="02020603050405020304" pitchFamily="18" charset="0"/>
                <a:ea typeface="Times New Roman" panose="02020603050405020304" pitchFamily="18" charset="0"/>
              </a:rPr>
              <a:t> Use multiple authentication and authentication methods to ensure the authenticity of the user's identity.</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10243"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Work done </a:t>
            </a:r>
          </a:p>
        </p:txBody>
      </p:sp>
      <p:sp>
        <p:nvSpPr>
          <p:cNvPr id="3" name="TextBox 2"/>
          <p:cNvSpPr txBox="1"/>
          <p:nvPr/>
        </p:nvSpPr>
        <p:spPr>
          <a:xfrm>
            <a:off x="764273" y="1282890"/>
            <a:ext cx="10345003"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Definition:</a:t>
            </a:r>
            <a:r>
              <a:rPr lang="en-US" dirty="0">
                <a:latin typeface="Times New Roman" panose="02020603050405020304" pitchFamily="18" charset="0"/>
                <a:cs typeface="Times New Roman" panose="02020603050405020304" pitchFamily="18" charset="0"/>
              </a:rPr>
              <a:t> I embarked on the project to address the rising issue of fake profiles on social media platforms, aiming to develop an AI-based solution for accurate detection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Extensive data gathering was carried out, encompassing diverse sources of profile information, text, images, and social connections to create a robust training dataset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EDA: </a:t>
            </a:r>
            <a:r>
              <a:rPr lang="en-US" dirty="0" smtClean="0">
                <a:latin typeface="Times New Roman" panose="02020603050405020304" pitchFamily="18" charset="0"/>
                <a:cs typeface="Times New Roman" panose="02020603050405020304" pitchFamily="18" charset="0"/>
              </a:rPr>
              <a:t>We have used pandas profiling for EDA data analysis and </a:t>
            </a:r>
            <a:r>
              <a:rPr lang="en-US" dirty="0" err="1" smtClean="0">
                <a:latin typeface="Times New Roman" panose="02020603050405020304" pitchFamily="18" charset="0"/>
                <a:cs typeface="Times New Roman" panose="02020603050405020304" pitchFamily="18" charset="0"/>
              </a:rPr>
              <a:t>statical</a:t>
            </a:r>
            <a:r>
              <a:rPr lang="en-US" dirty="0" smtClean="0">
                <a:latin typeface="Times New Roman" panose="02020603050405020304" pitchFamily="18" charset="0"/>
                <a:cs typeface="Times New Roman" panose="02020603050405020304" pitchFamily="18" charset="0"/>
              </a:rPr>
              <a:t> information.</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Model Development:</a:t>
            </a:r>
            <a:r>
              <a:rPr lang="en-US" dirty="0" smtClean="0">
                <a:latin typeface="Times New Roman" panose="02020603050405020304" pitchFamily="18" charset="0"/>
                <a:cs typeface="Times New Roman" panose="02020603050405020304" pitchFamily="18" charset="0"/>
              </a:rPr>
              <a:t> Utilizing deep learning techniques and neural networks, a custom model was designed, featuring layers for data processing, feature extraction, and classification.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and Evaluation:</a:t>
            </a:r>
            <a:r>
              <a:rPr lang="en-US" dirty="0">
                <a:latin typeface="Times New Roman" panose="02020603050405020304" pitchFamily="18" charset="0"/>
                <a:cs typeface="Times New Roman" panose="02020603050405020304" pitchFamily="18" charset="0"/>
              </a:rPr>
              <a:t> The model was trained on the labeled dataset, optimizing performance metrics such as precision, recall, and accuracy through multiple iterations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Real-World Application:</a:t>
            </a:r>
            <a:r>
              <a:rPr lang="en-US" dirty="0">
                <a:latin typeface="Times New Roman" panose="02020603050405020304" pitchFamily="18" charset="0"/>
                <a:cs typeface="Times New Roman" panose="02020603050405020304" pitchFamily="18" charset="0"/>
              </a:rPr>
              <a:t> The trained model was successfully applied to real-world scenarios, achieving promising results in identifying and flagging fake profiles on social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1267"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126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2476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Results</a:t>
            </a:r>
          </a:p>
        </p:txBody>
      </p:sp>
      <p:sp>
        <p:nvSpPr>
          <p:cNvPr id="4" name="AutoShape 6" descr="blob:https://web.whatsapp.com/29702bf7-221c-48eb-98f8-cb1f6f3508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2517375" y="1014413"/>
            <a:ext cx="7198125" cy="48241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2291" name="Title 1"/>
          <p:cNvSpPr txBox="1"/>
          <p:nvPr/>
        </p:nvSpPr>
        <p:spPr>
          <a:xfrm>
            <a:off x="2476500" y="40989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229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Conclusion &amp; Future Scope</a:t>
            </a:r>
          </a:p>
        </p:txBody>
      </p:sp>
      <p:sp>
        <p:nvSpPr>
          <p:cNvPr id="2" name="TextBox 1">
            <a:extLst>
              <a:ext uri="{FF2B5EF4-FFF2-40B4-BE49-F238E27FC236}">
                <a16:creationId xmlns="" xmlns:a16="http://schemas.microsoft.com/office/drawing/2014/main" id="{C3E50F1D-CB4D-65B8-18CB-41971066A48A}"/>
              </a:ext>
            </a:extLst>
          </p:cNvPr>
          <p:cNvSpPr txBox="1"/>
          <p:nvPr/>
        </p:nvSpPr>
        <p:spPr>
          <a:xfrm>
            <a:off x="1259634" y="1194318"/>
            <a:ext cx="9199982"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conclusion, checking social media profiles is an important task in today's digital age because it helps maintain the integrity, security, and authenticity of online interactions. Many new methods and methods have been developed to solve this problem. These include machine learning algorithms, graph analysis, </a:t>
            </a:r>
            <a:r>
              <a:rPr lang="en-IN" dirty="0" err="1" smtClean="0">
                <a:latin typeface="Times New Roman" panose="02020603050405020304" pitchFamily="18" charset="0"/>
                <a:cs typeface="Times New Roman" panose="02020603050405020304" pitchFamily="18" charset="0"/>
              </a:rPr>
              <a:t>behavioral</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biometrics, content analysis, account analysis, social media analysis, sentiment analysis, Information search, user guides, and blockchain solutions. Combining these techniques can improve the ability to identify and combat fake information on social media platforms. This ongoing effort is necessary to reduce the risks associated with misinformation, such as identity theft, misinformation, cyberbullying, and destruction of trust in the online community.</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2290" name="TextBox 7"/>
          <p:cNvSpPr txBox="1"/>
          <p:nvPr/>
        </p:nvSpPr>
        <p:spPr>
          <a:xfrm>
            <a:off x="514985" y="831533"/>
            <a:ext cx="7159625" cy="369887"/>
          </a:xfrm>
          <a:prstGeom prst="rect">
            <a:avLst/>
          </a:prstGeom>
          <a:noFill/>
          <a:ln w="9525">
            <a:noFill/>
          </a:ln>
        </p:spPr>
        <p:txBody>
          <a:bodyPr anchor="t" anchorCtr="0">
            <a:spAutoFit/>
          </a:bodyPr>
          <a:lstStyle/>
          <a:p>
            <a:pPr eaLnBrk="0" hangingPunct="0"/>
            <a:r>
              <a:rPr lang="en-US" altLang="en-US" dirty="0">
                <a:latin typeface="Times New Roman" panose="02020603050405020304" pitchFamily="18" charset="0"/>
              </a:rPr>
              <a:t>List of papers/books/websites etc refer for project</a:t>
            </a:r>
            <a:endParaRPr lang="en-US" altLang="en-US" dirty="0">
              <a:latin typeface="Times New Roman" panose="02020603050405020304" pitchFamily="18" charset="0"/>
              <a:ea typeface="Times New Roman" panose="02020603050405020304" pitchFamily="18" charset="0"/>
            </a:endParaRPr>
          </a:p>
        </p:txBody>
      </p:sp>
      <p:pic>
        <p:nvPicPr>
          <p:cNvPr id="12291"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p>
        </p:txBody>
      </p:sp>
      <p:sp>
        <p:nvSpPr>
          <p:cNvPr id="6" name="Rectangle 5"/>
          <p:cNvSpPr/>
          <p:nvPr/>
        </p:nvSpPr>
        <p:spPr>
          <a:xfrm>
            <a:off x="514982" y="1393190"/>
            <a:ext cx="11463655" cy="954107"/>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Journals</a:t>
            </a: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Prakas</a:t>
            </a:r>
            <a:r>
              <a:rPr lang="en-IN" dirty="0">
                <a:latin typeface="Times New Roman" panose="02020603050405020304" pitchFamily="18" charset="0"/>
                <a:cs typeface="Times New Roman" panose="02020603050405020304" pitchFamily="18" charset="0"/>
              </a:rPr>
              <a:t>, K. (2011). Feedback and optimal sensitivity: Model reference transformations, multiplicative </a:t>
            </a:r>
            <a:r>
              <a:rPr lang="en-IN" dirty="0" err="1">
                <a:latin typeface="Times New Roman" panose="02020603050405020304" pitchFamily="18" charset="0"/>
                <a:cs typeface="Times New Roman" panose="02020603050405020304" pitchFamily="18" charset="0"/>
              </a:rPr>
              <a:t>seminorms</a:t>
            </a:r>
            <a:r>
              <a:rPr lang="en-IN" dirty="0">
                <a:latin typeface="Times New Roman" panose="02020603050405020304" pitchFamily="18" charset="0"/>
                <a:cs typeface="Times New Roman" panose="02020603050405020304" pitchFamily="18" charset="0"/>
              </a:rPr>
              <a:t>, and approximate inverses. </a:t>
            </a:r>
            <a:r>
              <a:rPr lang="en-IN" i="1" dirty="0">
                <a:latin typeface="Times New Roman" panose="02020603050405020304" pitchFamily="18" charset="0"/>
                <a:cs typeface="Times New Roman" panose="02020603050405020304" pitchFamily="18" charset="0"/>
              </a:rPr>
              <a:t>IEEE Transactions on Automatic Control</a:t>
            </a:r>
            <a:r>
              <a:rPr lang="en-IN" dirty="0">
                <a:latin typeface="Times New Roman" panose="02020603050405020304" pitchFamily="18" charset="0"/>
                <a:cs typeface="Times New Roman" panose="02020603050405020304" pitchFamily="18" charset="0"/>
              </a:rPr>
              <a:t>, 26(2): 301–320.</a:t>
            </a:r>
          </a:p>
        </p:txBody>
      </p:sp>
      <p:sp>
        <p:nvSpPr>
          <p:cNvPr id="7" name="Rectangle 6"/>
          <p:cNvSpPr/>
          <p:nvPr/>
        </p:nvSpPr>
        <p:spPr>
          <a:xfrm>
            <a:off x="514980" y="2556482"/>
            <a:ext cx="11463655" cy="646331"/>
          </a:xfrm>
          <a:prstGeom prst="rect">
            <a:avLst/>
          </a:prstGeom>
        </p:spPr>
        <p:txBody>
          <a:bodyPr wrap="square">
            <a:spAutoFit/>
          </a:bodyPr>
          <a:lstStyle/>
          <a:p>
            <a:r>
              <a:rPr lang="en-IN" b="1" dirty="0">
                <a:latin typeface="Times New Roman" panose="02020603050405020304" pitchFamily="18" charset="0"/>
              </a:rPr>
              <a:t>Text books</a:t>
            </a:r>
          </a:p>
          <a:p>
            <a:pPr marL="342900" indent="-342900">
              <a:buFont typeface="+mj-lt"/>
              <a:buAutoNum type="arabicPeriod"/>
            </a:pPr>
            <a:r>
              <a:rPr lang="en-IN" dirty="0">
                <a:latin typeface="Times New Roman" panose="02020603050405020304" pitchFamily="18" charset="0"/>
              </a:rPr>
              <a:t>Myers, D. G. (2007). </a:t>
            </a:r>
            <a:r>
              <a:rPr lang="en-IN" i="1" dirty="0">
                <a:latin typeface="Times New Roman" panose="02020603050405020304" pitchFamily="18" charset="0"/>
              </a:rPr>
              <a:t>Psychology </a:t>
            </a:r>
            <a:r>
              <a:rPr lang="en-IN" dirty="0">
                <a:latin typeface="Times New Roman" panose="02020603050405020304" pitchFamily="18" charset="0"/>
              </a:rPr>
              <a:t>(1st Canadian ed.). Worth: New York.</a:t>
            </a:r>
            <a:endParaRPr lang="en-IN" dirty="0"/>
          </a:p>
        </p:txBody>
      </p:sp>
      <p:sp>
        <p:nvSpPr>
          <p:cNvPr id="8" name="Rectangle 7"/>
          <p:cNvSpPr/>
          <p:nvPr/>
        </p:nvSpPr>
        <p:spPr>
          <a:xfrm>
            <a:off x="514979" y="3702359"/>
            <a:ext cx="11463655" cy="923330"/>
          </a:xfrm>
          <a:prstGeom prst="rect">
            <a:avLst/>
          </a:prstGeom>
        </p:spPr>
        <p:txBody>
          <a:bodyPr wrap="square">
            <a:spAutoFit/>
          </a:bodyPr>
          <a:lstStyle/>
          <a:p>
            <a:pPr algn="just"/>
            <a:r>
              <a:rPr lang="en-IN" b="1" dirty="0">
                <a:latin typeface="Times New Roman" panose="02020603050405020304" pitchFamily="18" charset="0"/>
              </a:rPr>
              <a:t>Conference proceedings</a:t>
            </a:r>
          </a:p>
          <a:p>
            <a:pPr marL="342900" indent="-342900" algn="just">
              <a:buFont typeface="+mj-lt"/>
              <a:buAutoNum type="arabicPeriod"/>
            </a:pPr>
            <a:r>
              <a:rPr lang="en-IN" dirty="0">
                <a:latin typeface="Times New Roman" panose="02020603050405020304" pitchFamily="18" charset="0"/>
              </a:rPr>
              <a:t>Payne, D.B. and </a:t>
            </a:r>
            <a:r>
              <a:rPr lang="en-IN" dirty="0" err="1">
                <a:latin typeface="Times New Roman" panose="02020603050405020304" pitchFamily="18" charset="0"/>
              </a:rPr>
              <a:t>Gunhold</a:t>
            </a:r>
            <a:r>
              <a:rPr lang="en-IN" dirty="0">
                <a:latin typeface="Times New Roman" panose="02020603050405020304" pitchFamily="18" charset="0"/>
              </a:rPr>
              <a:t>, H.G. (1986). Digital sundials and broadband technology, In </a:t>
            </a:r>
            <a:r>
              <a:rPr lang="en-IN" i="1" dirty="0">
                <a:latin typeface="Times New Roman" panose="02020603050405020304" pitchFamily="18" charset="0"/>
              </a:rPr>
              <a:t>Proc. IOOC-ECOC, </a:t>
            </a:r>
            <a:r>
              <a:rPr lang="en-IN" dirty="0">
                <a:latin typeface="Times New Roman" panose="02020603050405020304" pitchFamily="18" charset="0"/>
              </a:rPr>
              <a:t>1986, pp. 557-998.</a:t>
            </a:r>
            <a:endParaRPr lang="en-IN" dirty="0"/>
          </a:p>
        </p:txBody>
      </p:sp>
      <p:sp>
        <p:nvSpPr>
          <p:cNvPr id="2" name="TextBox 1">
            <a:extLst>
              <a:ext uri="{FF2B5EF4-FFF2-40B4-BE49-F238E27FC236}">
                <a16:creationId xmlns="" xmlns:a16="http://schemas.microsoft.com/office/drawing/2014/main" id="{DE761580-46D0-6492-08F8-69132AA7AA81}"/>
              </a:ext>
            </a:extLst>
          </p:cNvPr>
          <p:cNvSpPr txBox="1"/>
          <p:nvPr/>
        </p:nvSpPr>
        <p:spPr>
          <a:xfrm>
            <a:off x="514979" y="4772414"/>
            <a:ext cx="10123714" cy="923330"/>
          </a:xfrm>
          <a:prstGeom prst="rect">
            <a:avLst/>
          </a:prstGeom>
          <a:noFill/>
        </p:spPr>
        <p:txBody>
          <a:bodyPr wrap="square" rtlCol="0">
            <a:spAutoFit/>
          </a:bodyPr>
          <a:lstStyle/>
          <a:p>
            <a:pPr algn="just"/>
            <a:r>
              <a:rPr lang="en-IN" b="1" dirty="0">
                <a:latin typeface="Times New Roman" panose="02020603050405020304" pitchFamily="18" charset="0"/>
              </a:rPr>
              <a:t>Reports</a:t>
            </a:r>
          </a:p>
          <a:p>
            <a:pPr marL="342900" indent="-342900" algn="just">
              <a:buFont typeface="+mj-lt"/>
              <a:buAutoNum type="arabicPeriod"/>
            </a:pPr>
            <a:r>
              <a:rPr lang="en-IN" dirty="0">
                <a:latin typeface="Times New Roman" panose="02020603050405020304" pitchFamily="18" charset="0"/>
              </a:rPr>
              <a:t>Milton, M and Robert, L. (2004). Atmospheric carbon emission through genetic algorithm, </a:t>
            </a:r>
            <a:r>
              <a:rPr lang="en-IN" i="1" dirty="0">
                <a:latin typeface="Times New Roman" panose="02020603050405020304" pitchFamily="18" charset="0"/>
              </a:rPr>
              <a:t>Environment and Technical Report No.3.</a:t>
            </a:r>
            <a:r>
              <a:rPr lang="en-IN" dirty="0">
                <a:latin typeface="Times New Roman" panose="02020603050405020304" pitchFamily="18" charset="0"/>
              </a:rPr>
              <a:t>, Indian Meteorological Department., New Delhi.</a:t>
            </a:r>
            <a:endParaRPr lang="en-IN" dirty="0"/>
          </a:p>
        </p:txBody>
      </p:sp>
    </p:spTree>
    <p:extLst>
      <p:ext uri="{BB962C8B-B14F-4D97-AF65-F5344CB8AC3E}">
        <p14:creationId xmlns:p14="http://schemas.microsoft.com/office/powerpoint/2010/main" val="219025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2290" name="TextBox 7"/>
          <p:cNvSpPr txBox="1"/>
          <p:nvPr/>
        </p:nvSpPr>
        <p:spPr>
          <a:xfrm>
            <a:off x="514985" y="831533"/>
            <a:ext cx="7159625" cy="369887"/>
          </a:xfrm>
          <a:prstGeom prst="rect">
            <a:avLst/>
          </a:prstGeom>
          <a:noFill/>
          <a:ln w="9525">
            <a:noFill/>
          </a:ln>
        </p:spPr>
        <p:txBody>
          <a:bodyPr anchor="t" anchorCtr="0">
            <a:spAutoFit/>
          </a:bodyPr>
          <a:lstStyle/>
          <a:p>
            <a:pPr eaLnBrk="0" hangingPunct="0"/>
            <a:r>
              <a:rPr lang="en-US" altLang="en-US" dirty="0">
                <a:latin typeface="Times New Roman" panose="02020603050405020304" pitchFamily="18" charset="0"/>
              </a:rPr>
              <a:t>List of papers/books/websites etc refer for project</a:t>
            </a:r>
            <a:endParaRPr lang="en-US" altLang="en-US" dirty="0">
              <a:latin typeface="Times New Roman" panose="02020603050405020304" pitchFamily="18" charset="0"/>
              <a:ea typeface="Times New Roman" panose="02020603050405020304" pitchFamily="18" charset="0"/>
            </a:endParaRPr>
          </a:p>
        </p:txBody>
      </p:sp>
      <p:pic>
        <p:nvPicPr>
          <p:cNvPr id="12291"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p>
        </p:txBody>
      </p:sp>
      <p:sp>
        <p:nvSpPr>
          <p:cNvPr id="4" name="Rectangle 3"/>
          <p:cNvSpPr/>
          <p:nvPr/>
        </p:nvSpPr>
        <p:spPr>
          <a:xfrm>
            <a:off x="651462" y="1579662"/>
            <a:ext cx="11280776" cy="3139321"/>
          </a:xfrm>
          <a:prstGeom prst="rect">
            <a:avLst/>
          </a:prstGeom>
        </p:spPr>
        <p:txBody>
          <a:bodyPr wrap="square">
            <a:spAutoFit/>
          </a:bodyPr>
          <a:lstStyle/>
          <a:p>
            <a:pPr algn="just"/>
            <a:r>
              <a:rPr lang="en-IN" dirty="0" smtClean="0">
                <a:latin typeface="Times New Roman" panose="02020603050405020304" pitchFamily="18" charset="0"/>
                <a:cs typeface="Times New Roman" panose="02020603050405020304" pitchFamily="18" charset="0"/>
              </a:rPr>
              <a:t> 1.SocialNetworksFakeProfilesDetectionUsingMachineLearningAlgorithms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https://www.researchgate.net/publication/339012245</a:t>
            </a:r>
            <a:r>
              <a:rPr lang="en-IN" dirty="0" smtClean="0">
                <a:latin typeface="Times New Roman" panose="02020603050405020304" pitchFamily="18" charset="0"/>
                <a:cs typeface="Times New Roman" panose="02020603050405020304" pitchFamily="18" charset="0"/>
                <a:hlinkClick r:id="rId3"/>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2.Aleksei </a:t>
            </a:r>
            <a:r>
              <a:rPr lang="en-IN" dirty="0">
                <a:latin typeface="Times New Roman" panose="02020603050405020304" pitchFamily="18" charset="0"/>
                <a:cs typeface="Times New Roman" panose="02020603050405020304" pitchFamily="18" charset="0"/>
              </a:rPr>
              <a:t>Romanov, Alexander Semenov, </a:t>
            </a:r>
            <a:r>
              <a:rPr lang="en-IN" dirty="0" err="1">
                <a:latin typeface="Times New Roman" panose="02020603050405020304" pitchFamily="18" charset="0"/>
                <a:cs typeface="Times New Roman" panose="02020603050405020304" pitchFamily="18" charset="0"/>
              </a:rPr>
              <a:t>Oleksiy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Mazhelis</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Jari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Veijalainen</a:t>
            </a:r>
            <a:r>
              <a:rPr lang="en-IN" dirty="0">
                <a:latin typeface="Times New Roman" panose="02020603050405020304" pitchFamily="18" charset="0"/>
                <a:cs typeface="Times New Roman" panose="02020603050405020304" pitchFamily="18" charset="0"/>
              </a:rPr>
              <a:t>: Detection of Fake Profiles in Social </a:t>
            </a:r>
            <a:r>
              <a:rPr lang="en-IN" dirty="0" smtClean="0">
                <a:latin typeface="Times New Roman" panose="02020603050405020304" pitchFamily="18" charset="0"/>
                <a:cs typeface="Times New Roman" panose="02020603050405020304" pitchFamily="18" charset="0"/>
              </a:rPr>
              <a:t>Media</a:t>
            </a:r>
          </a:p>
          <a:p>
            <a:pPr algn="just"/>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3.Sneha </a:t>
            </a:r>
            <a:r>
              <a:rPr lang="en-IN" dirty="0" err="1">
                <a:latin typeface="Times New Roman" panose="02020603050405020304" pitchFamily="18" charset="0"/>
                <a:cs typeface="Times New Roman" panose="02020603050405020304" pitchFamily="18" charset="0"/>
              </a:rPr>
              <a:t>Kudugunta,Emilio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Ferrara:Deep</a:t>
            </a:r>
            <a:r>
              <a:rPr lang="en-IN" dirty="0">
                <a:latin typeface="Times New Roman" panose="02020603050405020304" pitchFamily="18" charset="0"/>
                <a:cs typeface="Times New Roman" panose="02020603050405020304" pitchFamily="18" charset="0"/>
              </a:rPr>
              <a:t> Neural Networks for Bot </a:t>
            </a:r>
            <a:r>
              <a:rPr lang="en-IN" dirty="0" smtClean="0">
                <a:latin typeface="Times New Roman" panose="02020603050405020304" pitchFamily="18" charset="0"/>
                <a:cs typeface="Times New Roman" panose="02020603050405020304" pitchFamily="18" charset="0"/>
              </a:rPr>
              <a:t>Detection</a:t>
            </a:r>
          </a:p>
          <a:p>
            <a:pPr algn="just"/>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4.Analysis and detection of fake profile over social network – Vijay </a:t>
            </a:r>
            <a:r>
              <a:rPr lang="en-US" dirty="0" smtClean="0">
                <a:latin typeface="Times New Roman" panose="02020603050405020304" pitchFamily="18" charset="0"/>
                <a:cs typeface="Times New Roman" panose="02020603050405020304" pitchFamily="18" charset="0"/>
              </a:rPr>
              <a:t>Tiwari</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5.https</a:t>
            </a:r>
            <a:r>
              <a:rPr lang="en-US" dirty="0">
                <a:latin typeface="Times New Roman" panose="02020603050405020304" pitchFamily="18" charset="0"/>
                <a:cs typeface="Times New Roman" panose="02020603050405020304" pitchFamily="18" charset="0"/>
              </a:rPr>
              <a:t>://www.irjet.net/archives/V6/i12/IRJET-V6I12189.pdf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68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5363" name="Title 1"/>
          <p:cNvSpPr txBox="1"/>
          <p:nvPr/>
        </p:nvSpPr>
        <p:spPr>
          <a:xfrm>
            <a:off x="2251075" y="106997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5365"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677863"/>
            <a:ext cx="10445750" cy="5072063"/>
          </a:xfrm>
          <a:prstGeom prst="rect">
            <a:avLst/>
          </a:prstGeom>
          <a:noFill/>
          <a:ln w="9525">
            <a:noFill/>
            <a:miter lim="800000"/>
          </a:ln>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Survey</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Objective of Project</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Methodology</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Implementation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 done</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Innovative work (If any)</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Results</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 &amp; Future Scope </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Publication / Presentation / Project Competition</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References</a:t>
            </a: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4099" name="TextBox 1"/>
          <p:cNvSpPr txBox="1"/>
          <p:nvPr/>
        </p:nvSpPr>
        <p:spPr>
          <a:xfrm>
            <a:off x="662473" y="933060"/>
            <a:ext cx="10944809" cy="3970318"/>
          </a:xfrm>
          <a:prstGeom prst="rect">
            <a:avLst/>
          </a:prstGeom>
          <a:noFill/>
          <a:ln w="9525">
            <a:noFill/>
          </a:ln>
        </p:spPr>
        <p:txBody>
          <a:bodyPr wrap="square">
            <a:spAutoFit/>
          </a:bodyPr>
          <a:lstStyle/>
          <a:p>
            <a:pPr marL="285750" indent="-285750" eaLnBrk="0" hangingPunct="0">
              <a:buFont typeface="Arial" panose="020B0604020202020204" pitchFamily="34" charset="0"/>
              <a:buChar char="•"/>
            </a:pPr>
            <a:r>
              <a:rPr lang="en-US" altLang="en-US" dirty="0">
                <a:latin typeface="Times New Roman" panose="02020603050405020304" pitchFamily="18" charset="0"/>
              </a:rPr>
              <a:t>Social media like Twitter, Facebook, Instagram, and LinkedIn are an integral part of our lives. </a:t>
            </a:r>
          </a:p>
          <a:p>
            <a:pPr marL="285750" indent="-285750" eaLnBrk="0" hangingPunct="0">
              <a:buFont typeface="Arial" panose="020B0604020202020204" pitchFamily="34" charset="0"/>
              <a:buChar char="•"/>
            </a:pPr>
            <a:endParaRPr lang="en-US" altLang="en-US" dirty="0">
              <a:latin typeface="Times New Roman" panose="02020603050405020304" pitchFamily="18" charset="0"/>
            </a:endParaRPr>
          </a:p>
          <a:p>
            <a:pPr marL="285750" indent="-285750" eaLnBrk="0" hangingPunct="0">
              <a:buFont typeface="Arial" panose="020B0604020202020204" pitchFamily="34" charset="0"/>
              <a:buChar char="•"/>
            </a:pPr>
            <a:r>
              <a:rPr lang="en-US" altLang="en-US" dirty="0">
                <a:latin typeface="Times New Roman" panose="02020603050405020304" pitchFamily="18" charset="0"/>
              </a:rPr>
              <a:t>People all over the world are actively engaged in these social media platforms. But at the same time, it faces the problem of fake profiles. </a:t>
            </a:r>
          </a:p>
          <a:p>
            <a:pPr marL="285750" indent="-285750" eaLnBrk="0" hangingPunct="0">
              <a:buFont typeface="Arial" panose="020B0604020202020204" pitchFamily="34" charset="0"/>
              <a:buChar char="•"/>
            </a:pPr>
            <a:endParaRPr lang="en-US" altLang="en-US" dirty="0">
              <a:latin typeface="Times New Roman" panose="02020603050405020304" pitchFamily="18" charset="0"/>
            </a:endParaRPr>
          </a:p>
          <a:p>
            <a:pPr marL="285750" indent="-285750" eaLnBrk="0" hangingPunct="0">
              <a:buFont typeface="Arial" panose="020B0604020202020204" pitchFamily="34" charset="0"/>
              <a:buChar char="•"/>
            </a:pPr>
            <a:r>
              <a:rPr lang="en-US" altLang="en-US" dirty="0">
                <a:latin typeface="Times New Roman" panose="02020603050405020304" pitchFamily="18" charset="0"/>
              </a:rPr>
              <a:t>Fake profiles are generally human-generated or bot-generated or cyborgs, created for spreading rumors, phishing, data breaching, and identity theft. Therefore, in this article, we discuss fake profile detection models. </a:t>
            </a:r>
          </a:p>
          <a:p>
            <a:pPr marL="285750" indent="-285750" eaLnBrk="0" hangingPunct="0">
              <a:buFont typeface="Arial" panose="020B0604020202020204" pitchFamily="34" charset="0"/>
              <a:buChar char="•"/>
            </a:pPr>
            <a:endParaRPr lang="en-US" altLang="en-US" dirty="0">
              <a:latin typeface="Times New Roman" panose="02020603050405020304" pitchFamily="18" charset="0"/>
            </a:endParaRPr>
          </a:p>
          <a:p>
            <a:pPr marL="285750" indent="-285750" eaLnBrk="0" hangingPunct="0">
              <a:buFont typeface="Arial" panose="020B0604020202020204" pitchFamily="34" charset="0"/>
              <a:buChar char="•"/>
            </a:pPr>
            <a:r>
              <a:rPr lang="en-US" altLang="en-US" dirty="0">
                <a:latin typeface="Times New Roman" panose="02020603050405020304" pitchFamily="18" charset="0"/>
              </a:rPr>
              <a:t>These differentiate between fake profiles and genuine profiles on Twitter based on visible features like followers count, friends count, status count, and more. We form the models using various machine learning methods. </a:t>
            </a:r>
          </a:p>
          <a:p>
            <a:pPr marL="285750" indent="-285750" eaLnBrk="0" hangingPunct="0">
              <a:buFont typeface="Arial" panose="020B0604020202020204" pitchFamily="34" charset="0"/>
              <a:buChar char="•"/>
            </a:pPr>
            <a:endParaRPr lang="en-US" altLang="en-US" dirty="0">
              <a:latin typeface="Times New Roman" panose="02020603050405020304" pitchFamily="18" charset="0"/>
            </a:endParaRPr>
          </a:p>
          <a:p>
            <a:pPr marL="285750" indent="-285750" eaLnBrk="0" hangingPunct="0">
              <a:buFont typeface="Arial" panose="020B0604020202020204" pitchFamily="34" charset="0"/>
              <a:buChar char="•"/>
            </a:pPr>
            <a:r>
              <a:rPr lang="en-US" altLang="en-US" dirty="0">
                <a:latin typeface="Times New Roman" panose="02020603050405020304" pitchFamily="18" charset="0"/>
              </a:rPr>
              <a:t>We use the MIB dataset of Twitter profiles, TFP, and E13 for genuine and INT, TWT, and FSF for fake accounts. </a:t>
            </a:r>
          </a:p>
          <a:p>
            <a:pPr marL="285750" indent="-285750" eaLnBrk="0" hangingPunct="0">
              <a:buFont typeface="Arial" panose="020B0604020202020204" pitchFamily="34" charset="0"/>
              <a:buChar char="•"/>
            </a:pPr>
            <a:endParaRPr lang="en-US" altLang="en-US" dirty="0">
              <a:latin typeface="Times New Roman" panose="02020603050405020304" pitchFamily="18" charset="0"/>
            </a:endParaRPr>
          </a:p>
          <a:p>
            <a:pPr marL="285750" indent="-285750" eaLnBrk="0" hangingPunct="0">
              <a:buFont typeface="Arial" panose="020B0604020202020204" pitchFamily="34" charset="0"/>
              <a:buChar char="•"/>
            </a:pPr>
            <a:r>
              <a:rPr lang="en-US" altLang="en-US" dirty="0">
                <a:latin typeface="Times New Roman" panose="02020603050405020304" pitchFamily="18" charset="0"/>
              </a:rPr>
              <a:t>Here, we will be test different ML approaches, such as Neural Networks, Random Forest, XG Boost.</a:t>
            </a:r>
            <a:endParaRPr lang="en-US" altLang="en-US" dirty="0">
              <a:latin typeface="Times New Roman" panose="02020603050405020304" pitchFamily="18" charset="0"/>
              <a:ea typeface="Times New Roman" panose="02020603050405020304" pitchFamily="18" charset="0"/>
            </a:endParaRPr>
          </a:p>
        </p:txBody>
      </p:sp>
      <p:pic>
        <p:nvPicPr>
          <p:cNvPr id="4100"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59750051"/>
              </p:ext>
            </p:extLst>
          </p:nvPr>
        </p:nvGraphicFramePr>
        <p:xfrm>
          <a:off x="186612" y="1007706"/>
          <a:ext cx="11706807" cy="4450526"/>
        </p:xfrm>
        <a:graphic>
          <a:graphicData uri="http://schemas.openxmlformats.org/drawingml/2006/table">
            <a:tbl>
              <a:tblPr firstRow="1" bandRow="1">
                <a:tableStyleId>{21E4AEA4-8DFA-4A89-87EB-49C32662AFE0}</a:tableStyleId>
              </a:tblPr>
              <a:tblGrid>
                <a:gridCol w="1103470">
                  <a:extLst>
                    <a:ext uri="{9D8B030D-6E8A-4147-A177-3AD203B41FA5}">
                      <a16:colId xmlns="" xmlns:a16="http://schemas.microsoft.com/office/drawing/2014/main" val="20000"/>
                    </a:ext>
                  </a:extLst>
                </a:gridCol>
                <a:gridCol w="4749933">
                  <a:extLst>
                    <a:ext uri="{9D8B030D-6E8A-4147-A177-3AD203B41FA5}">
                      <a16:colId xmlns="" xmlns:a16="http://schemas.microsoft.com/office/drawing/2014/main" val="20001"/>
                    </a:ext>
                  </a:extLst>
                </a:gridCol>
                <a:gridCol w="2926702">
                  <a:extLst>
                    <a:ext uri="{9D8B030D-6E8A-4147-A177-3AD203B41FA5}">
                      <a16:colId xmlns="" xmlns:a16="http://schemas.microsoft.com/office/drawing/2014/main" val="20002"/>
                    </a:ext>
                  </a:extLst>
                </a:gridCol>
                <a:gridCol w="2926702">
                  <a:extLst>
                    <a:ext uri="{9D8B030D-6E8A-4147-A177-3AD203B41FA5}">
                      <a16:colId xmlns="" xmlns:a16="http://schemas.microsoft.com/office/drawing/2014/main" val="20003"/>
                    </a:ext>
                  </a:extLst>
                </a:gridCol>
              </a:tblGrid>
              <a:tr h="884318">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16391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Fake Account Detection on Social Media using Random Forest Classifier.</a:t>
                      </a:r>
                    </a:p>
                    <a:p>
                      <a:r>
                        <a:rPr lang="en-US" sz="1800" b="0" i="0" kern="1200" dirty="0">
                          <a:solidFill>
                            <a:schemeClr val="dk1"/>
                          </a:solidFill>
                          <a:effectLst/>
                          <a:latin typeface="+mn-lt"/>
                          <a:ea typeface="+mn-ea"/>
                          <a:cs typeface="+mn-cs"/>
                        </a:rPr>
                        <a:t>Author:-Kanti.Bhavya;</a:t>
                      </a:r>
                      <a:r>
                        <a:rPr lang="en-US" sz="1800" b="0" i="0" kern="1200" baseline="0" dirty="0">
                          <a:solidFill>
                            <a:schemeClr val="dk1"/>
                          </a:solidFill>
                          <a:effectLst/>
                          <a:latin typeface="+mn-lt"/>
                          <a:ea typeface="+mn-ea"/>
                          <a:cs typeface="+mn-cs"/>
                        </a:rPr>
                        <a:t> Usha Nanadani;Kancharia.</a:t>
                      </a:r>
                      <a:endParaRPr lang="en-US" sz="1800" b="0" i="0" kern="1200" dirty="0">
                        <a:solidFill>
                          <a:schemeClr val="dk1"/>
                        </a:solidFill>
                        <a:effectLst/>
                        <a:latin typeface="+mn-lt"/>
                        <a:ea typeface="+mn-ea"/>
                        <a:cs typeface="+mn-cs"/>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June</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 20223</a:t>
                      </a:r>
                    </a:p>
                    <a:p>
                      <a:pPr algn="ctr"/>
                      <a:r>
                        <a:rPr lang="en-US" sz="1800" dirty="0">
                          <a:solidFill>
                            <a:schemeClr val="tx1"/>
                          </a:solidFill>
                          <a:latin typeface="Times New Roman" panose="02020603050405020304" pitchFamily="18" charset="0"/>
                          <a:cs typeface="Times New Roman" panose="02020603050405020304" pitchFamily="18" charset="0"/>
                        </a:rPr>
                        <a:t>IEEE</a:t>
                      </a:r>
                      <a:r>
                        <a:rPr lang="en-US" sz="1800" baseline="0" dirty="0">
                          <a:solidFill>
                            <a:schemeClr val="tx1"/>
                          </a:solidFill>
                          <a:latin typeface="Times New Roman" panose="02020603050405020304" pitchFamily="18" charset="0"/>
                          <a:cs typeface="Times New Roman" panose="02020603050405020304" pitchFamily="18" charset="0"/>
                        </a:rPr>
                        <a:t> </a:t>
                      </a:r>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ISSN</a:t>
                      </a:r>
                      <a:r>
                        <a:rPr lang="en-US" sz="1800" b="1"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2768-5330</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It used three ML algorithm</a:t>
                      </a:r>
                      <a:r>
                        <a:rPr lang="en-US" sz="1800" baseline="0" dirty="0">
                          <a:solidFill>
                            <a:schemeClr val="tx1"/>
                          </a:solidFill>
                          <a:latin typeface="Times New Roman" panose="02020603050405020304" pitchFamily="18" charset="0"/>
                          <a:cs typeface="Times New Roman" panose="02020603050405020304" pitchFamily="18" charset="0"/>
                        </a:rPr>
                        <a:t> logistic,decision tree,random forest and best accuracy obtain by random forest</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16391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Fake and Clone Account Detection in Online Social Networks</a:t>
                      </a:r>
                    </a:p>
                    <a:p>
                      <a:pPr algn="ctr"/>
                      <a:r>
                        <a:rPr lang="en-US" sz="1800" b="0" i="0" u="none" strike="noStrike" kern="1200" dirty="0">
                          <a:solidFill>
                            <a:schemeClr val="dk1"/>
                          </a:solidFill>
                          <a:effectLst/>
                          <a:latin typeface="+mn-lt"/>
                          <a:ea typeface="+mn-ea"/>
                          <a:cs typeface="+mn-cs"/>
                        </a:rPr>
                        <a:t>Authors:-K Mohanapriya</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N Sangavi</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A Kanimozhi</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V R Kiruthika</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March 2023 IEEE ISSN: 2691-4581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It use FFNN and Neural network and get better accuracy on recall and precision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163913">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SVM Based Fake Account Sign-In Detection</a:t>
                      </a:r>
                    </a:p>
                    <a:p>
                      <a:r>
                        <a:rPr lang="en-US" sz="1800" b="0" i="0" u="none" strike="noStrike" kern="1200" dirty="0">
                          <a:solidFill>
                            <a:schemeClr val="dk1"/>
                          </a:solidFill>
                          <a:effectLst/>
                          <a:latin typeface="+mn-lt"/>
                          <a:ea typeface="+mn-ea"/>
                          <a:cs typeface="+mn-cs"/>
                        </a:rPr>
                        <a:t>Authors:-S.R. Ramya</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R. Priyanka</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S. Siva Priya</a:t>
                      </a:r>
                      <a:r>
                        <a:rPr lang="en-US" sz="1800" b="0" i="0" kern="1200" dirty="0">
                          <a:solidFill>
                            <a:schemeClr val="dk1"/>
                          </a:solidFill>
                          <a:effectLst/>
                          <a:latin typeface="+mn-lt"/>
                          <a:ea typeface="+mn-ea"/>
                          <a:cs typeface="+mn-cs"/>
                        </a:rPr>
                        <a:t>;R. </a:t>
                      </a:r>
                      <a:r>
                        <a:rPr lang="en-US" sz="1800" b="0" i="0" u="none" strike="noStrike" kern="1200" dirty="0">
                          <a:solidFill>
                            <a:schemeClr val="dk1"/>
                          </a:solidFill>
                          <a:effectLst/>
                          <a:latin typeface="+mn-lt"/>
                          <a:ea typeface="+mn-ea"/>
                          <a:cs typeface="+mn-cs"/>
                        </a:rPr>
                        <a:t>Srinivashini.</a:t>
                      </a:r>
                      <a:endParaRPr lang="en-US" sz="1800" b="1" i="0" kern="1200" dirty="0">
                        <a:solidFill>
                          <a:schemeClr val="dk1"/>
                        </a:solidFill>
                        <a:effectLst/>
                        <a:latin typeface="+mn-lt"/>
                        <a:ea typeface="+mn-ea"/>
                        <a:cs typeface="+mn-cs"/>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May</a:t>
                      </a:r>
                      <a:r>
                        <a:rPr lang="en-US" sz="1800" baseline="0" dirty="0">
                          <a:solidFill>
                            <a:schemeClr val="tx1"/>
                          </a:solidFill>
                          <a:latin typeface="Times New Roman" panose="02020603050405020304" pitchFamily="18" charset="0"/>
                          <a:cs typeface="Times New Roman" panose="02020603050405020304" pitchFamily="18" charset="0"/>
                        </a:rPr>
                        <a:t> 2023</a:t>
                      </a:r>
                    </a:p>
                    <a:p>
                      <a:pPr algn="ctr"/>
                      <a:r>
                        <a:rPr lang="en-US" sz="1800" baseline="0" dirty="0">
                          <a:solidFill>
                            <a:schemeClr val="tx1"/>
                          </a:solidFill>
                          <a:latin typeface="Times New Roman" panose="02020603050405020304" pitchFamily="18" charset="0"/>
                          <a:cs typeface="Times New Roman" panose="02020603050405020304" pitchFamily="18" charset="0"/>
                        </a:rPr>
                        <a:t>IEEE </a:t>
                      </a:r>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ISBN</a:t>
                      </a:r>
                      <a:r>
                        <a:rPr lang="en-US" sz="1800" b="1"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979-8-3503-9728</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In this</a:t>
                      </a:r>
                      <a:r>
                        <a:rPr lang="en-US" sz="1800" baseline="0" dirty="0">
                          <a:solidFill>
                            <a:schemeClr val="tx1"/>
                          </a:solidFill>
                          <a:latin typeface="Times New Roman" panose="02020603050405020304" pitchFamily="18" charset="0"/>
                          <a:cs typeface="Times New Roman" panose="02020603050405020304" pitchFamily="18" charset="0"/>
                        </a:rPr>
                        <a:t> fake account are identified in the browser this technique used two algorithm (NN,SVM)</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pic>
        <p:nvPicPr>
          <p:cNvPr id="5165" name="Picture 7"/>
          <p:cNvPicPr>
            <a:picLocks noChangeAspect="1"/>
          </p:cNvPicPr>
          <p:nvPr/>
        </p:nvPicPr>
        <p:blipFill>
          <a:blip r:embed="rId3"/>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6147" name="TextBox 7"/>
          <p:cNvSpPr txBox="1"/>
          <p:nvPr/>
        </p:nvSpPr>
        <p:spPr>
          <a:xfrm>
            <a:off x="382555" y="920621"/>
            <a:ext cx="11426889" cy="5016758"/>
          </a:xfrm>
          <a:prstGeom prst="rect">
            <a:avLst/>
          </a:prstGeom>
          <a:noFill/>
          <a:ln w="9525">
            <a:noFill/>
          </a:ln>
        </p:spPr>
        <p:txBody>
          <a:bodyPr wrap="square">
            <a:spAutoFit/>
          </a:bodyPr>
          <a:lstStyle/>
          <a:p>
            <a:pPr algn="just"/>
            <a:r>
              <a:rPr lang="en-IN" sz="1600" dirty="0">
                <a:effectLst/>
                <a:latin typeface="Times New Roman" panose="02020603050405020304" pitchFamily="18" charset="0"/>
                <a:ea typeface="Times New Roman" panose="02020603050405020304" pitchFamily="18" charset="0"/>
              </a:rPr>
              <a:t>1. </a:t>
            </a:r>
            <a:r>
              <a:rPr lang="en-IN" sz="1600" b="1" dirty="0">
                <a:effectLst/>
                <a:latin typeface="Times New Roman" panose="02020603050405020304" pitchFamily="18" charset="0"/>
                <a:ea typeface="Times New Roman" panose="02020603050405020304" pitchFamily="18" charset="0"/>
              </a:rPr>
              <a:t>Definition of faux Profiles:</a:t>
            </a:r>
            <a:r>
              <a:rPr lang="en-IN" sz="1600" dirty="0">
                <a:effectLst/>
                <a:latin typeface="Times New Roman" panose="02020603050405020304" pitchFamily="18" charset="0"/>
                <a:ea typeface="Times New Roman" panose="02020603050405020304" pitchFamily="18" charset="0"/>
              </a:rPr>
              <a:t> in reality outline what constitutes a faux social media profile. this will consist of impersonation debts, bots, unsolicited mail money owed, or some other form of fraudulent on line identification.</a:t>
            </a:r>
          </a:p>
          <a:p>
            <a:pPr algn="ctr"/>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2. </a:t>
            </a:r>
            <a:r>
              <a:rPr lang="en-IN" sz="1600" b="1" dirty="0">
                <a:effectLst/>
                <a:latin typeface="Times New Roman" panose="02020603050405020304" pitchFamily="18" charset="0"/>
                <a:ea typeface="Times New Roman" panose="02020603050405020304" pitchFamily="18" charset="0"/>
              </a:rPr>
              <a:t>Detection methods:</a:t>
            </a:r>
            <a:r>
              <a:rPr lang="en-IN" sz="1600" dirty="0">
                <a:effectLst/>
                <a:latin typeface="Times New Roman" panose="02020603050405020304" pitchFamily="18" charset="0"/>
                <a:ea typeface="Times New Roman" panose="02020603050405020304" pitchFamily="18" charset="0"/>
              </a:rPr>
              <a:t> Describe the techniques and algorithms used to discover fake profiles. this will consist of studying consumer behaviour including posting patterns, engagement and content material fine, or the usage of device learning models to stumble on anomalies. further, incorporating natural language processing into the content analysis of posts and feedback may be an effective technique.</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3. </a:t>
            </a:r>
            <a:r>
              <a:rPr lang="en-IN" sz="1600" b="1" dirty="0">
                <a:effectLst/>
                <a:latin typeface="Times New Roman" panose="02020603050405020304" pitchFamily="18" charset="0"/>
                <a:ea typeface="Times New Roman" panose="02020603050405020304" pitchFamily="18" charset="0"/>
              </a:rPr>
              <a:t>Information sources:</a:t>
            </a:r>
            <a:r>
              <a:rPr lang="en-IN" sz="1600" dirty="0">
                <a:effectLst/>
                <a:latin typeface="Times New Roman" panose="02020603050405020304" pitchFamily="18" charset="0"/>
                <a:ea typeface="Times New Roman" panose="02020603050405020304" pitchFamily="18" charset="0"/>
              </a:rPr>
              <a:t> Identify the statistics sources with a view to be used for detection. this may consist of user-generated content, account advent statistics, or outside statistics assets for move-referencing and verification.</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4. </a:t>
            </a:r>
            <a:r>
              <a:rPr lang="en-IN" sz="1600" b="1" dirty="0">
                <a:effectLst/>
                <a:latin typeface="Times New Roman" panose="02020603050405020304" pitchFamily="18" charset="0"/>
                <a:ea typeface="Times New Roman" panose="02020603050405020304" pitchFamily="18" charset="0"/>
              </a:rPr>
              <a:t>Scalability:</a:t>
            </a:r>
            <a:r>
              <a:rPr lang="en-IN" sz="1600" dirty="0">
                <a:effectLst/>
                <a:latin typeface="Times New Roman" panose="02020603050405020304" pitchFamily="18" charset="0"/>
                <a:ea typeface="Times New Roman" panose="02020603050405020304" pitchFamily="18" charset="0"/>
              </a:rPr>
              <a:t> Addressing scalability problems while detecting fake profiles on platforms with hundreds of thousands or even billions of customers. The device ought to be capable of procedure massive amounts of statistics in real time.</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5. </a:t>
            </a:r>
            <a:r>
              <a:rPr lang="en-IN" sz="1600" b="1" dirty="0">
                <a:effectLst/>
                <a:latin typeface="Times New Roman" panose="02020603050405020304" pitchFamily="18" charset="0"/>
                <a:ea typeface="Times New Roman" panose="02020603050405020304" pitchFamily="18" charset="0"/>
              </a:rPr>
              <a:t>Reporting Mechanism:</a:t>
            </a:r>
            <a:r>
              <a:rPr lang="en-IN" sz="1600" dirty="0">
                <a:effectLst/>
                <a:latin typeface="Times New Roman" panose="02020603050405020304" pitchFamily="18" charset="0"/>
                <a:ea typeface="Times New Roman" panose="02020603050405020304" pitchFamily="18" charset="0"/>
              </a:rPr>
              <a:t> Describe how customers can report suspected faux profiles and the system for verifying those reviews. this may encompass human moderators, AI systems, or a aggregate of both.</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6. </a:t>
            </a:r>
            <a:r>
              <a:rPr lang="en-IN" sz="1600" b="1" dirty="0">
                <a:effectLst/>
                <a:latin typeface="Times New Roman" panose="02020603050405020304" pitchFamily="18" charset="0"/>
                <a:ea typeface="Times New Roman" panose="02020603050405020304" pitchFamily="18" charset="0"/>
              </a:rPr>
              <a:t>User privacy:</a:t>
            </a:r>
            <a:r>
              <a:rPr lang="en-IN" sz="1600" dirty="0">
                <a:effectLst/>
                <a:latin typeface="Times New Roman" panose="02020603050405020304" pitchFamily="18" charset="0"/>
                <a:ea typeface="Times New Roman" panose="02020603050405020304" pitchFamily="18" charset="0"/>
              </a:rPr>
              <a:t> make certain that privacy worries are addressed, mainly when reporting and verifying faux profiles. shield person facts and observe information safety guidelines.</a:t>
            </a:r>
          </a:p>
          <a:p>
            <a:pPr algn="just"/>
            <a:r>
              <a:rPr lang="en-IN" sz="1600" dirty="0">
                <a:effectLst/>
                <a:latin typeface="Times New Roman" panose="02020603050405020304" pitchFamily="18" charset="0"/>
                <a:ea typeface="Times New Roman" panose="02020603050405020304" pitchFamily="18" charset="0"/>
              </a:rPr>
              <a:t> </a:t>
            </a:r>
          </a:p>
        </p:txBody>
      </p:sp>
      <p:pic>
        <p:nvPicPr>
          <p:cNvPr id="6148" name="Picture 7"/>
          <p:cNvPicPr>
            <a:picLocks noChangeAspect="1"/>
          </p:cNvPicPr>
          <p:nvPr/>
        </p:nvPicPr>
        <p:blipFill>
          <a:blip r:embed="rId2"/>
          <a:stretch>
            <a:fillRect/>
          </a:stretch>
        </p:blipFill>
        <p:spPr>
          <a:xfrm>
            <a:off x="0" y="5738326"/>
            <a:ext cx="12192000" cy="1114911"/>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Problem Statement</a:t>
            </a:r>
          </a:p>
        </p:txBody>
      </p:sp>
    </p:spTree>
    <p:extLst>
      <p:ext uri="{BB962C8B-B14F-4D97-AF65-F5344CB8AC3E}">
        <p14:creationId xmlns:p14="http://schemas.microsoft.com/office/powerpoint/2010/main" val="168873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6147" name="TextBox 7"/>
          <p:cNvSpPr txBox="1"/>
          <p:nvPr/>
        </p:nvSpPr>
        <p:spPr>
          <a:xfrm>
            <a:off x="175727" y="639763"/>
            <a:ext cx="11840546" cy="5262979"/>
          </a:xfrm>
          <a:prstGeom prst="rect">
            <a:avLst/>
          </a:prstGeom>
          <a:noFill/>
          <a:ln w="9525">
            <a:noFill/>
          </a:ln>
        </p:spPr>
        <p:txBody>
          <a:bodyPr wrap="square">
            <a:spAutoFit/>
          </a:bodyPr>
          <a:lstStyle/>
          <a:p>
            <a:pPr algn="just"/>
            <a:endParaRPr lang="en-IN" sz="1600" dirty="0">
              <a:effectLst/>
              <a:latin typeface="Times New Roman" panose="02020603050405020304" pitchFamily="18" charset="0"/>
              <a:ea typeface="Times New Roman" panose="02020603050405020304" pitchFamily="18" charset="0"/>
            </a:endParaRPr>
          </a:p>
          <a:p>
            <a:pPr algn="just"/>
            <a:r>
              <a:rPr lang="en-IN" sz="1600" dirty="0">
                <a:effectLst/>
                <a:latin typeface="Times New Roman" panose="02020603050405020304" pitchFamily="18" charset="0"/>
                <a:ea typeface="Times New Roman" panose="02020603050405020304" pitchFamily="18" charset="0"/>
              </a:rPr>
              <a:t>7. </a:t>
            </a:r>
            <a:r>
              <a:rPr lang="en-IN" sz="1600" b="1" dirty="0">
                <a:effectLst/>
                <a:latin typeface="Times New Roman" panose="02020603050405020304" pitchFamily="18" charset="0"/>
                <a:ea typeface="Times New Roman" panose="02020603050405020304" pitchFamily="18" charset="0"/>
              </a:rPr>
              <a:t>False Positives and Negatives:</a:t>
            </a:r>
            <a:r>
              <a:rPr lang="en-IN" sz="1600" dirty="0">
                <a:effectLst/>
                <a:latin typeface="Times New Roman" panose="02020603050405020304" pitchFamily="18" charset="0"/>
                <a:ea typeface="Times New Roman" panose="02020603050405020304" pitchFamily="18" charset="0"/>
              </a:rPr>
              <a:t> Be conscious that detection structures can produce fake positives (figuring out authentic debts as faux) and fake negatives (failing to become aware of fake debts). To mitigate the effect of such mistakes.</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8. </a:t>
            </a:r>
            <a:r>
              <a:rPr lang="en-IN" sz="1600" b="1" dirty="0">
                <a:effectLst/>
                <a:latin typeface="Times New Roman" panose="02020603050405020304" pitchFamily="18" charset="0"/>
                <a:ea typeface="Times New Roman" panose="02020603050405020304" pitchFamily="18" charset="0"/>
              </a:rPr>
              <a:t>Regulatory Compliance:</a:t>
            </a:r>
            <a:r>
              <a:rPr lang="en-IN" sz="1600" dirty="0">
                <a:effectLst/>
                <a:latin typeface="Times New Roman" panose="02020603050405020304" pitchFamily="18" charset="0"/>
                <a:ea typeface="Times New Roman" panose="02020603050405020304" pitchFamily="18" charset="0"/>
              </a:rPr>
              <a:t> make certain that the detection and reporting system complies with relevant social media and privacy legal guidelines and guidelines.</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9. </a:t>
            </a:r>
            <a:r>
              <a:rPr lang="en-IN" sz="1600" b="1" dirty="0">
                <a:effectLst/>
                <a:latin typeface="Times New Roman" panose="02020603050405020304" pitchFamily="18" charset="0"/>
                <a:ea typeface="Times New Roman" panose="02020603050405020304" pitchFamily="18" charset="0"/>
              </a:rPr>
              <a:t>User focus:</a:t>
            </a:r>
            <a:r>
              <a:rPr lang="en-IN" sz="1600" dirty="0">
                <a:effectLst/>
                <a:latin typeface="Times New Roman" panose="02020603050405020304" pitchFamily="18" charset="0"/>
                <a:ea typeface="Times New Roman" panose="02020603050405020304" pitchFamily="18" charset="0"/>
              </a:rPr>
              <a:t> sell consumer training and cognizance of the dangers associated with fake profiles and encourage responsible reporting.</a:t>
            </a:r>
          </a:p>
          <a:p>
            <a:pPr algn="just"/>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10. </a:t>
            </a:r>
            <a:r>
              <a:rPr lang="en-IN" sz="1600" b="1" dirty="0">
                <a:effectLst/>
                <a:latin typeface="Times New Roman" panose="02020603050405020304" pitchFamily="18" charset="0"/>
                <a:ea typeface="Times New Roman" panose="02020603050405020304" pitchFamily="18" charset="0"/>
              </a:rPr>
              <a:t>Monitoring and feedback:</a:t>
            </a:r>
            <a:r>
              <a:rPr lang="en-IN" sz="1600" dirty="0">
                <a:effectLst/>
                <a:latin typeface="Times New Roman" panose="02020603050405020304" pitchFamily="18" charset="0"/>
                <a:ea typeface="Times New Roman" panose="02020603050405020304" pitchFamily="18" charset="0"/>
              </a:rPr>
              <a:t> put in force continuous tracking and feedback loops to enhance the accuracy of the detection system over time.</a:t>
            </a:r>
          </a:p>
          <a:p>
            <a:pPr algn="just"/>
            <a:r>
              <a:rPr lang="en-IN" sz="1600" dirty="0">
                <a:effectLst/>
                <a:latin typeface="Times New Roman" panose="02020603050405020304" pitchFamily="18" charset="0"/>
                <a:ea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rPr>
              <a:t>11. </a:t>
            </a:r>
            <a:r>
              <a:rPr lang="en-IN" sz="1600" b="1" dirty="0">
                <a:effectLst/>
                <a:latin typeface="Times New Roman" panose="02020603050405020304" pitchFamily="18" charset="0"/>
                <a:ea typeface="Times New Roman" panose="02020603050405020304" pitchFamily="18" charset="0"/>
              </a:rPr>
              <a:t>Go-Platform Collaboration:</a:t>
            </a:r>
            <a:r>
              <a:rPr lang="en-IN" sz="1600" dirty="0">
                <a:effectLst/>
                <a:latin typeface="Times New Roman" panose="02020603050405020304" pitchFamily="18" charset="0"/>
                <a:ea typeface="Times New Roman" panose="02020603050405020304" pitchFamily="18" charset="0"/>
              </a:rPr>
              <a:t> work with different social media platforms and enterprise stakeholders to share pleasant practices and statistics to together fight fake profiles.</a:t>
            </a:r>
          </a:p>
          <a:p>
            <a:pPr algn="ctr"/>
            <a:r>
              <a:rPr lang="en-IN" sz="1600" dirty="0">
                <a:effectLst/>
                <a:latin typeface="Times New Roman" panose="02020603050405020304" pitchFamily="18" charset="0"/>
                <a:ea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rPr>
              <a:t>12. </a:t>
            </a:r>
            <a:r>
              <a:rPr lang="en-IN" sz="1600" b="1" dirty="0">
                <a:effectLst/>
                <a:latin typeface="Times New Roman" panose="02020603050405020304" pitchFamily="18" charset="0"/>
                <a:ea typeface="Times New Roman" panose="02020603050405020304" pitchFamily="18" charset="0"/>
              </a:rPr>
              <a:t>Impact evaluation:</a:t>
            </a:r>
            <a:r>
              <a:rPr lang="en-IN" sz="1600" dirty="0">
                <a:effectLst/>
                <a:latin typeface="Times New Roman" panose="02020603050405020304" pitchFamily="18" charset="0"/>
                <a:ea typeface="Times New Roman" panose="02020603050405020304" pitchFamily="18" charset="0"/>
              </a:rPr>
              <a:t> Measuring the effectiveness of the detection and reporting machine in reducing the superiority of faux profiles and their terrible consequences on the platform.</a:t>
            </a:r>
          </a:p>
          <a:p>
            <a:pPr algn="ctr"/>
            <a:r>
              <a:rPr lang="en-IN" sz="1600" dirty="0">
                <a:effectLst/>
                <a:latin typeface="Times New Roman" panose="02020603050405020304" pitchFamily="18" charset="0"/>
                <a:ea typeface="Times New Roman" panose="02020603050405020304" pitchFamily="18" charset="0"/>
              </a:rPr>
              <a:t> </a:t>
            </a:r>
          </a:p>
          <a:p>
            <a:pPr algn="just"/>
            <a:r>
              <a:rPr lang="en-IN" sz="1600" dirty="0">
                <a:effectLst/>
                <a:latin typeface="Times New Roman" panose="02020603050405020304" pitchFamily="18" charset="0"/>
                <a:ea typeface="Times New Roman" panose="02020603050405020304" pitchFamily="18" charset="0"/>
              </a:rPr>
              <a:t>In end, the problem of detecting and reporting faux social media profiles is a multi-faceted challenge that requires the combination of superior technology, accountable statistics managing and collaboration among various stakeholders to create a more secure and greater proper on line surroundings.</a:t>
            </a:r>
          </a:p>
        </p:txBody>
      </p:sp>
      <p:pic>
        <p:nvPicPr>
          <p:cNvPr id="6148" name="Picture 7"/>
          <p:cNvPicPr>
            <a:picLocks noChangeAspect="1"/>
          </p:cNvPicPr>
          <p:nvPr/>
        </p:nvPicPr>
        <p:blipFill>
          <a:blip r:embed="rId2"/>
          <a:stretch>
            <a:fillRect/>
          </a:stretch>
        </p:blipFill>
        <p:spPr>
          <a:xfrm>
            <a:off x="0" y="5839084"/>
            <a:ext cx="12192000" cy="1014154"/>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6147" name="TextBox 7"/>
          <p:cNvSpPr txBox="1"/>
          <p:nvPr/>
        </p:nvSpPr>
        <p:spPr>
          <a:xfrm>
            <a:off x="205273" y="819632"/>
            <a:ext cx="11615057" cy="5218736"/>
          </a:xfrm>
          <a:prstGeom prst="rect">
            <a:avLst/>
          </a:prstGeom>
          <a:noFill/>
          <a:ln w="9525">
            <a:noFill/>
          </a:ln>
        </p:spPr>
        <p:txBody>
          <a:bodyPr wrap="square">
            <a:spAutoFit/>
          </a:bodyPr>
          <a:lstStyle/>
          <a:p>
            <a:pPr marL="285750" indent="-285750" algn="just">
              <a:lnSpc>
                <a:spcPct val="150000"/>
              </a:lnSpc>
              <a:buFont typeface="Arial" panose="020B0604020202020204" pitchFamily="34" charset="0"/>
              <a:buChar char="•"/>
            </a:pPr>
            <a:r>
              <a:rPr lang="en-US" sz="1600" b="1" dirty="0">
                <a:solidFill>
                  <a:srgbClr val="222222"/>
                </a:solidFill>
                <a:effectLst/>
                <a:latin typeface="Times New Roman" panose="02020603050405020304" pitchFamily="18" charset="0"/>
                <a:ea typeface="Times New Roman" panose="02020603050405020304" pitchFamily="18" charset="0"/>
              </a:rPr>
              <a:t>Improve platform security:</a:t>
            </a:r>
            <a:r>
              <a:rPr lang="en-US" sz="1600" dirty="0">
                <a:solidFill>
                  <a:srgbClr val="222222"/>
                </a:solidFill>
                <a:effectLst/>
                <a:latin typeface="Times New Roman" panose="02020603050405020304" pitchFamily="18" charset="0"/>
                <a:ea typeface="Times New Roman" panose="02020603050405020304" pitchFamily="18" charset="0"/>
              </a:rPr>
              <a:t> Improve the security and integrity of social media platforms by identifying and reducing the presence of misinformation that could lead to fraud.</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rgbClr val="222222"/>
                </a:solidFill>
                <a:effectLst/>
                <a:latin typeface="Times New Roman" panose="02020603050405020304" pitchFamily="18" charset="0"/>
                <a:ea typeface="Times New Roman" panose="02020603050405020304" pitchFamily="18" charset="0"/>
              </a:rPr>
              <a:t> </a:t>
            </a:r>
            <a:r>
              <a:rPr lang="en-US" sz="1600" b="1" dirty="0">
                <a:solidFill>
                  <a:srgbClr val="222222"/>
                </a:solidFill>
                <a:effectLst/>
                <a:latin typeface="Times New Roman" panose="02020603050405020304" pitchFamily="18" charset="0"/>
                <a:ea typeface="Times New Roman" panose="02020603050405020304" pitchFamily="18" charset="0"/>
              </a:rPr>
              <a:t>Reduce misinformation:</a:t>
            </a:r>
            <a:r>
              <a:rPr lang="en-US" sz="1600" dirty="0">
                <a:solidFill>
                  <a:srgbClr val="222222"/>
                </a:solidFill>
                <a:effectLst/>
                <a:latin typeface="Times New Roman" panose="02020603050405020304" pitchFamily="18" charset="0"/>
                <a:ea typeface="Times New Roman" panose="02020603050405020304" pitchFamily="18" charset="0"/>
              </a:rPr>
              <a:t> Reduce the spread of misinformation, rumors and disinformation, often caused by misinformation.</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rgbClr val="222222"/>
                </a:solidFill>
                <a:effectLst/>
                <a:latin typeface="Times New Roman" panose="02020603050405020304" pitchFamily="18" charset="0"/>
                <a:ea typeface="Times New Roman" panose="02020603050405020304" pitchFamily="18" charset="0"/>
              </a:rPr>
              <a:t> </a:t>
            </a:r>
            <a:r>
              <a:rPr lang="en-US" sz="1600" b="1" dirty="0">
                <a:solidFill>
                  <a:srgbClr val="222222"/>
                </a:solidFill>
                <a:effectLst/>
                <a:latin typeface="Times New Roman" panose="02020603050405020304" pitchFamily="18" charset="0"/>
                <a:ea typeface="Times New Roman" panose="02020603050405020304" pitchFamily="18" charset="0"/>
              </a:rPr>
              <a:t>Prevent cyberbullying and bullying:</a:t>
            </a:r>
            <a:r>
              <a:rPr lang="en-US" sz="1600" dirty="0">
                <a:solidFill>
                  <a:srgbClr val="222222"/>
                </a:solidFill>
                <a:effectLst/>
                <a:latin typeface="Times New Roman" panose="02020603050405020304" pitchFamily="18" charset="0"/>
                <a:ea typeface="Times New Roman" panose="02020603050405020304" pitchFamily="18" charset="0"/>
              </a:rPr>
              <a:t> Help prevent cyberbullying and bullying by identifying and reporting fake or fake accounts.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rgbClr val="222222"/>
                </a:solidFill>
                <a:effectLst/>
                <a:latin typeface="Times New Roman" panose="02020603050405020304" pitchFamily="18" charset="0"/>
                <a:ea typeface="Times New Roman" panose="02020603050405020304" pitchFamily="18" charset="0"/>
              </a:rPr>
              <a:t> </a:t>
            </a:r>
            <a:r>
              <a:rPr lang="en-US" sz="1600" b="1" dirty="0">
                <a:solidFill>
                  <a:srgbClr val="222222"/>
                </a:solidFill>
                <a:effectLst/>
                <a:latin typeface="Times New Roman" panose="02020603050405020304" pitchFamily="18" charset="0"/>
                <a:ea typeface="Times New Roman" panose="02020603050405020304" pitchFamily="18" charset="0"/>
              </a:rPr>
              <a:t>Protect the user's privacy:</a:t>
            </a:r>
            <a:r>
              <a:rPr lang="en-US" sz="1600" dirty="0">
                <a:solidFill>
                  <a:srgbClr val="222222"/>
                </a:solidFill>
                <a:effectLst/>
                <a:latin typeface="Times New Roman" panose="02020603050405020304" pitchFamily="18" charset="0"/>
                <a:ea typeface="Times New Roman" panose="02020603050405020304" pitchFamily="18" charset="0"/>
              </a:rPr>
              <a:t> Ensure that the user's data is not misused to be converted into personal data for malicious purposes, thus protecting the user's privacy and the security of platform users.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solidFill>
                  <a:srgbClr val="222222"/>
                </a:solidFill>
                <a:effectLst/>
                <a:latin typeface="Times New Roman" panose="02020603050405020304" pitchFamily="18" charset="0"/>
                <a:ea typeface="Times New Roman" panose="02020603050405020304" pitchFamily="18" charset="0"/>
              </a:rPr>
              <a:t> </a:t>
            </a:r>
            <a:r>
              <a:rPr lang="en-US" sz="1600" b="1" dirty="0">
                <a:solidFill>
                  <a:srgbClr val="222222"/>
                </a:solidFill>
                <a:effectLst/>
                <a:latin typeface="Times New Roman" panose="02020603050405020304" pitchFamily="18" charset="0"/>
                <a:ea typeface="Times New Roman" panose="02020603050405020304" pitchFamily="18" charset="0"/>
              </a:rPr>
              <a:t>Build trust:</a:t>
            </a:r>
            <a:r>
              <a:rPr lang="en-US" sz="1600" dirty="0">
                <a:solidFill>
                  <a:srgbClr val="222222"/>
                </a:solidFill>
                <a:effectLst/>
                <a:latin typeface="Times New Roman" panose="02020603050405020304" pitchFamily="18" charset="0"/>
                <a:ea typeface="Times New Roman" panose="02020603050405020304" pitchFamily="18" charset="0"/>
              </a:rPr>
              <a:t> Build trust among users by demonstrating the platform's commitment to maintaining a trustworthy and safe online community.</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solidFill>
                  <a:srgbClr val="222222"/>
                </a:solidFill>
                <a:effectLst/>
                <a:latin typeface="Times New Roman" panose="02020603050405020304" pitchFamily="18" charset="0"/>
                <a:ea typeface="Times New Roman" panose="02020603050405020304" pitchFamily="18" charset="0"/>
              </a:rPr>
              <a:t>Empower users:</a:t>
            </a:r>
            <a:r>
              <a:rPr lang="en-US" sz="1600" dirty="0">
                <a:solidFill>
                  <a:srgbClr val="222222"/>
                </a:solidFill>
                <a:effectLst/>
                <a:latin typeface="Times New Roman" panose="02020603050405020304" pitchFamily="18" charset="0"/>
                <a:ea typeface="Times New Roman" panose="02020603050405020304" pitchFamily="18" charset="0"/>
              </a:rPr>
              <a:t> Empower users to participate in the integrity management of the platform by giving them the opportunity to report sensitive personal information.</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solidFill>
                  <a:srgbClr val="222222"/>
                </a:solidFill>
                <a:effectLst/>
                <a:latin typeface="Times New Roman" panose="02020603050405020304" pitchFamily="18" charset="0"/>
                <a:ea typeface="Times New Roman" panose="02020603050405020304" pitchFamily="18" charset="0"/>
              </a:rPr>
              <a:t>Promoting a good online experience:</a:t>
            </a:r>
            <a:r>
              <a:rPr lang="en-US" sz="1600" dirty="0">
                <a:solidFill>
                  <a:srgbClr val="222222"/>
                </a:solidFill>
                <a:effectLst/>
                <a:latin typeface="Times New Roman" panose="02020603050405020304" pitchFamily="18" charset="0"/>
                <a:ea typeface="Times New Roman" panose="02020603050405020304" pitchFamily="18" charset="0"/>
              </a:rPr>
              <a:t> Provide social media users with a good online experience and build trust and happiness online.</a:t>
            </a:r>
          </a:p>
          <a:p>
            <a:pPr marL="285750" indent="-285750" algn="just">
              <a:lnSpc>
                <a:spcPct val="150000"/>
              </a:lnSpc>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solidFill>
                  <a:srgbClr val="222222"/>
                </a:solidFill>
                <a:effectLst/>
                <a:latin typeface="Times New Roman" panose="02020603050405020304" pitchFamily="18" charset="0"/>
                <a:ea typeface="Times New Roman" panose="02020603050405020304" pitchFamily="18" charset="0"/>
              </a:rPr>
              <a:t> In summary, the aim is to use technology and reporting techniques to identify, report and reduce the impact of misinformation on social media, thus making online interactions safe and reliable for all users.</a:t>
            </a:r>
            <a:endParaRPr lang="en-IN" sz="1600" dirty="0">
              <a:effectLst/>
              <a:latin typeface="Times New Roman" panose="02020603050405020304" pitchFamily="18" charset="0"/>
              <a:ea typeface="Times New Roman" panose="02020603050405020304" pitchFamily="18" charset="0"/>
            </a:endParaRPr>
          </a:p>
        </p:txBody>
      </p:sp>
      <p:pic>
        <p:nvPicPr>
          <p:cNvPr id="6148" name="Picture 7"/>
          <p:cNvPicPr>
            <a:picLocks noChangeAspect="1"/>
          </p:cNvPicPr>
          <p:nvPr/>
        </p:nvPicPr>
        <p:blipFill>
          <a:blip r:embed="rId2"/>
          <a:stretch>
            <a:fillRect/>
          </a:stretch>
        </p:blipFill>
        <p:spPr>
          <a:xfrm>
            <a:off x="0" y="5952930"/>
            <a:ext cx="12192000" cy="900307"/>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a:buClr>
                <a:schemeClr val="accent3"/>
              </a:buClr>
              <a:defRPr/>
            </a:pPr>
            <a:r>
              <a:rPr lang="en-US" dirty="0"/>
              <a:t>Objective of Project</a:t>
            </a:r>
          </a:p>
        </p:txBody>
      </p:sp>
    </p:spTree>
    <p:extLst>
      <p:ext uri="{BB962C8B-B14F-4D97-AF65-F5344CB8AC3E}">
        <p14:creationId xmlns:p14="http://schemas.microsoft.com/office/powerpoint/2010/main" val="135143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7171"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Proposed Methodology</a:t>
            </a:r>
          </a:p>
        </p:txBody>
      </p:sp>
      <p:pic>
        <p:nvPicPr>
          <p:cNvPr id="2" name="Picture 1"/>
          <p:cNvPicPr>
            <a:picLocks noChangeAspect="1"/>
          </p:cNvPicPr>
          <p:nvPr/>
        </p:nvPicPr>
        <p:blipFill>
          <a:blip r:embed="rId3"/>
          <a:stretch>
            <a:fillRect/>
          </a:stretch>
        </p:blipFill>
        <p:spPr>
          <a:xfrm>
            <a:off x="655093" y="964614"/>
            <a:ext cx="10508775" cy="45995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8195" name="Picture 7"/>
          <p:cNvPicPr>
            <a:picLocks noChangeAspect="1"/>
          </p:cNvPicPr>
          <p:nvPr/>
        </p:nvPicPr>
        <p:blipFill>
          <a:blip r:embed="rId3"/>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defPPr>
              <a:defRPr lang="en-US"/>
            </a:defPPr>
            <a:lvl1pPr algn="ctr" eaLnBrk="1" fontAlgn="auto" hangingPunct="1">
              <a:lnSpc>
                <a:spcPct val="90000"/>
              </a:lnSpc>
              <a:spcAft>
                <a:spcPts val="0"/>
              </a:spcAft>
              <a:defRPr sz="3200" b="1">
                <a:solidFill>
                  <a:schemeClr val="bg1"/>
                </a:solidFill>
                <a:latin typeface="Times New Roman" panose="02020603050405020304" pitchFamily="18" charset="0"/>
                <a:ea typeface="+mj-ea"/>
                <a:cs typeface="Times New Roman" panose="02020603050405020304" pitchFamily="18" charset="0"/>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atin typeface="Calibri Light" panose="020F0302020204030204" pitchFamily="34" charset="0"/>
              </a:defRPr>
            </a:lvl6pPr>
            <a:lvl7pPr marL="914400" fontAlgn="base">
              <a:lnSpc>
                <a:spcPct val="90000"/>
              </a:lnSpc>
              <a:spcBef>
                <a:spcPct val="0"/>
              </a:spcBef>
              <a:spcAft>
                <a:spcPct val="0"/>
              </a:spcAft>
              <a:defRPr sz="4400">
                <a:latin typeface="Calibri Light" panose="020F0302020204030204" pitchFamily="34" charset="0"/>
              </a:defRPr>
            </a:lvl7pPr>
            <a:lvl8pPr marL="1371600" fontAlgn="base">
              <a:lnSpc>
                <a:spcPct val="90000"/>
              </a:lnSpc>
              <a:spcBef>
                <a:spcPct val="0"/>
              </a:spcBef>
              <a:spcAft>
                <a:spcPct val="0"/>
              </a:spcAft>
              <a:defRPr sz="4400">
                <a:latin typeface="Calibri Light" panose="020F0302020204030204" pitchFamily="34" charset="0"/>
              </a:defRPr>
            </a:lvl8pPr>
            <a:lvl9pPr marL="1828800" fontAlgn="base">
              <a:lnSpc>
                <a:spcPct val="90000"/>
              </a:lnSpc>
              <a:spcBef>
                <a:spcPct val="0"/>
              </a:spcBef>
              <a:spcAft>
                <a:spcPct val="0"/>
              </a:spcAft>
              <a:defRPr sz="4400">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Implementation</a:t>
            </a:r>
          </a:p>
        </p:txBody>
      </p:sp>
      <p:pic>
        <p:nvPicPr>
          <p:cNvPr id="2" name="Picture 1">
            <a:extLst>
              <a:ext uri="{FF2B5EF4-FFF2-40B4-BE49-F238E27FC236}">
                <a16:creationId xmlns="" xmlns:a16="http://schemas.microsoft.com/office/drawing/2014/main" id="{CB3E2BD0-1BDF-02BD-EE2E-D15EBB179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20" y="1007707"/>
            <a:ext cx="11812555" cy="4973216"/>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467</TotalTime>
  <Words>1019</Words>
  <Application>Microsoft Office PowerPoint</Application>
  <PresentationFormat>Widescreen</PresentationFormat>
  <Paragraphs>149</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宋体</vt:lpstr>
      <vt:lpstr>宋体</vt:lpstr>
      <vt:lpstr>Aharoni</vt:lpstr>
      <vt:lpstr>Arial</vt:lpstr>
      <vt:lpstr>Arial Black</vt:lpstr>
      <vt:lpstr>Bodoni MT</vt:lpstr>
      <vt:lpstr>Calibri</vt:lpstr>
      <vt:lpstr>Calibri Light</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admin</cp:lastModifiedBy>
  <cp:revision>97</cp:revision>
  <cp:lastPrinted>2018-01-20T12:20:00Z</cp:lastPrinted>
  <dcterms:created xsi:type="dcterms:W3CDTF">2018-01-20T09:03:00Z</dcterms:created>
  <dcterms:modified xsi:type="dcterms:W3CDTF">2023-11-07T08:11:28Z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6374260BE79843758BF4354F8515C0F8</vt:lpwstr>
  </property>
</Properties>
</file>