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2" r:id="rId1"/>
  </p:sldMasterIdLst>
  <p:sldIdLst>
    <p:sldId id="274" r:id="rId2"/>
    <p:sldId id="263" r:id="rId3"/>
    <p:sldId id="277" r:id="rId4"/>
    <p:sldId id="278" r:id="rId5"/>
    <p:sldId id="279" r:id="rId6"/>
    <p:sldId id="280" r:id="rId7"/>
    <p:sldId id="281" r:id="rId8"/>
    <p:sldId id="282" r:id="rId9"/>
    <p:sldId id="284" r:id="rId10"/>
    <p:sldId id="287" r:id="rId11"/>
    <p:sldId id="288" r:id="rId12"/>
    <p:sldId id="294" r:id="rId13"/>
    <p:sldId id="289" r:id="rId14"/>
    <p:sldId id="290" r:id="rId15"/>
    <p:sldId id="291" r:id="rId16"/>
    <p:sldId id="292" r:id="rId17"/>
    <p:sldId id="2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28669F-44C3-488A-B7F8-AA7252C4360C}">
          <p14:sldIdLst>
            <p14:sldId id="274"/>
            <p14:sldId id="263"/>
            <p14:sldId id="277"/>
            <p14:sldId id="278"/>
            <p14:sldId id="279"/>
            <p14:sldId id="280"/>
            <p14:sldId id="281"/>
            <p14:sldId id="282"/>
            <p14:sldId id="284"/>
          </p14:sldIdLst>
        </p14:section>
        <p14:section name="Untitled Section" id="{920FE5F8-86E6-4E4A-953B-AF242AFF43CB}">
          <p14:sldIdLst>
            <p14:sldId id="287"/>
            <p14:sldId id="288"/>
            <p14:sldId id="294"/>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111" d="100"/>
          <a:sy n="111"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254517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180196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8006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3725269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4966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917244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3671364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328136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124293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F3C3A-6A27-49BE-BC09-B0971244E5B8}"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4104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F3C3A-6A27-49BE-BC09-B0971244E5B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171058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F3C3A-6A27-49BE-BC09-B0971244E5B8}"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350803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F3C3A-6A27-49BE-BC09-B0971244E5B8}"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37021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F3C3A-6A27-49BE-BC09-B0971244E5B8}"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407244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EF3C3A-6A27-49BE-BC09-B0971244E5B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142496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F3C3A-6A27-49BE-BC09-B0971244E5B8}"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7D0D7-6A85-40B8-B3E1-4E9441FBE687}" type="slidenum">
              <a:rPr lang="en-IN" smtClean="0"/>
              <a:t>‹#›</a:t>
            </a:fld>
            <a:endParaRPr lang="en-IN"/>
          </a:p>
        </p:txBody>
      </p:sp>
    </p:spTree>
    <p:extLst>
      <p:ext uri="{BB962C8B-B14F-4D97-AF65-F5344CB8AC3E}">
        <p14:creationId xmlns:p14="http://schemas.microsoft.com/office/powerpoint/2010/main" val="231636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EF3C3A-6A27-49BE-BC09-B0971244E5B8}" type="datetimeFigureOut">
              <a:rPr lang="en-IN" smtClean="0"/>
              <a:t>05-12-2023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7D0D7-6A85-40B8-B3E1-4E9441FBE687}" type="slidenum">
              <a:rPr lang="en-IN" smtClean="0"/>
              <a:t>‹#›</a:t>
            </a:fld>
            <a:endParaRPr lang="en-IN"/>
          </a:p>
        </p:txBody>
      </p:sp>
    </p:spTree>
    <p:extLst>
      <p:ext uri="{BB962C8B-B14F-4D97-AF65-F5344CB8AC3E}">
        <p14:creationId xmlns:p14="http://schemas.microsoft.com/office/powerpoint/2010/main" val="1750322360"/>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 id="2147484277" r:id="rId15"/>
    <p:sldLayoutId id="21474842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DD274-66F0-DC38-4D3B-0D57BFA1EB34}"/>
              </a:ext>
            </a:extLst>
          </p:cNvPr>
          <p:cNvSpPr>
            <a:spLocks noGrp="1"/>
          </p:cNvSpPr>
          <p:nvPr>
            <p:ph idx="1"/>
          </p:nvPr>
        </p:nvSpPr>
        <p:spPr>
          <a:xfrm>
            <a:off x="627528" y="896472"/>
            <a:ext cx="11152095" cy="5280492"/>
          </a:xfrm>
        </p:spPr>
        <p:txBody>
          <a:bodyPr>
            <a:normAutofit lnSpcReduction="10000"/>
          </a:bodyPr>
          <a:lstStyle/>
          <a:p>
            <a:pPr marL="0" indent="0" algn="ctr">
              <a:buNone/>
            </a:pPr>
            <a:r>
              <a:rPr lang="en-IN" sz="2000" dirty="0">
                <a:latin typeface="Arial" panose="020B0604020202020204" pitchFamily="34" charset="0"/>
                <a:cs typeface="Arial" panose="020B0604020202020204" pitchFamily="34" charset="0"/>
              </a:rPr>
              <a:t>Project Title</a:t>
            </a:r>
          </a:p>
          <a:p>
            <a:pPr marL="0" indent="0" algn="ctr">
              <a:buNone/>
            </a:pPr>
            <a:r>
              <a:rPr lang="en-IN" sz="2000" b="1" dirty="0">
                <a:latin typeface="Arial" panose="020B0604020202020204" pitchFamily="34" charset="0"/>
                <a:cs typeface="Arial" panose="020B0604020202020204" pitchFamily="34" charset="0"/>
              </a:rPr>
              <a:t>Weather App</a:t>
            </a:r>
          </a:p>
          <a:p>
            <a:pPr marL="0" indent="0" algn="ctr">
              <a:buNone/>
            </a:pPr>
            <a:endParaRPr lang="en-IN" sz="2000" dirty="0">
              <a:latin typeface="Arial" panose="020B0604020202020204" pitchFamily="34" charset="0"/>
              <a:cs typeface="Arial" panose="020B0604020202020204" pitchFamily="34" charset="0"/>
            </a:endParaRPr>
          </a:p>
          <a:p>
            <a:pPr marL="0" indent="0" algn="ctr">
              <a:buNone/>
            </a:pPr>
            <a:r>
              <a:rPr lang="en-IN" sz="2000" dirty="0">
                <a:latin typeface="Arial" panose="020B0604020202020204" pitchFamily="34" charset="0"/>
                <a:cs typeface="Arial" panose="020B0604020202020204" pitchFamily="34" charset="0"/>
              </a:rPr>
              <a:t>Submitted By:</a:t>
            </a:r>
          </a:p>
          <a:p>
            <a:pPr marL="0" indent="0" algn="ctr">
              <a:buNone/>
            </a:pPr>
            <a:r>
              <a:rPr lang="en-IN" sz="2000" dirty="0">
                <a:latin typeface="Arial" panose="020B0604020202020204" pitchFamily="34" charset="0"/>
                <a:cs typeface="Arial" panose="020B0604020202020204" pitchFamily="34" charset="0"/>
              </a:rPr>
              <a:t>Hariom Singh</a:t>
            </a:r>
          </a:p>
          <a:p>
            <a:pPr marL="0" indent="0" algn="ctr">
              <a:buNone/>
            </a:pPr>
            <a:r>
              <a:rPr lang="en-IN" sz="2000" dirty="0">
                <a:latin typeface="Arial" panose="020B0604020202020204" pitchFamily="34" charset="0"/>
                <a:cs typeface="Arial" panose="020B0604020202020204" pitchFamily="34" charset="0"/>
              </a:rPr>
              <a:t>Section - H</a:t>
            </a:r>
          </a:p>
          <a:p>
            <a:pPr marL="0" indent="0" algn="ctr">
              <a:buNone/>
            </a:pPr>
            <a:r>
              <a:rPr lang="en-IN" sz="2000" dirty="0">
                <a:latin typeface="Arial" panose="020B0604020202020204" pitchFamily="34" charset="0"/>
                <a:cs typeface="Arial" panose="020B0604020202020204" pitchFamily="34" charset="0"/>
              </a:rPr>
              <a:t>(2115000991)  </a:t>
            </a:r>
          </a:p>
          <a:p>
            <a:pPr algn="ctr"/>
            <a:endParaRPr lang="en-IN" sz="2000" dirty="0">
              <a:latin typeface="Arial" panose="020B0604020202020204" pitchFamily="34" charset="0"/>
              <a:cs typeface="Arial" panose="020B0604020202020204" pitchFamily="34" charset="0"/>
            </a:endParaRPr>
          </a:p>
          <a:p>
            <a:pPr algn="ctr"/>
            <a:endParaRPr lang="en-IN" sz="2000" dirty="0">
              <a:latin typeface="Arial" panose="020B0604020202020204" pitchFamily="34" charset="0"/>
              <a:cs typeface="Arial" panose="020B0604020202020204" pitchFamily="34" charset="0"/>
            </a:endParaRPr>
          </a:p>
          <a:p>
            <a:pPr algn="ctr"/>
            <a:endParaRPr lang="en-IN" sz="2000" dirty="0">
              <a:latin typeface="Arial" panose="020B0604020202020204" pitchFamily="34" charset="0"/>
              <a:cs typeface="Arial" panose="020B0604020202020204" pitchFamily="34" charset="0"/>
            </a:endParaRPr>
          </a:p>
          <a:p>
            <a:pPr marL="0" indent="0" algn="ctr">
              <a:buNone/>
            </a:pPr>
            <a:r>
              <a:rPr lang="en-IN" sz="1600" dirty="0">
                <a:latin typeface="Arial" panose="020B0604020202020204" pitchFamily="34" charset="0"/>
                <a:cs typeface="Arial" panose="020B0604020202020204" pitchFamily="34" charset="0"/>
              </a:rPr>
              <a:t>GLA University , Mathura</a:t>
            </a:r>
          </a:p>
          <a:p>
            <a:pPr marL="0" indent="0" algn="ctr">
              <a:buNone/>
            </a:pPr>
            <a:r>
              <a:rPr lang="en-US" sz="1600" dirty="0">
                <a:latin typeface="Arial" panose="020B0604020202020204" pitchFamily="34" charset="0"/>
                <a:cs typeface="Arial" panose="020B0604020202020204" pitchFamily="34" charset="0"/>
              </a:rPr>
              <a:t>Department of Computer Engineering &amp; Applications</a:t>
            </a:r>
          </a:p>
          <a:p>
            <a:pPr marL="0" indent="0" algn="r">
              <a:buNone/>
            </a:pPr>
            <a:r>
              <a:rPr lang="en-US" sz="1100" dirty="0">
                <a:latin typeface="Arial" panose="020B0604020202020204" pitchFamily="34" charset="0"/>
                <a:cs typeface="Arial" panose="020B0604020202020204" pitchFamily="34" charset="0"/>
              </a:rPr>
              <a:t>23/11/2023</a:t>
            </a:r>
            <a:endParaRPr lang="en-IN" sz="16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74550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553720" y="411797"/>
            <a:ext cx="10515600" cy="1325563"/>
          </a:xfrm>
        </p:spPr>
        <p:txBody>
          <a:bodyPr/>
          <a:lstStyle/>
          <a:p>
            <a:r>
              <a:rPr lang="en" sz="4400" dirty="0">
                <a:solidFill>
                  <a:srgbClr val="000000"/>
                </a:solidFill>
                <a:latin typeface="Roboto"/>
                <a:ea typeface="Roboto"/>
                <a:cs typeface="Roboto"/>
                <a:sym typeface="Roboto"/>
              </a:rPr>
              <a:t>Features</a:t>
            </a:r>
            <a:endParaRPr lang="en-IN" dirty="0"/>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655320" y="1737360"/>
            <a:ext cx="10022840" cy="4429443"/>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1.  Location-based Forecast                 2.  Current Conditions</a:t>
            </a:r>
          </a:p>
          <a:p>
            <a:pPr marL="0" indent="0">
              <a:buNone/>
            </a:pPr>
            <a:r>
              <a:rPr lang="en-IN" sz="1400" dirty="0">
                <a:latin typeface="Times New Roman" panose="02020603050405020304" pitchFamily="18" charset="0"/>
                <a:cs typeface="Times New Roman" panose="02020603050405020304" pitchFamily="18" charset="0"/>
              </a:rPr>
              <a:t>3.  Forecast                                              4.  Interactive Maps</a:t>
            </a:r>
          </a:p>
          <a:p>
            <a:pPr marL="0" indent="0">
              <a:buNone/>
            </a:pPr>
            <a:r>
              <a:rPr lang="en-IN" sz="1400" dirty="0">
                <a:latin typeface="Times New Roman" panose="02020603050405020304" pitchFamily="18" charset="0"/>
                <a:cs typeface="Times New Roman" panose="02020603050405020304" pitchFamily="18" charset="0"/>
              </a:rPr>
              <a:t>5.  Alerts and Notifications                   6.  Multiple Locations</a:t>
            </a:r>
          </a:p>
          <a:p>
            <a:pPr marL="0" indent="0">
              <a:buNone/>
            </a:pPr>
            <a:r>
              <a:rPr lang="en-IN" sz="1400" dirty="0">
                <a:latin typeface="Times New Roman" panose="02020603050405020304" pitchFamily="18" charset="0"/>
                <a:cs typeface="Times New Roman" panose="02020603050405020304" pitchFamily="18" charset="0"/>
              </a:rPr>
              <a:t>7.  Historical Data                                   8.  User-Friendly Design</a:t>
            </a:r>
          </a:p>
          <a:p>
            <a:pPr marL="457200" indent="-457200">
              <a:buAutoNum type="arabicPeriod" startAt="9"/>
            </a:pPr>
            <a:r>
              <a:rPr lang="en-IN" sz="1400" dirty="0">
                <a:latin typeface="Times New Roman" panose="02020603050405020304" pitchFamily="18" charset="0"/>
                <a:cs typeface="Times New Roman" panose="02020603050405020304" pitchFamily="18" charset="0"/>
              </a:rPr>
              <a:t>Customization                                 10. Accessibility</a:t>
            </a: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success of these unique features depends on your target audience and the overall usability of the app. Always prioritize functionality that enhances the user experience and provides valuable, relevant information.</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55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734568" y="145288"/>
            <a:ext cx="10058400" cy="1609344"/>
          </a:xfrm>
        </p:spPr>
        <p:txBody>
          <a:bodyPr/>
          <a:lstStyle/>
          <a:p>
            <a:r>
              <a:rPr lang="en-IN" dirty="0">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0CA38C1D-650A-E1C7-E23B-77CA222961F0}"/>
              </a:ext>
            </a:extLst>
          </p:cNvPr>
          <p:cNvPicPr>
            <a:picLocks noGrp="1" noChangeAspect="1"/>
          </p:cNvPicPr>
          <p:nvPr>
            <p:ph idx="1"/>
          </p:nvPr>
        </p:nvPicPr>
        <p:blipFill>
          <a:blip r:embed="rId2"/>
          <a:stretch>
            <a:fillRect/>
          </a:stretch>
        </p:blipFill>
        <p:spPr>
          <a:xfrm>
            <a:off x="734568" y="2056875"/>
            <a:ext cx="4617192" cy="2974963"/>
          </a:xfrm>
        </p:spPr>
      </p:pic>
      <p:pic>
        <p:nvPicPr>
          <p:cNvPr id="7" name="Picture 6">
            <a:extLst>
              <a:ext uri="{FF2B5EF4-FFF2-40B4-BE49-F238E27FC236}">
                <a16:creationId xmlns:a16="http://schemas.microsoft.com/office/drawing/2014/main" id="{0633FBD0-E76E-1D12-0830-E6520CF9C417}"/>
              </a:ext>
            </a:extLst>
          </p:cNvPr>
          <p:cNvPicPr>
            <a:picLocks noChangeAspect="1"/>
          </p:cNvPicPr>
          <p:nvPr/>
        </p:nvPicPr>
        <p:blipFill>
          <a:blip r:embed="rId3"/>
          <a:stretch>
            <a:fillRect/>
          </a:stretch>
        </p:blipFill>
        <p:spPr>
          <a:xfrm>
            <a:off x="6096000" y="2056875"/>
            <a:ext cx="4115795" cy="3251838"/>
          </a:xfrm>
          <a:prstGeom prst="rect">
            <a:avLst/>
          </a:prstGeom>
        </p:spPr>
      </p:pic>
    </p:spTree>
    <p:extLst>
      <p:ext uri="{BB962C8B-B14F-4D97-AF65-F5344CB8AC3E}">
        <p14:creationId xmlns:p14="http://schemas.microsoft.com/office/powerpoint/2010/main" val="236689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6BA9-BA38-EC9C-E0DB-C40BD2F8FC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A333AD-8B42-E8B3-06E6-C43A2151B0AF}"/>
              </a:ext>
            </a:extLst>
          </p:cNvPr>
          <p:cNvPicPr>
            <a:picLocks noGrp="1" noChangeAspect="1"/>
          </p:cNvPicPr>
          <p:nvPr>
            <p:ph idx="1"/>
          </p:nvPr>
        </p:nvPicPr>
        <p:blipFill>
          <a:blip r:embed="rId2"/>
          <a:stretch>
            <a:fillRect/>
          </a:stretch>
        </p:blipFill>
        <p:spPr>
          <a:xfrm>
            <a:off x="1796710" y="1954882"/>
            <a:ext cx="3222254" cy="2948236"/>
          </a:xfrm>
        </p:spPr>
      </p:pic>
      <p:pic>
        <p:nvPicPr>
          <p:cNvPr id="7" name="Picture 6">
            <a:extLst>
              <a:ext uri="{FF2B5EF4-FFF2-40B4-BE49-F238E27FC236}">
                <a16:creationId xmlns:a16="http://schemas.microsoft.com/office/drawing/2014/main" id="{BC27C958-3DE4-DF7A-05C9-0C417BF9ABDB}"/>
              </a:ext>
            </a:extLst>
          </p:cNvPr>
          <p:cNvPicPr>
            <a:picLocks noChangeAspect="1"/>
          </p:cNvPicPr>
          <p:nvPr/>
        </p:nvPicPr>
        <p:blipFill>
          <a:blip r:embed="rId3"/>
          <a:stretch>
            <a:fillRect/>
          </a:stretch>
        </p:blipFill>
        <p:spPr>
          <a:xfrm>
            <a:off x="6024655" y="1828800"/>
            <a:ext cx="4501467" cy="3469880"/>
          </a:xfrm>
          <a:prstGeom prst="rect">
            <a:avLst/>
          </a:prstGeom>
        </p:spPr>
      </p:pic>
      <p:pic>
        <p:nvPicPr>
          <p:cNvPr id="9" name="Picture 8">
            <a:extLst>
              <a:ext uri="{FF2B5EF4-FFF2-40B4-BE49-F238E27FC236}">
                <a16:creationId xmlns:a16="http://schemas.microsoft.com/office/drawing/2014/main" id="{0F74A1E8-D1F4-17D0-8D14-EC066FC9DA0B}"/>
              </a:ext>
            </a:extLst>
          </p:cNvPr>
          <p:cNvPicPr>
            <a:picLocks noChangeAspect="1"/>
          </p:cNvPicPr>
          <p:nvPr/>
        </p:nvPicPr>
        <p:blipFill>
          <a:blip r:embed="rId4"/>
          <a:stretch>
            <a:fillRect/>
          </a:stretch>
        </p:blipFill>
        <p:spPr>
          <a:xfrm>
            <a:off x="1665878" y="5050111"/>
            <a:ext cx="3677163" cy="1657581"/>
          </a:xfrm>
          <a:prstGeom prst="rect">
            <a:avLst/>
          </a:prstGeom>
        </p:spPr>
      </p:pic>
    </p:spTree>
    <p:extLst>
      <p:ext uri="{BB962C8B-B14F-4D97-AF65-F5344CB8AC3E}">
        <p14:creationId xmlns:p14="http://schemas.microsoft.com/office/powerpoint/2010/main" val="241853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2240-DCF5-B425-142D-423FD3D5CDCF}"/>
              </a:ext>
            </a:extLst>
          </p:cNvPr>
          <p:cNvSpPr>
            <a:spLocks noGrp="1"/>
          </p:cNvSpPr>
          <p:nvPr>
            <p:ph type="title"/>
          </p:nvPr>
        </p:nvSpPr>
        <p:spPr>
          <a:xfrm>
            <a:off x="645160" y="598805"/>
            <a:ext cx="10515600" cy="1325563"/>
          </a:xfrm>
        </p:spPr>
        <p:txBody>
          <a:bodyPr/>
          <a:lstStyle/>
          <a:p>
            <a:r>
              <a:rPr lang="en" sz="4400" dirty="0">
                <a:solidFill>
                  <a:srgbClr val="000000"/>
                </a:solidFill>
                <a:latin typeface="Roboto"/>
                <a:ea typeface="Roboto"/>
                <a:cs typeface="Roboto"/>
                <a:sym typeface="Roboto"/>
              </a:rPr>
              <a:t>Challenges Faced</a:t>
            </a:r>
            <a:endParaRPr lang="en-IN" dirty="0"/>
          </a:p>
        </p:txBody>
      </p:sp>
      <p:sp>
        <p:nvSpPr>
          <p:cNvPr id="3" name="Content Placeholder 2">
            <a:extLst>
              <a:ext uri="{FF2B5EF4-FFF2-40B4-BE49-F238E27FC236}">
                <a16:creationId xmlns:a16="http://schemas.microsoft.com/office/drawing/2014/main" id="{F3E60012-BD09-A605-2243-3AF7BEC22644}"/>
              </a:ext>
            </a:extLst>
          </p:cNvPr>
          <p:cNvSpPr>
            <a:spLocks noGrp="1"/>
          </p:cNvSpPr>
          <p:nvPr>
            <p:ph idx="1"/>
          </p:nvPr>
        </p:nvSpPr>
        <p:spPr>
          <a:xfrm>
            <a:off x="645160" y="1924368"/>
            <a:ext cx="9382760" cy="3009265"/>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One significant challenge during the weather app project was integrating real-time weather data. Accessing and maintaining up-to-date information posed difficulties due to varying APIs and data formats. Overcoming this, I implemented robust error handling and regularly updated the API calls to align with changes in data structures. Additionally, caching mechanisms were employed to optimize data retrieval and minimize API calls, enhancing the app's efficiency and reliability.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14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6F2F-D574-2CEC-C603-FBD71BAA3AC7}"/>
              </a:ext>
            </a:extLst>
          </p:cNvPr>
          <p:cNvSpPr>
            <a:spLocks noGrp="1"/>
          </p:cNvSpPr>
          <p:nvPr>
            <p:ph type="title"/>
          </p:nvPr>
        </p:nvSpPr>
        <p:spPr>
          <a:xfrm>
            <a:off x="360680" y="314325"/>
            <a:ext cx="10515600" cy="1325563"/>
          </a:xfrm>
        </p:spPr>
        <p:txBody>
          <a:bodyPr/>
          <a:lstStyle/>
          <a:p>
            <a:r>
              <a:rPr lang="en" sz="4400" dirty="0">
                <a:solidFill>
                  <a:srgbClr val="000000"/>
                </a:solidFill>
                <a:latin typeface="Roboto"/>
                <a:ea typeface="Roboto"/>
                <a:cs typeface="Roboto"/>
                <a:sym typeface="Roboto"/>
              </a:rPr>
              <a:t>Future Work</a:t>
            </a:r>
            <a:endParaRPr lang="en-IN" dirty="0"/>
          </a:p>
        </p:txBody>
      </p:sp>
      <p:sp>
        <p:nvSpPr>
          <p:cNvPr id="3" name="Content Placeholder 2">
            <a:extLst>
              <a:ext uri="{FF2B5EF4-FFF2-40B4-BE49-F238E27FC236}">
                <a16:creationId xmlns:a16="http://schemas.microsoft.com/office/drawing/2014/main" id="{723D17E6-725F-2030-A07F-E95D15BFC496}"/>
              </a:ext>
            </a:extLst>
          </p:cNvPr>
          <p:cNvSpPr>
            <a:spLocks noGrp="1"/>
          </p:cNvSpPr>
          <p:nvPr>
            <p:ph idx="1"/>
          </p:nvPr>
        </p:nvSpPr>
        <p:spPr>
          <a:xfrm>
            <a:off x="264160" y="1554480"/>
            <a:ext cx="11567160" cy="449770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To enhance the weather app in the future, consider implementing the following improvements:</a:t>
            </a:r>
          </a:p>
          <a:p>
            <a:pPr marL="0" indent="0">
              <a:buNone/>
            </a:pPr>
            <a:r>
              <a:rPr lang="en-US" sz="1600" dirty="0">
                <a:latin typeface="Times New Roman" panose="02020603050405020304" pitchFamily="18" charset="0"/>
                <a:cs typeface="Times New Roman" panose="02020603050405020304" pitchFamily="18" charset="0"/>
              </a:rPr>
              <a:t>1.User Personalization    2.Detaled Forecasting        3.Interative Maps                   4.Push Notifications</a:t>
            </a:r>
          </a:p>
          <a:p>
            <a:pPr marL="0" indent="0">
              <a:buNone/>
            </a:pPr>
            <a:r>
              <a:rPr lang="en-US" sz="1600" dirty="0">
                <a:latin typeface="Times New Roman" panose="02020603050405020304" pitchFamily="18" charset="0"/>
                <a:cs typeface="Times New Roman" panose="02020603050405020304" pitchFamily="18" charset="0"/>
              </a:rPr>
              <a:t>5.Social Integration         6.Accessibility Features     7.Performance Optimization</a:t>
            </a:r>
          </a:p>
          <a:p>
            <a:pPr marL="0" indent="0">
              <a:buNone/>
            </a:pPr>
            <a:r>
              <a:rPr lang="en-US" sz="1600" dirty="0">
                <a:latin typeface="Times New Roman" panose="02020603050405020304" pitchFamily="18" charset="0"/>
                <a:cs typeface="Times New Roman" panose="02020603050405020304" pitchFamily="18" charset="0"/>
              </a:rPr>
              <a:t>8.Localization and Internationalization                       9.Feedback </a:t>
            </a:r>
            <a:r>
              <a:rPr lang="en-US" sz="1600" dirty="0" err="1">
                <a:latin typeface="Times New Roman" panose="02020603050405020304" pitchFamily="18" charset="0"/>
                <a:cs typeface="Times New Roman" panose="02020603050405020304" pitchFamily="18" charset="0"/>
              </a:rPr>
              <a:t>Machanism</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Some additional features and functionalities that could enhance a weather app:</a:t>
            </a:r>
          </a:p>
          <a:p>
            <a:pPr marL="457200" indent="-457200">
              <a:buAutoNum type="arabicPeriod"/>
            </a:pPr>
            <a:r>
              <a:rPr lang="en-US" sz="1600" dirty="0">
                <a:latin typeface="Times New Roman" panose="02020603050405020304" pitchFamily="18" charset="0"/>
                <a:cs typeface="Times New Roman" panose="02020603050405020304" pitchFamily="18" charset="0"/>
              </a:rPr>
              <a:t>Weather Widgets    2. Travel Planner                  3. Air Quality Information      </a:t>
            </a:r>
          </a:p>
          <a:p>
            <a:pPr marL="0" indent="0">
              <a:buNone/>
            </a:pPr>
            <a:r>
              <a:rPr lang="en-US" sz="1600" dirty="0">
                <a:latin typeface="Times New Roman" panose="02020603050405020304" pitchFamily="18" charset="0"/>
                <a:cs typeface="Times New Roman" panose="02020603050405020304" pitchFamily="18" charset="0"/>
              </a:rPr>
              <a:t>4. Weather History         </a:t>
            </a:r>
            <a:r>
              <a:rPr lang="en-IN" sz="1600" dirty="0">
                <a:latin typeface="Times New Roman" panose="02020603050405020304" pitchFamily="18" charset="0"/>
                <a:cs typeface="Times New Roman" panose="02020603050405020304" pitchFamily="18" charset="0"/>
              </a:rPr>
              <a:t>5. Weather-Related News  6. Weather Challenges and Achievements </a:t>
            </a:r>
          </a:p>
          <a:p>
            <a:pPr marL="0" indent="0">
              <a:buNone/>
            </a:pPr>
            <a:r>
              <a:rPr lang="en-IN" sz="1600" dirty="0">
                <a:latin typeface="Times New Roman" panose="02020603050405020304" pitchFamily="18" charset="0"/>
                <a:cs typeface="Times New Roman" panose="02020603050405020304" pitchFamily="18" charset="0"/>
              </a:rPr>
              <a:t>7. Astronomy Information</a:t>
            </a:r>
          </a:p>
        </p:txBody>
      </p:sp>
    </p:spTree>
    <p:extLst>
      <p:ext uri="{BB962C8B-B14F-4D97-AF65-F5344CB8AC3E}">
        <p14:creationId xmlns:p14="http://schemas.microsoft.com/office/powerpoint/2010/main" val="104717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E324-5A33-924C-B74E-C596A97D301B}"/>
              </a:ext>
            </a:extLst>
          </p:cNvPr>
          <p:cNvSpPr>
            <a:spLocks noGrp="1"/>
          </p:cNvSpPr>
          <p:nvPr>
            <p:ph type="title"/>
          </p:nvPr>
        </p:nvSpPr>
        <p:spPr/>
        <p:txBody>
          <a:bodyPr/>
          <a:lstStyle/>
          <a:p>
            <a:r>
              <a:rPr lang="en" sz="4400" dirty="0">
                <a:solidFill>
                  <a:srgbClr val="000000"/>
                </a:solidFill>
                <a:latin typeface="Roboto"/>
                <a:ea typeface="Roboto"/>
                <a:cs typeface="Roboto"/>
                <a:sym typeface="Roboto"/>
              </a:rPr>
              <a:t>Conclusion</a:t>
            </a:r>
            <a:endParaRPr lang="en-IN" dirty="0"/>
          </a:p>
        </p:txBody>
      </p:sp>
      <p:sp>
        <p:nvSpPr>
          <p:cNvPr id="3" name="Content Placeholder 2">
            <a:extLst>
              <a:ext uri="{FF2B5EF4-FFF2-40B4-BE49-F238E27FC236}">
                <a16:creationId xmlns:a16="http://schemas.microsoft.com/office/drawing/2014/main" id="{910A6219-1686-1FA5-FC3C-434FA3306CCC}"/>
              </a:ext>
            </a:extLst>
          </p:cNvPr>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User-Centric Approach: The Weather Application Website has been developed with a </a:t>
            </a:r>
            <a:r>
              <a:rPr lang="en-US" sz="1600" dirty="0" err="1">
                <a:latin typeface="Times New Roman" panose="02020603050405020304" pitchFamily="18" charset="0"/>
                <a:cs typeface="Times New Roman" panose="02020603050405020304" pitchFamily="18" charset="0"/>
              </a:rPr>
              <a:t>usercentric</a:t>
            </a:r>
            <a:r>
              <a:rPr lang="en-US" sz="1600" dirty="0">
                <a:latin typeface="Times New Roman" panose="02020603050405020304" pitchFamily="18" charset="0"/>
                <a:cs typeface="Times New Roman" panose="02020603050405020304" pitchFamily="18" charset="0"/>
              </a:rPr>
              <a:t> approach, prioritizing the needs and preferences of users. The intuitive user interface, coupled with customizable features, ensures that users can effortlessly access the weather information most relevant to them. 2. Real-Time and Forecast Data: The integration of reliable weather APIs enables the website to deliver real-time weather updates and precise forecasts. Users can trust the accuracy of the information provided, empowering them to make informed decisions based on current and future weather conditions. 3. Multifaceted Functionality: The website offers a range of features, including interactive maps, historical weather data access, and personalized user profiles. These functionalities cater to a diverse user base, from casual users seeking quick weather updates to enthusiasts interested in in-depth weather analyses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19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5677-7F5B-6832-E240-126D7A5CC75F}"/>
              </a:ext>
            </a:extLst>
          </p:cNvPr>
          <p:cNvSpPr>
            <a:spLocks noGrp="1"/>
          </p:cNvSpPr>
          <p:nvPr>
            <p:ph type="title"/>
          </p:nvPr>
        </p:nvSpPr>
        <p:spPr/>
        <p:txBody>
          <a:bodyPr/>
          <a:lstStyle/>
          <a:p>
            <a:r>
              <a:rPr lang="en" sz="4400" dirty="0">
                <a:solidFill>
                  <a:srgbClr val="000000"/>
                </a:solidFill>
                <a:latin typeface="Roboto"/>
                <a:ea typeface="Roboto"/>
                <a:cs typeface="Roboto"/>
                <a:sym typeface="Roboto"/>
              </a:rPr>
              <a:t>Acknowledgments</a:t>
            </a:r>
            <a:endParaRPr lang="en-IN" dirty="0"/>
          </a:p>
        </p:txBody>
      </p:sp>
      <p:sp>
        <p:nvSpPr>
          <p:cNvPr id="3" name="Content Placeholder 2">
            <a:extLst>
              <a:ext uri="{FF2B5EF4-FFF2-40B4-BE49-F238E27FC236}">
                <a16:creationId xmlns:a16="http://schemas.microsoft.com/office/drawing/2014/main" id="{E01CFE2B-A2A8-45F4-3045-0BF5DAFFAD3A}"/>
              </a:ext>
            </a:extLst>
          </p:cNvPr>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We sincerely express our deep gratitude to the management of our college for giving us liberty to choose and to work on the most relevant project i.e. “Weather App”. We are thankful to Mr. Rohit Agarwal (HOD CSE) for ensuring that we have a smooth environment at the college and lab. At the very outset we would like to offer our never ending thanks to our project supervisor Er. Sanjay </a:t>
            </a:r>
            <a:r>
              <a:rPr lang="en-US" dirty="0" err="1">
                <a:solidFill>
                  <a:schemeClr val="tx1"/>
                </a:solidFill>
                <a:latin typeface="Times New Roman" panose="02020603050405020304" pitchFamily="18" charset="0"/>
                <a:cs typeface="Times New Roman" panose="02020603050405020304" pitchFamily="18" charset="0"/>
              </a:rPr>
              <a:t>Madaan</a:t>
            </a:r>
            <a:r>
              <a:rPr lang="en-US" dirty="0">
                <a:solidFill>
                  <a:schemeClr val="tx1"/>
                </a:solidFill>
                <a:latin typeface="Times New Roman" panose="02020603050405020304" pitchFamily="18" charset="0"/>
                <a:cs typeface="Times New Roman" panose="02020603050405020304" pitchFamily="18" charset="0"/>
              </a:rPr>
              <a:t>(Technical Trainer, CSA) who helped us with our project from the beginning till the end. His continuous surveillance over our work allowed us to work more efficiently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49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221C-A51D-0A76-3163-464BC9C78BCB}"/>
              </a:ext>
            </a:extLst>
          </p:cNvPr>
          <p:cNvSpPr>
            <a:spLocks noGrp="1"/>
          </p:cNvSpPr>
          <p:nvPr>
            <p:ph type="title"/>
          </p:nvPr>
        </p:nvSpPr>
        <p:spPr>
          <a:xfrm>
            <a:off x="1470964" y="2671314"/>
            <a:ext cx="8596668" cy="1320800"/>
          </a:xfrm>
        </p:spPr>
        <p:txBody>
          <a:bodyPr>
            <a:normAutofit/>
          </a:bodyPr>
          <a:lstStyle/>
          <a:p>
            <a:pPr algn="ctr"/>
            <a:r>
              <a:rPr lang="en" sz="7200" i="1" dirty="0">
                <a:solidFill>
                  <a:srgbClr val="000000"/>
                </a:solidFill>
                <a:latin typeface="Roboto"/>
                <a:ea typeface="Roboto"/>
                <a:cs typeface="Roboto"/>
                <a:sym typeface="Roboto"/>
              </a:rPr>
              <a:t>THANK YOU</a:t>
            </a:r>
            <a:endParaRPr lang="en-IN" sz="6000" i="1" dirty="0"/>
          </a:p>
        </p:txBody>
      </p:sp>
    </p:spTree>
    <p:extLst>
      <p:ext uri="{BB962C8B-B14F-4D97-AF65-F5344CB8AC3E}">
        <p14:creationId xmlns:p14="http://schemas.microsoft.com/office/powerpoint/2010/main" val="37008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749679" y="338322"/>
            <a:ext cx="5979267" cy="704916"/>
          </a:xfrm>
        </p:spPr>
        <p:txBody>
          <a:bodyPr>
            <a:normAutofit/>
          </a:bodyPr>
          <a:lstStyle/>
          <a:p>
            <a:r>
              <a:rPr lang="en-IN" dirty="0">
                <a:latin typeface="Arial" panose="020B0604020202020204" pitchFamily="34" charset="0"/>
                <a:cs typeface="Arial" panose="020B0604020202020204" pitchFamily="34" charset="0"/>
              </a:rPr>
              <a:t>Introduction</a:t>
            </a:r>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749679" y="1151756"/>
            <a:ext cx="9627140" cy="5992239"/>
          </a:xfrm>
        </p:spPr>
        <p:txBody>
          <a:bodyPr>
            <a:normAutofit/>
          </a:bodyPr>
          <a:lstStyle/>
          <a:p>
            <a:pPr algn="just"/>
            <a:r>
              <a:rPr lang="en-US" sz="1400" dirty="0">
                <a:latin typeface="Times New Roman" panose="02020603050405020304" pitchFamily="18" charset="0"/>
                <a:cs typeface="Times New Roman" panose="02020603050405020304" pitchFamily="18" charset="0"/>
              </a:rPr>
              <a:t>The Weather App is a web-based application built using HTML, CSS, and JavaScript. Its primary purpose is to provide users with current weather information for a specified location. The app utilizes a weather API to fetch real-time data and dynamically updates the user interface to display key weather details such as temperature, humidity, and wind speed.</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Creating a weather app using HTML, CSS, and JavaScript can be motivated by the desire to provide users with a simple and accessible tool to check weather conditions. It's a practical project for honing front-end development skills and integrating real-time data through APIs. Additionally, developing a weather app allows you to explore user interface design, data visualization, and interaction functionalities, making it a well-rounded project for web development learning.</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Weather App provides a user-friendly interface to quickly check current weather conditions for any location. Expect a clean design, easy input for locations, and instant access to key weather details such as temperature, humidity, and wind speed. Stay informed with a simple and intuitive tool for on-the-go weather updates.</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06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878281" y="281630"/>
            <a:ext cx="5824294" cy="1301599"/>
          </a:xfrm>
        </p:spPr>
        <p:txBody>
          <a:bodyPr>
            <a:normAutofit/>
          </a:bodyPr>
          <a:lstStyle/>
          <a:p>
            <a:r>
              <a:rPr lang="en-IN" dirty="0">
                <a:latin typeface="Arial" panose="020B0604020202020204" pitchFamily="34" charset="0"/>
                <a:ea typeface="Microsoft Sans Serif" panose="020B0604020202020204" pitchFamily="34" charset="0"/>
                <a:cs typeface="Arial" panose="020B0604020202020204" pitchFamily="34" charset="0"/>
              </a:rPr>
              <a:t>Objectives</a:t>
            </a:r>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975990" y="1583701"/>
            <a:ext cx="9660233" cy="4990291"/>
          </a:xfrm>
        </p:spPr>
        <p:txBody>
          <a:bodyPr>
            <a:normAutofit/>
          </a:bodyPr>
          <a:lstStyle/>
          <a:p>
            <a:pPr marL="514350" indent="-514350" algn="just">
              <a:buAutoNum type="arabicPeriod"/>
            </a:pPr>
            <a:r>
              <a:rPr lang="en-US" sz="1400" dirty="0">
                <a:latin typeface="Times New Roman" panose="02020603050405020304" pitchFamily="18" charset="0"/>
                <a:cs typeface="Times New Roman" panose="02020603050405020304" pitchFamily="18" charset="0"/>
              </a:rPr>
              <a:t>Current Weather Information: Provide users with real-time weather data, including temperature, humidity, and wind speed, for a specified location.</a:t>
            </a:r>
          </a:p>
          <a:p>
            <a:pPr marL="514350" indent="-514350" algn="just">
              <a:buAutoNum type="arabicPeriod"/>
            </a:pPr>
            <a:r>
              <a:rPr lang="en-US" sz="1400" dirty="0">
                <a:latin typeface="Times New Roman" panose="02020603050405020304" pitchFamily="18" charset="0"/>
                <a:cs typeface="Times New Roman" panose="02020603050405020304" pitchFamily="18" charset="0"/>
              </a:rPr>
              <a:t>User-Friendly Interface: Design an intuitive and visually appealing interface to enhance the user experience, allowing easy input of locations and quick access to weather details.</a:t>
            </a:r>
          </a:p>
          <a:p>
            <a:pPr marL="514350" indent="-514350" algn="just">
              <a:buAutoNum type="arabicPeriod"/>
            </a:pPr>
            <a:r>
              <a:rPr lang="en-US" sz="1400" dirty="0">
                <a:latin typeface="Times New Roman" panose="02020603050405020304" pitchFamily="18" charset="0"/>
                <a:cs typeface="Times New Roman" panose="02020603050405020304" pitchFamily="18" charset="0"/>
              </a:rPr>
              <a:t>Responsiveness: Ensure the app is responsive across various devices and screen sizes, enabling users to access weather information seamlessly on desktops, tablets, and mobile devices.</a:t>
            </a:r>
          </a:p>
          <a:p>
            <a:pPr marL="514350" indent="-514350" algn="just">
              <a:buAutoNum type="arabicPeriod"/>
            </a:pPr>
            <a:r>
              <a:rPr lang="en-US" sz="1400" dirty="0">
                <a:latin typeface="Times New Roman" panose="02020603050405020304" pitchFamily="18" charset="0"/>
                <a:cs typeface="Times New Roman" panose="02020603050405020304" pitchFamily="18" charset="0"/>
              </a:rPr>
              <a:t>Educational Value: Offer an opportunity for developers to learn and practice front-end web development skills, including HTML, CSS, and JavaScript, while working on a practical and real-world project.</a:t>
            </a:r>
          </a:p>
          <a:p>
            <a:pPr marL="514350" indent="-514350" algn="just">
              <a:buAutoNum type="arabicPeriod"/>
            </a:pPr>
            <a:r>
              <a:rPr lang="en-US" sz="1400" dirty="0">
                <a:latin typeface="Times New Roman" panose="02020603050405020304" pitchFamily="18" charset="0"/>
                <a:cs typeface="Times New Roman" panose="02020603050405020304" pitchFamily="18" charset="0"/>
              </a:rPr>
              <a:t>Accessibility: Consider accessibility principles to make the app inclusive and usable for individuals with diverse needs, including those with disabilities.</a:t>
            </a:r>
          </a:p>
          <a:p>
            <a:pPr marL="514350" indent="-514350" algn="just">
              <a:buAutoNum type="arabicPeriod"/>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Aim:-  The aim of a weather app project is typically to provide users with accurate and up-to-date weather information. This includes current conditions, forecasts, and potentially additional features like radar images or severe weather alerts. The goal is to offer users a convenient way to access relevant weather data for planning activities or staying informed about local conditions.</a:t>
            </a:r>
            <a:endParaRPr lang="en-IN" sz="1400" dirty="0">
              <a:latin typeface="Times New Roman" panose="02020603050405020304" pitchFamily="18" charset="0"/>
              <a:cs typeface="Times New Roman" panose="02020603050405020304" pitchFamily="18" charset="0"/>
            </a:endParaRPr>
          </a:p>
          <a:p>
            <a:pPr algn="just"/>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02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476656" y="418289"/>
            <a:ext cx="6186792" cy="1060315"/>
          </a:xfrm>
        </p:spPr>
        <p:txBody>
          <a:bodyPr>
            <a:normAutofit/>
          </a:bodyPr>
          <a:lstStyle/>
          <a:p>
            <a:r>
              <a:rPr lang="en" sz="4400" dirty="0">
                <a:latin typeface="Arial" panose="020B0604020202020204" pitchFamily="34" charset="0"/>
                <a:ea typeface="Roboto"/>
                <a:cs typeface="Arial" panose="020B0604020202020204" pitchFamily="34" charset="0"/>
                <a:sym typeface="Roboto"/>
              </a:rPr>
              <a:t>Problem Statement</a:t>
            </a:r>
            <a:endParaRPr lang="en-IN"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476656" y="1468876"/>
            <a:ext cx="10408595" cy="5077839"/>
          </a:xfrm>
        </p:spPr>
        <p:txBody>
          <a:bodyPr>
            <a:normAutofit/>
          </a:bodyPr>
          <a:lstStyle/>
          <a:p>
            <a:pPr algn="just"/>
            <a:r>
              <a:rPr lang="en-US" sz="1400" dirty="0">
                <a:latin typeface="Times New Roman" panose="02020603050405020304" pitchFamily="18" charset="0"/>
                <a:cs typeface="Times New Roman" panose="02020603050405020304" pitchFamily="18" charset="0"/>
              </a:rPr>
              <a:t>The problem addressed by a weather app is the need for accessible and real-time information about current and future weather conditions. People require accurate forecasts and timely updates to plan their daily activities, travel, and make informed decisions based on the weather. The app aims to streamline and enhance the way users access this crucial information, providing a user-friendly interface for weather-related data.</a:t>
            </a:r>
          </a:p>
          <a:p>
            <a:pPr marL="0" indent="0" algn="just">
              <a:buNone/>
            </a:pPr>
            <a:r>
              <a:rPr lang="en-US" sz="1400" dirty="0">
                <a:latin typeface="Times New Roman" panose="02020603050405020304" pitchFamily="18" charset="0"/>
                <a:ea typeface="Yu Gothic UI Semibold" panose="020B0700000000000000" pitchFamily="34" charset="-128"/>
                <a:cs typeface="Times New Roman" panose="02020603050405020304" pitchFamily="18" charset="0"/>
              </a:rPr>
              <a:t>   Importance -</a:t>
            </a:r>
          </a:p>
          <a:p>
            <a:pPr algn="just"/>
            <a:r>
              <a:rPr lang="en-US" sz="1400" dirty="0">
                <a:latin typeface="Times New Roman" panose="02020603050405020304" pitchFamily="18" charset="0"/>
                <a:ea typeface="Yu Gothic UI Semibold" panose="020B0700000000000000" pitchFamily="34" charset="-128"/>
                <a:cs typeface="Times New Roman" panose="02020603050405020304" pitchFamily="18" charset="0"/>
              </a:rPr>
              <a:t>Planning and Safety: </a:t>
            </a:r>
            <a:r>
              <a:rPr lang="en-US" sz="1400" dirty="0">
                <a:latin typeface="Times New Roman" panose="02020603050405020304" pitchFamily="18" charset="0"/>
                <a:cs typeface="Times New Roman" panose="02020603050405020304" pitchFamily="18" charset="0"/>
              </a:rPr>
              <a:t>Users rely on weather apps to plan their activities, whether it's scheduling outdoor events, commuting, or making travel arrangements. Additionally, access to weather warnings helps people stay prepared for severe conditions, enhancing safety.</a:t>
            </a:r>
          </a:p>
          <a:p>
            <a:pPr algn="just"/>
            <a:r>
              <a:rPr lang="en-US" sz="1400" dirty="0">
                <a:latin typeface="Times New Roman" panose="02020603050405020304" pitchFamily="18" charset="0"/>
                <a:ea typeface="Yu Gothic UI Semibold" panose="020B0700000000000000" pitchFamily="34" charset="-128"/>
                <a:cs typeface="Times New Roman" panose="02020603050405020304" pitchFamily="18" charset="0"/>
              </a:rPr>
              <a:t>Real-time Updates: </a:t>
            </a:r>
            <a:r>
              <a:rPr lang="en-US" sz="1400" dirty="0">
                <a:latin typeface="Times New Roman" panose="02020603050405020304" pitchFamily="18" charset="0"/>
                <a:cs typeface="Times New Roman" panose="02020603050405020304" pitchFamily="18" charset="0"/>
              </a:rPr>
              <a:t>Weather conditions can change rapidly. A weather app provides real-time updates, ensuring users have the latest information to adapt their plans accordingly.</a:t>
            </a:r>
          </a:p>
          <a:p>
            <a:pPr algn="just"/>
            <a:r>
              <a:rPr lang="en-US" sz="1400" dirty="0">
                <a:latin typeface="Times New Roman" panose="02020603050405020304" pitchFamily="18" charset="0"/>
                <a:ea typeface="Yu Gothic UI Semibold" panose="020B0700000000000000" pitchFamily="34" charset="-128"/>
                <a:cs typeface="Times New Roman" panose="02020603050405020304" pitchFamily="18" charset="0"/>
              </a:rPr>
              <a:t>Efficient Decision-Making: </a:t>
            </a:r>
            <a:r>
              <a:rPr lang="en-US" sz="1400" dirty="0">
                <a:latin typeface="Times New Roman" panose="02020603050405020304" pitchFamily="18" charset="0"/>
                <a:cs typeface="Times New Roman" panose="02020603050405020304" pitchFamily="18" charset="0"/>
              </a:rPr>
              <a:t>Having accurate and readily available weather information enables users to make informed decisions, saving time and resources by avoiding unfavorable conditions.</a:t>
            </a:r>
          </a:p>
          <a:p>
            <a:pPr algn="just"/>
            <a:r>
              <a:rPr lang="en-US" sz="1400" dirty="0">
                <a:latin typeface="Times New Roman" panose="02020603050405020304" pitchFamily="18" charset="0"/>
                <a:ea typeface="Yu Gothic UI Semibold" panose="020B0700000000000000" pitchFamily="34" charset="-128"/>
                <a:cs typeface="Times New Roman" panose="02020603050405020304" pitchFamily="18" charset="0"/>
              </a:rPr>
              <a:t>Convenience: </a:t>
            </a:r>
            <a:r>
              <a:rPr lang="en-US" sz="1400" dirty="0">
                <a:latin typeface="Times New Roman" panose="02020603050405020304" pitchFamily="18" charset="0"/>
                <a:cs typeface="Times New Roman" panose="02020603050405020304" pitchFamily="18" charset="0"/>
              </a:rPr>
              <a:t>Weather apps provide a convenient way for users to access detailed weather information at their fingertips, eliminating the need to rely on traditional sources like TV or radio.</a:t>
            </a:r>
          </a:p>
          <a:p>
            <a:pPr marL="0" indent="0" algn="just">
              <a:buNone/>
            </a:pP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6506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470170" y="350195"/>
            <a:ext cx="10515600" cy="1325563"/>
          </a:xfrm>
        </p:spPr>
        <p:txBody>
          <a:bodyPr/>
          <a:lstStyle/>
          <a:p>
            <a:r>
              <a:rPr lang="en" sz="4400" dirty="0">
                <a:latin typeface="Arial" panose="020B0604020202020204" pitchFamily="34" charset="0"/>
                <a:ea typeface="Roboto"/>
                <a:cs typeface="Arial" panose="020B0604020202020204" pitchFamily="34" charset="0"/>
                <a:sym typeface="Roboto"/>
              </a:rPr>
              <a:t>Literature Review</a:t>
            </a:r>
            <a:endParaRPr lang="en-IN"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547991" y="1507788"/>
            <a:ext cx="10515600" cy="5350212"/>
          </a:xfrm>
        </p:spPr>
        <p:txBody>
          <a:bodyPr>
            <a:normAutofit/>
          </a:bodyPr>
          <a:lstStyle/>
          <a:p>
            <a:pPr marL="0" indent="0" algn="just">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Projects in the same domain -</a:t>
            </a:r>
            <a:endPar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Weather Channel: </a:t>
            </a:r>
            <a:r>
              <a:rPr lang="en-US" sz="1400" dirty="0">
                <a:solidFill>
                  <a:schemeClr val="tx1"/>
                </a:solidFill>
                <a:latin typeface="Times New Roman" panose="02020603050405020304" pitchFamily="18" charset="0"/>
                <a:cs typeface="Times New Roman" panose="02020603050405020304" pitchFamily="18" charset="0"/>
              </a:rPr>
              <a:t>Known for its detailed forecasts, The Weather Channel app provides hourly and 10-day forecasts, radar maps, and video updates. It also features severe weather alerts and a hurricane tracker.</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Dark Sky (now part of Apple): </a:t>
            </a:r>
            <a:r>
              <a:rPr lang="en-US" sz="1400" dirty="0">
                <a:solidFill>
                  <a:schemeClr val="tx1"/>
                </a:solidFill>
                <a:latin typeface="Times New Roman" panose="02020603050405020304" pitchFamily="18" charset="0"/>
                <a:cs typeface="Times New Roman" panose="02020603050405020304" pitchFamily="18" charset="0"/>
              </a:rPr>
              <a:t>Dark Sky is known for its hyper-local weather forecasts, providing minute-by-minute precipitation predictions. It focuses on simplicity and accuracy in weather reporting.</a:t>
            </a:r>
          </a:p>
          <a:p>
            <a:pPr marL="0" indent="0" algn="just">
              <a:buNone/>
            </a:pPr>
            <a:r>
              <a:rPr lang="en-US" sz="1400" dirty="0">
                <a:solidFill>
                  <a:schemeClr val="tx1"/>
                </a:solidFill>
                <a:latin typeface="Times New Roman" panose="02020603050405020304" pitchFamily="18" charset="0"/>
                <a:ea typeface="Roboto"/>
                <a:cs typeface="Times New Roman" panose="02020603050405020304" pitchFamily="18" charset="0"/>
                <a:sym typeface="Roboto"/>
              </a:rPr>
              <a:t>The gap this project is filling –</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Roboto"/>
              </a:rPr>
              <a:t>Minute-by-Minute Accuracy: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The project emphasizes hyper-local and real-time weather updates, offering minute-by-minute accuracy. This addresses the gap in providing users with the most precise and immediate information about changing weather conditions, ensuring timely decision-making.</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Roboto"/>
              </a:rPr>
              <a:t>Unified User Experience: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Recognizing the need for a streamlined and cohesive experience, the app aims to unify diverse weather information into a seamless interface. This addresses the gap in presenting comprehensive weather data in a way that is both intuitive and accessible for users with varying levels of meteorological knowledge.</a:t>
            </a:r>
          </a:p>
          <a:p>
            <a:pPr algn="just"/>
            <a:endParaRPr lang="en-US" sz="1400" dirty="0">
              <a:solidFill>
                <a:schemeClr val="tx1"/>
              </a:solidFill>
              <a:latin typeface="Times New Roman" panose="02020603050405020304" pitchFamily="18" charset="0"/>
              <a:ea typeface="Roboto"/>
              <a:cs typeface="Times New Roman" panose="02020603050405020304" pitchFamily="18" charset="0"/>
              <a:sym typeface="Roboto"/>
            </a:endParaRPr>
          </a:p>
          <a:p>
            <a:pPr algn="just"/>
            <a:endParaRPr lang="en-US" sz="1400" dirty="0">
              <a:solidFill>
                <a:schemeClr val="tx1"/>
              </a:solidFill>
              <a:latin typeface="Times New Roman" panose="02020603050405020304" pitchFamily="18" charset="0"/>
              <a:ea typeface="Roboto"/>
              <a:cs typeface="Times New Roman" panose="02020603050405020304" pitchFamily="18" charset="0"/>
              <a:sym typeface="Roboto"/>
            </a:endParaRPr>
          </a:p>
          <a:p>
            <a:pPr algn="just"/>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05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449095" y="588862"/>
            <a:ext cx="10515600" cy="899470"/>
          </a:xfrm>
        </p:spPr>
        <p:txBody>
          <a:bodyPr>
            <a:normAutofit/>
          </a:bodyPr>
          <a:lstStyle/>
          <a:p>
            <a:r>
              <a:rPr lang="en" sz="4400" dirty="0">
                <a:solidFill>
                  <a:srgbClr val="000000"/>
                </a:solidFill>
                <a:latin typeface="Arial" panose="020B0604020202020204" pitchFamily="34" charset="0"/>
                <a:ea typeface="Roboto"/>
                <a:cs typeface="Arial" panose="020B0604020202020204" pitchFamily="34" charset="0"/>
                <a:sym typeface="Roboto"/>
              </a:rPr>
              <a:t>Methodology</a:t>
            </a:r>
            <a:endParaRPr lang="en-IN"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551234" y="1609589"/>
            <a:ext cx="10616119" cy="4834646"/>
          </a:xfrm>
        </p:spPr>
        <p:txBody>
          <a:bodyPr>
            <a:normAutofit/>
          </a:bodyPr>
          <a:lstStyle/>
          <a:p>
            <a:pPr marL="0" indent="0" algn="just">
              <a:buNone/>
            </a:pPr>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The approach taken to address the challenges in the weather app project –</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Responsive Web Design: Utilized HTML, CSS, and JavaScript to create a responsive and user-friendly web interface. Ensured that the app adapts seamlessly to various screen sizes and devices, providing a consistent experience for users across platforms.</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Testing and Feedback Loop: Conducted rigorous testing, including functional testing, usability testing, and performance testing. User feedback was actively sought and incorporated to identify and address any issues, ensuring a polished and reliable user experience.</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Security Measures: Implemented security measures to protect user data and ensure the app's overall security. This included encryption protocols for data transmission and storage, as well as other industry-standard security practices.</a:t>
            </a:r>
          </a:p>
          <a:p>
            <a:pPr algn="just"/>
            <a:endParaRPr lang="en-IN"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96399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575554" y="374853"/>
            <a:ext cx="10515600" cy="1325563"/>
          </a:xfrm>
        </p:spPr>
        <p:txBody>
          <a:bodyPr/>
          <a:lstStyle/>
          <a:p>
            <a:r>
              <a:rPr lang="en" sz="4400" dirty="0">
                <a:solidFill>
                  <a:srgbClr val="000000"/>
                </a:solidFill>
                <a:latin typeface="Arial" panose="020B0604020202020204" pitchFamily="34" charset="0"/>
                <a:ea typeface="Roboto"/>
                <a:cs typeface="Arial" panose="020B0604020202020204" pitchFamily="34" charset="0"/>
                <a:sym typeface="Roboto"/>
              </a:rPr>
              <a:t>Methodology</a:t>
            </a:r>
            <a:endParaRPr lang="en-IN" dirty="0"/>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575555" y="1614791"/>
            <a:ext cx="9716310" cy="4436962"/>
          </a:xfrm>
        </p:spPr>
        <p:txBody>
          <a:bodyPr>
            <a:normAutofit/>
          </a:bodyPr>
          <a:lstStyle/>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Roboto"/>
              </a:rPr>
              <a:t>Algorithms and Techniques: Forecasting Algorithms: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Utilized advanced forecasting algorithms, potentially incorporating statistical models, machine learning, and numerical weather prediction techniques to enhance the accuracy of weather predictions.  </a:t>
            </a:r>
          </a:p>
          <a:p>
            <a:pPr algn="just"/>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Roboto"/>
              </a:rPr>
              <a:t>Data Analysis: </a:t>
            </a:r>
            <a:r>
              <a:rPr lang="en-US" sz="1400" dirty="0">
                <a:solidFill>
                  <a:schemeClr val="tx1"/>
                </a:solidFill>
                <a:latin typeface="Times New Roman" panose="02020603050405020304" pitchFamily="18" charset="0"/>
                <a:ea typeface="Roboto"/>
                <a:cs typeface="Times New Roman" panose="02020603050405020304" pitchFamily="18" charset="0"/>
                <a:sym typeface="Roboto"/>
              </a:rPr>
              <a:t>Employed data analysis techniques to process and interpret large sets of meteorological data, extracting meaningful patterns and trends for more precise forecasting.</a:t>
            </a:r>
            <a:endParaRPr lang="en-IN" sz="1400" dirty="0">
              <a:solidFill>
                <a:schemeClr val="tx1"/>
              </a:solidFill>
              <a:latin typeface="Times New Roman" panose="02020603050405020304" pitchFamily="18" charset="0"/>
              <a:ea typeface="Roboto"/>
              <a:cs typeface="Times New Roman" panose="02020603050405020304" pitchFamily="18" charset="0"/>
              <a:sym typeface="Roboto"/>
            </a:endParaRPr>
          </a:p>
          <a:p>
            <a:pPr algn="just"/>
            <a:r>
              <a:rPr lang="en-IN"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Tools: </a:t>
            </a:r>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Integrated Development Environment (IDE): Used an IDE like Visual Studio Code for coding and development.</a:t>
            </a:r>
          </a:p>
          <a:p>
            <a:pPr algn="just"/>
            <a:r>
              <a:rPr lang="en"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Roboto"/>
              </a:rPr>
              <a:t>Languages: </a:t>
            </a:r>
            <a:r>
              <a:rPr lang="en-IN"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Roboto"/>
              </a:rPr>
              <a:t>HTML, CSS, JavaScript (Frontend): Created a responsive and interactive user interface using HTML for structure, CSS for styling, and JavaScript for dynamic behaviour.</a:t>
            </a:r>
          </a:p>
          <a:p>
            <a:pPr marL="0" indent="0" algn="just">
              <a:buNone/>
            </a:pPr>
            <a:r>
              <a:rPr lang="en-US"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JavaScript (Backend): Leveraged JavaScript, possibly with Node.js, for server-side             development to handle backend logic, API integrations, and real-time updates</a:t>
            </a:r>
            <a:endParaRPr lang="en-IN" sz="14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258447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924560" y="449554"/>
            <a:ext cx="10058400" cy="1371600"/>
          </a:xfrm>
        </p:spPr>
        <p:txBody>
          <a:bodyPr/>
          <a:lstStyle/>
          <a:p>
            <a:r>
              <a:rPr lang="en" sz="4400" dirty="0">
                <a:solidFill>
                  <a:srgbClr val="000000"/>
                </a:solidFill>
                <a:latin typeface="Arial" panose="020B0604020202020204" pitchFamily="34" charset="0"/>
                <a:ea typeface="Roboto"/>
                <a:cs typeface="Arial" panose="020B0604020202020204" pitchFamily="34" charset="0"/>
                <a:sym typeface="Roboto"/>
              </a:rPr>
              <a:t>System Architecture</a:t>
            </a:r>
            <a:endParaRPr lang="en-IN"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924560" y="1821154"/>
            <a:ext cx="10058400" cy="3931920"/>
          </a:xfrm>
        </p:spPr>
        <p:txBody>
          <a:bodyPr>
            <a:normAutofit/>
          </a:bodyPr>
          <a:lstStyle/>
          <a:p>
            <a:pPr marL="457200" indent="-457200" algn="just">
              <a:buAutoNum type="arabicPeriod"/>
            </a:pPr>
            <a:r>
              <a:rPr lang="en-US" sz="16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User Interface (UI): </a:t>
            </a:r>
            <a:r>
              <a:rPr lang="en-US" sz="1600" dirty="0">
                <a:solidFill>
                  <a:schemeClr val="tx1"/>
                </a:solidFill>
                <a:latin typeface="Times New Roman" panose="02020603050405020304" pitchFamily="18" charset="0"/>
                <a:cs typeface="Times New Roman" panose="02020603050405020304" pitchFamily="18" charset="0"/>
              </a:rPr>
              <a:t>The front-end where users interact with the app, view weather information, and input locations.</a:t>
            </a:r>
          </a:p>
          <a:p>
            <a:pPr marL="457200" indent="-457200" algn="just">
              <a:buAutoNum type="arabicPeriod"/>
            </a:pPr>
            <a:r>
              <a:rPr lang="en-US" sz="16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Network Communication: </a:t>
            </a:r>
            <a:r>
              <a:rPr lang="en-US" sz="1600" dirty="0">
                <a:solidFill>
                  <a:schemeClr val="tx1"/>
                </a:solidFill>
                <a:latin typeface="Times New Roman" panose="02020603050405020304" pitchFamily="18" charset="0"/>
                <a:cs typeface="Times New Roman" panose="02020603050405020304" pitchFamily="18" charset="0"/>
              </a:rPr>
              <a:t>Handling network requests to communicate with the weather API and ensuring a reliable data exchange.</a:t>
            </a:r>
          </a:p>
          <a:p>
            <a:pPr marL="457200" indent="-457200" algn="just">
              <a:buAutoNum type="arabicPeriod"/>
            </a:pPr>
            <a:r>
              <a:rPr lang="en-US" sz="16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Data Storage: </a:t>
            </a:r>
            <a:r>
              <a:rPr lang="en-US" sz="1600" dirty="0">
                <a:solidFill>
                  <a:schemeClr val="tx1"/>
                </a:solidFill>
                <a:latin typeface="Times New Roman" panose="02020603050405020304" pitchFamily="18" charset="0"/>
                <a:cs typeface="Times New Roman" panose="02020603050405020304" pitchFamily="18" charset="0"/>
              </a:rPr>
              <a:t>A database or local storage to cache frequently requested weather data, reducing the need to make repeated API calls for the same location.</a:t>
            </a:r>
          </a:p>
          <a:p>
            <a:pPr marL="457200" indent="-457200" algn="just">
              <a:buAutoNum type="arabicPeriod"/>
            </a:pPr>
            <a:r>
              <a:rPr lang="en-US" sz="16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Error Handling: </a:t>
            </a:r>
            <a:r>
              <a:rPr lang="en-US" sz="1600" dirty="0">
                <a:solidFill>
                  <a:schemeClr val="tx1"/>
                </a:solidFill>
                <a:latin typeface="Times New Roman" panose="02020603050405020304" pitchFamily="18" charset="0"/>
                <a:cs typeface="Times New Roman" panose="02020603050405020304" pitchFamily="18" charset="0"/>
              </a:rPr>
              <a:t>Robust mechanisms to handle errors gracefully and provide meaningful feedback to users when there are issues fetching or processing data.</a:t>
            </a:r>
          </a:p>
          <a:p>
            <a:pPr marL="457200" indent="-457200" algn="just">
              <a:buAutoNum type="arabicPeriod"/>
            </a:pPr>
            <a:r>
              <a:rPr lang="en-US" sz="16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Security: </a:t>
            </a:r>
            <a:r>
              <a:rPr lang="en-US" sz="1600" dirty="0">
                <a:solidFill>
                  <a:schemeClr val="tx1"/>
                </a:solidFill>
                <a:latin typeface="Times New Roman" panose="02020603050405020304" pitchFamily="18" charset="0"/>
                <a:cs typeface="Times New Roman" panose="02020603050405020304" pitchFamily="18" charset="0"/>
              </a:rPr>
              <a:t>Ensuring the security of user data and communications, especially if the app requires user accounts or personalization features.</a:t>
            </a:r>
          </a:p>
          <a:p>
            <a:pPr marL="457200" indent="-457200" algn="just">
              <a:buAutoNum type="arabicPeriod"/>
            </a:pPr>
            <a:r>
              <a:rPr lang="en-US" sz="160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Updates and Maintenance: </a:t>
            </a:r>
            <a:r>
              <a:rPr lang="en-US" sz="1600" dirty="0">
                <a:solidFill>
                  <a:schemeClr val="tx1"/>
                </a:solidFill>
                <a:latin typeface="Times New Roman" panose="02020603050405020304" pitchFamily="18" charset="0"/>
                <a:cs typeface="Times New Roman" panose="02020603050405020304" pitchFamily="18" charset="0"/>
              </a:rPr>
              <a:t>A mechanism to update the app with new features, bug fixes, and the latest weather data.</a:t>
            </a:r>
          </a:p>
          <a:p>
            <a:pPr marL="457200" indent="-457200" algn="just">
              <a:buAutoNum type="arabicPeriod"/>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1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7E33EC-E110-A152-3D3A-172977A9E884}"/>
              </a:ext>
            </a:extLst>
          </p:cNvPr>
          <p:cNvSpPr>
            <a:spLocks noGrp="1"/>
          </p:cNvSpPr>
          <p:nvPr>
            <p:ph type="title"/>
          </p:nvPr>
        </p:nvSpPr>
        <p:spPr>
          <a:xfrm>
            <a:off x="381000" y="23119"/>
            <a:ext cx="10515600" cy="1230211"/>
          </a:xfrm>
        </p:spPr>
        <p:txBody>
          <a:bodyPr/>
          <a:lstStyle/>
          <a:p>
            <a:r>
              <a:rPr lang="en" sz="4400" dirty="0">
                <a:solidFill>
                  <a:srgbClr val="000000"/>
                </a:solidFill>
                <a:latin typeface="Roboto"/>
                <a:ea typeface="Roboto"/>
                <a:cs typeface="Roboto"/>
                <a:sym typeface="Roboto"/>
              </a:rPr>
              <a:t>Implementation</a:t>
            </a:r>
            <a:endParaRPr lang="en-IN" dirty="0"/>
          </a:p>
        </p:txBody>
      </p:sp>
      <p:sp>
        <p:nvSpPr>
          <p:cNvPr id="9" name="Content Placeholder 8">
            <a:extLst>
              <a:ext uri="{FF2B5EF4-FFF2-40B4-BE49-F238E27FC236}">
                <a16:creationId xmlns:a16="http://schemas.microsoft.com/office/drawing/2014/main" id="{5F1269D9-D229-AC7D-04C4-0E86CEE563CE}"/>
              </a:ext>
            </a:extLst>
          </p:cNvPr>
          <p:cNvSpPr>
            <a:spLocks noGrp="1"/>
          </p:cNvSpPr>
          <p:nvPr>
            <p:ph idx="1"/>
          </p:nvPr>
        </p:nvSpPr>
        <p:spPr>
          <a:xfrm>
            <a:off x="381000" y="1253330"/>
            <a:ext cx="11175460" cy="5322567"/>
          </a:xfrm>
        </p:spPr>
        <p:txBody>
          <a:bodyPr>
            <a:normAutofit/>
          </a:bodyPr>
          <a:lstStyle/>
          <a:p>
            <a:r>
              <a:rPr lang="en-IN" sz="1400" dirty="0">
                <a:latin typeface="Times New Roman" panose="02020603050405020304" pitchFamily="18" charset="0"/>
                <a:cs typeface="Times New Roman" panose="02020603050405020304" pitchFamily="18" charset="0"/>
              </a:rPr>
              <a:t>1.Sign up for an API Key</a:t>
            </a:r>
          </a:p>
          <a:p>
            <a:r>
              <a:rPr lang="en-IN" sz="1400" dirty="0">
                <a:latin typeface="Times New Roman" panose="02020603050405020304" pitchFamily="18" charset="0"/>
                <a:cs typeface="Times New Roman" panose="02020603050405020304" pitchFamily="18" charset="0"/>
              </a:rPr>
              <a:t>2.HTML Structure</a:t>
            </a:r>
          </a:p>
          <a:p>
            <a:r>
              <a:rPr lang="en-IN" sz="1400" dirty="0">
                <a:latin typeface="Times New Roman" panose="02020603050405020304" pitchFamily="18" charset="0"/>
                <a:cs typeface="Times New Roman" panose="02020603050405020304" pitchFamily="18" charset="0"/>
              </a:rPr>
              <a:t>3. CSS Styling</a:t>
            </a:r>
          </a:p>
          <a:p>
            <a:r>
              <a:rPr lang="en-IN" sz="1400" dirty="0">
                <a:latin typeface="Times New Roman" panose="02020603050405020304" pitchFamily="18" charset="0"/>
                <a:cs typeface="Times New Roman" panose="02020603050405020304" pitchFamily="18" charset="0"/>
              </a:rPr>
              <a:t>4. </a:t>
            </a:r>
            <a:r>
              <a:rPr lang="en-IN" sz="1400" dirty="0" err="1">
                <a:latin typeface="Times New Roman" panose="02020603050405020304" pitchFamily="18" charset="0"/>
                <a:cs typeface="Times New Roman" panose="02020603050405020304" pitchFamily="18" charset="0"/>
              </a:rPr>
              <a:t>Javascript</a:t>
            </a:r>
            <a:r>
              <a:rPr lang="en-IN" sz="1400" dirty="0">
                <a:latin typeface="Times New Roman" panose="02020603050405020304" pitchFamily="18" charset="0"/>
                <a:cs typeface="Times New Roman" panose="02020603050405020304" pitchFamily="18" charset="0"/>
              </a:rPr>
              <a:t> to call </a:t>
            </a:r>
            <a:r>
              <a:rPr lang="en-IN" sz="1400" dirty="0" err="1">
                <a:latin typeface="Times New Roman" panose="02020603050405020304" pitchFamily="18" charset="0"/>
                <a:cs typeface="Times New Roman" panose="02020603050405020304" pitchFamily="18" charset="0"/>
              </a:rPr>
              <a:t>api</a:t>
            </a:r>
            <a:r>
              <a:rPr lang="en-IN" sz="1400" dirty="0">
                <a:latin typeface="Times New Roman" panose="02020603050405020304" pitchFamily="18" charset="0"/>
                <a:cs typeface="Times New Roman" panose="02020603050405020304" pitchFamily="18" charset="0"/>
              </a:rPr>
              <a:t> to fetch weather details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0010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3855</TotalTime>
  <Words>1759</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vt:lpstr>
      <vt:lpstr>Times New Roman</vt:lpstr>
      <vt:lpstr>Trebuchet MS</vt:lpstr>
      <vt:lpstr>Wingdings 3</vt:lpstr>
      <vt:lpstr>Facet</vt:lpstr>
      <vt:lpstr>PowerPoint Presentation</vt:lpstr>
      <vt:lpstr>Introduction</vt:lpstr>
      <vt:lpstr>Objectives</vt:lpstr>
      <vt:lpstr>Problem Statement</vt:lpstr>
      <vt:lpstr>Literature Review</vt:lpstr>
      <vt:lpstr>Methodology</vt:lpstr>
      <vt:lpstr>Methodology</vt:lpstr>
      <vt:lpstr>System Architecture</vt:lpstr>
      <vt:lpstr>Implementation</vt:lpstr>
      <vt:lpstr>Features</vt:lpstr>
      <vt:lpstr>Results</vt:lpstr>
      <vt:lpstr>PowerPoint Presentation</vt:lpstr>
      <vt:lpstr>Challenges Faced</vt:lpstr>
      <vt:lpstr>Future Work</vt:lpstr>
      <vt:lpstr>Conclusion</vt:lpstr>
      <vt:lpstr>Acknowledgments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Himanshi Kashyap</dc:creator>
  <cp:lastModifiedBy>Siddhant Nagaria</cp:lastModifiedBy>
  <cp:revision>23</cp:revision>
  <dcterms:created xsi:type="dcterms:W3CDTF">2023-11-22T14:44:41Z</dcterms:created>
  <dcterms:modified xsi:type="dcterms:W3CDTF">2023-12-05T16:52:03Z</dcterms:modified>
</cp:coreProperties>
</file>