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ZYwFYjYP17hFT9Qp54plAHqSo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789D3F-ACFC-4839-B305-A3EF8D9408B3}">
  <a:tblStyle styleId="{35789D3F-ACFC-4839-B305-A3EF8D9408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88CFF24-F26A-4CC4-837B-20FB6580E46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2ab1571e0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12ab1571e0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12ab1571e0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2c37b7c02_0_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32c37b7c02_0_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32c37b7c02_0_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/>
          <p:nvPr>
            <p:ph idx="2" type="sldImg"/>
          </p:nvPr>
        </p:nvSpPr>
        <p:spPr>
          <a:xfrm>
            <a:off x="685800" y="1143000"/>
            <a:ext cx="5484813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8:notes"/>
          <p:cNvSpPr txBox="1"/>
          <p:nvPr>
            <p:ph idx="1"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8:notes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9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10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9118f2adc_0_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229118f2adc_0_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229118f2adc_0_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6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7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12ab1571e0_0_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12ab1571e0_0_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12ab1571e0_0_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4" name="Google Shape;114;p28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0" name="Google Shape;120;p29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7" name="Google Shape;127;p30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2" name="Google Shape;132;p31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7" name="Google Shape;137;p32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5" name="Google Shape;145;p33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3" name="Google Shape;153;p34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1" name="Google Shape;161;p35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8" name="Google Shape;168;p36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7" name="Google Shape;177;p37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8" name="Google Shape;198;p16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9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0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1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2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2" name="Google Shape;222;p42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7" name="Google Shape;227;p43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4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4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5" name="Google Shape;235;p44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5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3" name="Google Shape;243;p45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6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6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1" name="Google Shape;251;p46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7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7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8" name="Google Shape;258;p47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8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7" name="Google Shape;267;p48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9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9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8" name="Google Shape;278;p49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5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jp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/>
          <p:nvPr/>
        </p:nvSpPr>
        <p:spPr>
          <a:xfrm>
            <a:off x="180000" y="251640"/>
            <a:ext cx="11698920" cy="16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Project Synopsis Presentation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“TransSummarize: Leveraging NLP for Transcription and Summarization”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"/>
          <p:cNvSpPr/>
          <p:nvPr/>
        </p:nvSpPr>
        <p:spPr>
          <a:xfrm>
            <a:off x="-964800" y="5011200"/>
            <a:ext cx="7117560" cy="140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710875" y="5392925"/>
            <a:ext cx="110907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OF INFORMATION TECHNOLOGY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SIKKIM  MANIPAL  INSTITUTE  OF TECHNOLOGY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 constituent college of Sikkim Manipal University)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MAJITAR, RANGPO, EAST SIKKIM – 737136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7960" y="1608480"/>
            <a:ext cx="1454400" cy="119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"/>
          <p:cNvSpPr/>
          <p:nvPr/>
        </p:nvSpPr>
        <p:spPr>
          <a:xfrm>
            <a:off x="3884249" y="3026038"/>
            <a:ext cx="44235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 Om (Reg. No. 202000004)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Sushma Oinam (Reg. No. 202000048)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Aryan Raj Pradhan(Reg. No. 202000012)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"/>
          <p:cNvSpPr/>
          <p:nvPr/>
        </p:nvSpPr>
        <p:spPr>
          <a:xfrm>
            <a:off x="2833560" y="4070520"/>
            <a:ext cx="664056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I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Saumya Das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Technology, Assistant Professor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12ab1571e0_0_0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71" name="Google Shape;371;g212ab1571e0_0_0"/>
          <p:cNvSpPr txBox="1"/>
          <p:nvPr/>
        </p:nvSpPr>
        <p:spPr>
          <a:xfrm>
            <a:off x="0" y="455050"/>
            <a:ext cx="12192000" cy="6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b="1"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Extractive Text Summarization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Extracts original sentences from the corpus directly if they are deemed important or ranked so. i.e subset of the corpus.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-IN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Rank</a:t>
            </a:r>
            <a:endParaRPr sz="23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TextRank is based on the PageRank algorithm used on Google Search Engine.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graph-based ranking model.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prefers pages with a higher number of pages hitting it.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Originally “TextRank” algorithm used the percentage of words appearing among two sentences as the weights of an edge between them.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then creates a graph with sentences as the nodes and overlapped words as the links.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-IN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Nlargest</a:t>
            </a:r>
            <a:endParaRPr sz="23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nlargest is a function that finds n number of elements that is the largest or have the largest valve for a given key.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■"/>
            </a:pPr>
            <a:r>
              <a:rPr lang="en-I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to find the rank of sentences in the corpus for extractive text summarization.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72" name="Google Shape;372;g212ab1571e0_0_0"/>
          <p:cNvSpPr txBox="1"/>
          <p:nvPr>
            <p:ph idx="4294967295" type="title"/>
          </p:nvPr>
        </p:nvSpPr>
        <p:spPr>
          <a:xfrm>
            <a:off x="762855" y="-341410"/>
            <a:ext cx="10514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ALGORITHMS 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212ab1571e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6360" y="8640"/>
            <a:ext cx="1444320" cy="97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2c37b7c02_0_4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80" name="Google Shape;380;g232c37b7c02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6360" y="8640"/>
            <a:ext cx="1444320" cy="97416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32c37b7c02_0_4"/>
          <p:cNvSpPr txBox="1"/>
          <p:nvPr/>
        </p:nvSpPr>
        <p:spPr>
          <a:xfrm>
            <a:off x="312675" y="8650"/>
            <a:ext cx="114741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Abstractive text summary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Seq2Seq Model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Seq2Seq model is a deep learning model that takes in a sequence of inputs and gives a new sequence of outputs.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into account the context words surrounding the input.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idea behind Seq2Seq is to use a neural network to encode the input sequence into a fixed-length vector and then use another NN to decode the vector into the output sequence.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main components: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 - That creates hidden layers from input words.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Decoder - That takes a hidden vector from the encoder, and the current word to produce the next hidden vector and predict the upcoming word.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Sequences as a corpus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Embedding mechanism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Encoder-Decoder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model for training and testing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"/>
          <p:cNvSpPr/>
          <p:nvPr/>
        </p:nvSpPr>
        <p:spPr>
          <a:xfrm>
            <a:off x="3490200" y="32760"/>
            <a:ext cx="56498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GANTT CHART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8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89" name="Google Shape;38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77" y="549000"/>
            <a:ext cx="10947637" cy="58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6360" y="8640"/>
            <a:ext cx="1444320" cy="97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6360" y="8640"/>
            <a:ext cx="1444320" cy="100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834840" y="251280"/>
            <a:ext cx="1016280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 txBox="1"/>
          <p:nvPr>
            <p:ph idx="4294967295" type="body"/>
          </p:nvPr>
        </p:nvSpPr>
        <p:spPr>
          <a:xfrm>
            <a:off x="622080" y="936000"/>
            <a:ext cx="1051416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b="0" i="0" lang="en-IN" sz="2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Shaikh Naziya, S., &amp; Deshmukh, R. R. (2016). Speech recognition system—a review. </a:t>
            </a:r>
            <a:r>
              <a:rPr b="0" i="1" lang="en-IN" sz="2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IOSR J. Comput. Eng</a:t>
            </a:r>
            <a:r>
              <a:rPr b="0" i="0" lang="en-IN" sz="2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IN" sz="2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b="0" i="0" lang="en-IN" sz="2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(4), 3-8.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None/>
            </a:pPr>
            <a:r>
              <a:rPr b="0" i="0" lang="en-IN" sz="2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Nenkova, A., &amp; McKeown, K. (2012). A survey of text summarization techniques. </a:t>
            </a:r>
            <a:r>
              <a:rPr b="0" i="1" lang="en-IN" sz="2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Mining text data</a:t>
            </a:r>
            <a:r>
              <a:rPr b="0" i="0" lang="en-IN" sz="2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43-76.</a:t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None/>
            </a:pPr>
            <a:r>
              <a:rPr lang="en-IN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b="0" i="0" lang="en-IN" sz="2100" u="none" strike="noStrike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Kågebäck, M., Mogren, O., Tahmasebi, N., &amp; Dubhashi, D. (2014, April). Extractive summarization using continuous vector space models. In Proceedings of the 2nd Workshop on Continuous Vector Space Models and their Compositionality (CVSC) (pp. 31-39).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None/>
            </a:pPr>
            <a:r>
              <a:rPr b="0" i="0" lang="en-IN" sz="2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b="0" i="0" lang="en-IN" sz="2100" u="none" strike="noStrike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Gupta, S., &amp; Gupta, S. K. (2019). Abstractive summarization: An overview of the state of the art. Expert Systems with Applications, 121, 49-65.</a:t>
            </a:r>
            <a:endParaRPr b="0" i="0" sz="2100" u="none" cap="none" strike="noStrike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9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"/>
          <p:cNvSpPr/>
          <p:nvPr/>
        </p:nvSpPr>
        <p:spPr>
          <a:xfrm>
            <a:off x="1358550" y="2945599"/>
            <a:ext cx="9474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2"/>
          <p:cNvGraphicFramePr/>
          <p:nvPr/>
        </p:nvGraphicFramePr>
        <p:xfrm>
          <a:off x="1216440" y="1526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{35789D3F-ACFC-4839-B305-A3EF8D9408B3}</a:tableStyleId>
              </a:tblPr>
              <a:tblGrid>
                <a:gridCol w="2539375"/>
                <a:gridCol w="6158625"/>
              </a:tblGrid>
              <a:tr h="5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r>
                        <a:rPr b="1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No.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Abstract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survey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 definition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b="0" sz="3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I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Solution strategy</a:t>
                      </a:r>
                      <a:endParaRPr b="0" sz="3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IN" sz="3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I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Gantt Chart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I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3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References</a:t>
                      </a:r>
                      <a:endParaRPr b="0"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2"/>
          <p:cNvSpPr/>
          <p:nvPr/>
        </p:nvSpPr>
        <p:spPr>
          <a:xfrm>
            <a:off x="969840" y="449280"/>
            <a:ext cx="1025100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6360" y="8640"/>
            <a:ext cx="1444320" cy="100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"/>
          <p:cNvSpPr txBox="1"/>
          <p:nvPr>
            <p:ph idx="4294967295" type="title"/>
          </p:nvPr>
        </p:nvSpPr>
        <p:spPr>
          <a:xfrm>
            <a:off x="990720" y="275760"/>
            <a:ext cx="10019880" cy="127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ABSTRACT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"/>
          <p:cNvSpPr txBox="1"/>
          <p:nvPr>
            <p:ph idx="4294967295" type="body"/>
          </p:nvPr>
        </p:nvSpPr>
        <p:spPr>
          <a:xfrm>
            <a:off x="990725" y="1294923"/>
            <a:ext cx="102093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75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 and Text summarization are popular areas in Natural Language Processing.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28600" marR="0" rtl="0" algn="just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“TransSummarize” aims to combine speech recognition and text summarization in one whole.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28600" marR="0" rtl="0" algn="just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small scenario like a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seminar</a:t>
            </a:r>
            <a:r>
              <a:rPr b="0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this feature will be helpful to provide summary of conversation into a document without losing vital information.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6360" y="8640"/>
            <a:ext cx="1444320" cy="10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 txBox="1"/>
          <p:nvPr>
            <p:ph idx="4294967295" type="title"/>
          </p:nvPr>
        </p:nvSpPr>
        <p:spPr>
          <a:xfrm>
            <a:off x="741600" y="407880"/>
            <a:ext cx="1051416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"/>
          <p:cNvSpPr txBox="1"/>
          <p:nvPr>
            <p:ph idx="4294967295" type="body"/>
          </p:nvPr>
        </p:nvSpPr>
        <p:spPr>
          <a:xfrm>
            <a:off x="870840" y="1439280"/>
            <a:ext cx="10255680" cy="484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 fontScale="25000" lnSpcReduction="20000"/>
          </a:bodyPr>
          <a:lstStyle/>
          <a:p>
            <a:pPr indent="-2540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(NLP) is a tract of Artificial Intelligence and Linguistics, devoted to make computers understand the statements or words written in human languages. 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28600" marR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 is the ability of a machine or program to identify words spoken aloud and convert them into readable text, and text summarization will</a:t>
            </a:r>
            <a:r>
              <a:rPr b="0" i="0" lang="en-IN" sz="9600" u="none" cap="none" strike="noStrike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 the information in large texts for quicker consumption without losing vital information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28600" marR="0" rtl="0" algn="just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 aims to reduce the time and effort of manual documentation. Sometimes, the main points from a communication in the same language tends to be missed due to accent according to the person.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6360" y="8640"/>
            <a:ext cx="1444320" cy="10299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"/>
          <p:cNvSpPr txBox="1"/>
          <p:nvPr>
            <p:ph idx="4294967295" type="title"/>
          </p:nvPr>
        </p:nvSpPr>
        <p:spPr>
          <a:xfrm>
            <a:off x="225000" y="198720"/>
            <a:ext cx="11127240" cy="82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r>
              <a:rPr b="1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Google Shape;319;p5"/>
          <p:cNvGraphicFramePr/>
          <p:nvPr/>
        </p:nvGraphicFramePr>
        <p:xfrm>
          <a:off x="204480" y="1021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{35789D3F-ACFC-4839-B305-A3EF8D9408B3}</a:tableStyleId>
              </a:tblPr>
              <a:tblGrid>
                <a:gridCol w="749525"/>
                <a:gridCol w="2179450"/>
                <a:gridCol w="3112550"/>
                <a:gridCol w="2943725"/>
                <a:gridCol w="2797550"/>
              </a:tblGrid>
              <a:tr h="7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 No.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Author(s)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Paper and Publication Details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lang="en-IN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Relevance to the project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6"/>
                    </a:solidFill>
                  </a:tcPr>
                </a:tc>
              </a:tr>
              <a:tr h="236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Shaikh Naziya S, R.R.Deshmukh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Speech Recognition System - A Review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IOSR Journal of Computer Engineering(IOSR-JCE), Volume 18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(July- Aug, 2016)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Techniques in Speech Recognition Systems(SRS)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Various SRS modeling techniques are	listed.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different models have their pros and cons.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Vocabulary of HMM is very high - can be used for large amounts of data for speech recognition.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techniques for speech recognition.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Nenkova A., &amp; McKeown, K.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survey of text summarization techniques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Mining text data, 43-76.(2012)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 Representation extracts topics discussed in the input document.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Indicator representation scores the importance of each sentence which will come in the summary.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ideas about how text summarization works.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0" name="Google Shape;3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3080" y="100800"/>
            <a:ext cx="1117800" cy="82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229118f2ad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3080" y="100800"/>
            <a:ext cx="1117800" cy="821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8" name="Google Shape;328;g229118f2adc_0_2"/>
          <p:cNvGraphicFramePr/>
          <p:nvPr/>
        </p:nvGraphicFramePr>
        <p:xfrm>
          <a:off x="173570" y="6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{E88CFF24-F26A-4CC4-837B-20FB6580E468}</a:tableStyleId>
              </a:tblPr>
              <a:tblGrid>
                <a:gridCol w="875500"/>
                <a:gridCol w="2608225"/>
                <a:gridCol w="2735900"/>
                <a:gridCol w="3045975"/>
                <a:gridCol w="2316400"/>
              </a:tblGrid>
              <a:tr h="27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Kågebäck, M., Mogren, O., Tahmasebi, N., &amp; Dubhashi, D. .</a:t>
                      </a:r>
                      <a:endParaRPr sz="18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Extractive summarization using continuous vector space models</a:t>
                      </a:r>
                      <a:endParaRPr sz="18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Proceedings of the 2nd Workshop on Continuous Vector Space Models and their Compositionality (CVSC) (pp. 31-39).</a:t>
                      </a:r>
                      <a:endParaRPr sz="18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(2014, April)</a:t>
                      </a:r>
                      <a:endParaRPr sz="18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683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●"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evaluate different compositions for sentence representation on a standard dataset using the ROUGE evaluation measures. 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Times New Roman"/>
                        <a:buChar char="●"/>
                      </a:pPr>
                      <a:r>
                        <a:rPr lang="en-IN" sz="17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effects of using phrase embeddings for summarization, and showed that these can significantly improve the performance of the state-of-the-art summarization method</a:t>
                      </a:r>
                      <a:endParaRPr sz="1900" u="none" cap="none" strike="noStrike"/>
                    </a:p>
                  </a:txBody>
                  <a:tcPr marT="91425" marB="91425" marR="91425" marL="91425"/>
                </a:tc>
              </a:tr>
              <a:tr h="28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4.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Gupta, S., &amp; Gupta, S. K.</a:t>
                      </a:r>
                      <a:endParaRPr sz="18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Abstractive summarization: An overview of the state of the art.</a:t>
                      </a:r>
                      <a:endParaRPr sz="18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Expert Systems with Applications, 121, 49-65.</a:t>
                      </a:r>
                      <a:endParaRPr sz="18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(2019).</a:t>
                      </a:r>
                      <a:endParaRPr sz="18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Its approaches are broadly divided into structure based and semantic based.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IN" sz="1800" u="none" cap="none" strike="noStrike">
                          <a:solidFill>
                            <a:srgbClr val="2E2E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sentence compression, concept fusion, calculation of path scores and summary generation are few common parts of an abstractive summarization system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2E2E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IN" sz="1800" u="none" cap="none" strike="noStrike">
                          <a:solidFill>
                            <a:srgbClr val="2E2E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abstractive summarization systems consist of 3 steps namely pre-processing, inferencing and Natural Language Generation.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g229118f2adc_0_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"/>
          <p:cNvSpPr txBox="1"/>
          <p:nvPr>
            <p:ph idx="4294967295" type="title"/>
          </p:nvPr>
        </p:nvSpPr>
        <p:spPr>
          <a:xfrm>
            <a:off x="476640" y="252720"/>
            <a:ext cx="10514160" cy="118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DEFINITION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"/>
          <p:cNvSpPr txBox="1"/>
          <p:nvPr>
            <p:ph idx="4294967295" type="body"/>
          </p:nvPr>
        </p:nvSpPr>
        <p:spPr>
          <a:xfrm>
            <a:off x="799200" y="1324080"/>
            <a:ext cx="10540440" cy="49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Currently, there are many speech-to-text tools available, but most of them simply transcribe the speech into text without providing any summary or analysis. This can be time-consuming and inefficient, as the user has to manually read through the entire text to understand the main points.</a:t>
            </a:r>
            <a:endParaRPr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6360" y="8640"/>
            <a:ext cx="1444320" cy="100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38" name="Google Shape;33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725" y="3935700"/>
            <a:ext cx="3123530" cy="211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9075" y="4322265"/>
            <a:ext cx="1341325" cy="13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2575" y="4399303"/>
            <a:ext cx="1187277" cy="118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71825" y="3935700"/>
            <a:ext cx="3163848" cy="2114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6"/>
          <p:cNvCxnSpPr>
            <a:stCxn id="339" idx="3"/>
            <a:endCxn id="340" idx="1"/>
          </p:cNvCxnSpPr>
          <p:nvPr/>
        </p:nvCxnSpPr>
        <p:spPr>
          <a:xfrm>
            <a:off x="2550400" y="4992940"/>
            <a:ext cx="59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6"/>
          <p:cNvCxnSpPr/>
          <p:nvPr/>
        </p:nvCxnSpPr>
        <p:spPr>
          <a:xfrm>
            <a:off x="4429687" y="4992928"/>
            <a:ext cx="59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6"/>
          <p:cNvCxnSpPr/>
          <p:nvPr/>
        </p:nvCxnSpPr>
        <p:spPr>
          <a:xfrm>
            <a:off x="8245250" y="4992940"/>
            <a:ext cx="59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"/>
          <p:cNvSpPr txBox="1"/>
          <p:nvPr>
            <p:ph idx="4294967295" type="title"/>
          </p:nvPr>
        </p:nvSpPr>
        <p:spPr>
          <a:xfrm>
            <a:off x="652680" y="86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SOLUTION STRATEGY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6360" y="8640"/>
            <a:ext cx="1444320" cy="974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7"/>
          <p:cNvSpPr/>
          <p:nvPr/>
        </p:nvSpPr>
        <p:spPr>
          <a:xfrm>
            <a:off x="6036480" y="3322440"/>
            <a:ext cx="179640" cy="23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7"/>
          <p:cNvSpPr txBox="1"/>
          <p:nvPr/>
        </p:nvSpPr>
        <p:spPr>
          <a:xfrm>
            <a:off x="5168616" y="5767075"/>
            <a:ext cx="30942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u="none" cap="none" strike="noStrike">
                <a:solidFill>
                  <a:srgbClr val="000000"/>
                </a:solidFill>
              </a:rPr>
              <a:t>Figure</a:t>
            </a:r>
            <a:r>
              <a:rPr b="1" lang="en-IN"/>
              <a:t> 1</a:t>
            </a:r>
            <a:r>
              <a:rPr b="1" i="0" lang="en-IN" u="none" cap="none" strike="noStrike">
                <a:solidFill>
                  <a:srgbClr val="000000"/>
                </a:solidFill>
              </a:rPr>
              <a:t>: Iterative Model</a:t>
            </a:r>
            <a:endParaRPr b="1" i="0" u="none" cap="none" strike="noStrike">
              <a:solidFill>
                <a:srgbClr val="000000"/>
              </a:solidFill>
            </a:endParaRPr>
          </a:p>
        </p:txBody>
      </p:sp>
      <p:sp>
        <p:nvSpPr>
          <p:cNvPr id="353" name="Google Shape;353;p7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4" name="Google Shape;354;p7"/>
          <p:cNvPicPr preferRelativeResize="0"/>
          <p:nvPr/>
        </p:nvPicPr>
        <p:blipFill rotWithShape="1">
          <a:blip r:embed="rId4">
            <a:alphaModFix/>
          </a:blip>
          <a:srcRect b="0" l="7421" r="10751" t="4852"/>
          <a:stretch/>
        </p:blipFill>
        <p:spPr>
          <a:xfrm>
            <a:off x="1914825" y="1453400"/>
            <a:ext cx="8362351" cy="39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2ab1571e0_0_7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61" name="Google Shape;361;g212ab1571e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700" y="577900"/>
            <a:ext cx="8522599" cy="61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212ab1571e0_0_7"/>
          <p:cNvSpPr txBox="1"/>
          <p:nvPr>
            <p:ph idx="4294967295" type="title"/>
          </p:nvPr>
        </p:nvSpPr>
        <p:spPr>
          <a:xfrm>
            <a:off x="652680" y="-266785"/>
            <a:ext cx="10514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SOLUTION STRATEGY con</a:t>
            </a: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td…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12ab1571e0_0_7"/>
          <p:cNvSpPr txBox="1"/>
          <p:nvPr/>
        </p:nvSpPr>
        <p:spPr>
          <a:xfrm>
            <a:off x="2290466" y="6605750"/>
            <a:ext cx="30942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1200"/>
              <a:t>Figure 2</a:t>
            </a:r>
            <a:r>
              <a:rPr b="1" i="0" lang="en-IN" sz="1200" u="none" cap="none" strike="noStrike">
                <a:solidFill>
                  <a:srgbClr val="000000"/>
                </a:solidFill>
              </a:rPr>
              <a:t>: Flowchart</a:t>
            </a:r>
            <a:r>
              <a:rPr b="1" lang="en-IN" sz="1200"/>
              <a:t> </a:t>
            </a:r>
            <a:r>
              <a:rPr b="1" i="0" lang="en-IN" sz="1200" u="none" cap="none" strike="noStrike">
                <a:solidFill>
                  <a:srgbClr val="000000"/>
                </a:solidFill>
              </a:rPr>
              <a:t> 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pic>
        <p:nvPicPr>
          <p:cNvPr id="364" name="Google Shape;364;g212ab1571e0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6360" y="8640"/>
            <a:ext cx="1444320" cy="97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2023-02-08T08:02:16Z</dcterms:created>
  <dc:creator>SAILESH-PC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0x01010040E9BE9379B93642AE1F8556CCBD96AC</vt:lpwstr>
  </property>
  <property fmtid="{D5CDD505-2E9C-101B-9397-08002B2CF9AE}" pid="3" name="ICV">
    <vt:lpwstr>a68bcb7ff43c4624ac7e22bbc594bf51</vt:lpwstr>
  </property>
  <property fmtid="{D5CDD505-2E9C-101B-9397-08002B2CF9AE}" pid="4" name="KSOProductBuildVer">
    <vt:lpwstr>1033-11.2.0.11440</vt:lpwstr>
  </property>
  <property fmtid="{D5CDD505-2E9C-101B-9397-08002B2CF9AE}" pid="5" name="Notes">
    <vt:i4>1</vt:i4>
  </property>
  <property fmtid="{D5CDD505-2E9C-101B-9397-08002B2CF9AE}" pid="6" name="PresentationFormat">
    <vt:lpwstr>Widescreen</vt:lpwstr>
  </property>
  <property fmtid="{D5CDD505-2E9C-101B-9397-08002B2CF9AE}" pid="7" name="Slides">
    <vt:i4>10</vt:i4>
  </property>
</Properties>
</file>