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533bd404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533bd404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531b8a7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531b8a7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531b8a7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531b8a7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531b8a74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531b8a74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531b8a74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531b8a74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531b8a74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531b8a74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531b8a74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531b8a74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hackernoon.com/what-is-one-hot-encoding-why-and-when-do-you-have-to-use-it-e3c6186d008f"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106788" y="568725"/>
            <a:ext cx="916475" cy="1006400"/>
          </a:xfrm>
          <a:prstGeom prst="rect">
            <a:avLst/>
          </a:prstGeom>
          <a:noFill/>
          <a:ln>
            <a:noFill/>
          </a:ln>
        </p:spPr>
      </p:pic>
      <p:sp>
        <p:nvSpPr>
          <p:cNvPr id="55" name="Google Shape;55;p13"/>
          <p:cNvSpPr txBox="1"/>
          <p:nvPr/>
        </p:nvSpPr>
        <p:spPr>
          <a:xfrm>
            <a:off x="2124075" y="-3075"/>
            <a:ext cx="4881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WORD EMBEDDING IN NLP</a:t>
            </a:r>
            <a:endParaRPr b="1" sz="2400">
              <a:latin typeface="Times New Roman"/>
              <a:ea typeface="Times New Roman"/>
              <a:cs typeface="Times New Roman"/>
              <a:sym typeface="Times New Roman"/>
            </a:endParaRPr>
          </a:p>
        </p:txBody>
      </p:sp>
      <p:sp>
        <p:nvSpPr>
          <p:cNvPr id="56" name="Google Shape;56;p13"/>
          <p:cNvSpPr txBox="1"/>
          <p:nvPr/>
        </p:nvSpPr>
        <p:spPr>
          <a:xfrm>
            <a:off x="920300" y="671725"/>
            <a:ext cx="2571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Presented by: </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Hari Om</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Department of IT</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Sikkim Manipal Institute of Technology</a:t>
            </a:r>
            <a:endParaRPr b="1" sz="1000">
              <a:latin typeface="Times New Roman"/>
              <a:ea typeface="Times New Roman"/>
              <a:cs typeface="Times New Roman"/>
              <a:sym typeface="Times New Roman"/>
            </a:endParaRPr>
          </a:p>
        </p:txBody>
      </p:sp>
      <p:sp>
        <p:nvSpPr>
          <p:cNvPr id="57" name="Google Shape;57;p13"/>
          <p:cNvSpPr txBox="1"/>
          <p:nvPr/>
        </p:nvSpPr>
        <p:spPr>
          <a:xfrm>
            <a:off x="5638750" y="671713"/>
            <a:ext cx="2435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Under the guidance of :  </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Dr. Basant Subba </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Department of CSE</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Indian Institute of Technology, Ropar</a:t>
            </a:r>
            <a:endParaRPr b="1" sz="1000">
              <a:latin typeface="Times New Roman"/>
              <a:ea typeface="Times New Roman"/>
              <a:cs typeface="Times New Roman"/>
              <a:sym typeface="Times New Roman"/>
            </a:endParaRPr>
          </a:p>
        </p:txBody>
      </p:sp>
      <p:cxnSp>
        <p:nvCxnSpPr>
          <p:cNvPr id="58" name="Google Shape;58;p13"/>
          <p:cNvCxnSpPr/>
          <p:nvPr/>
        </p:nvCxnSpPr>
        <p:spPr>
          <a:xfrm>
            <a:off x="9150" y="1641475"/>
            <a:ext cx="9125700" cy="0"/>
          </a:xfrm>
          <a:prstGeom prst="straightConnector1">
            <a:avLst/>
          </a:prstGeom>
          <a:noFill/>
          <a:ln cap="flat" cmpd="sng" w="28575">
            <a:solidFill>
              <a:srgbClr val="000000"/>
            </a:solidFill>
            <a:prstDash val="solid"/>
            <a:round/>
            <a:headEnd len="med" w="med" type="none"/>
            <a:tailEnd len="med" w="med" type="none"/>
          </a:ln>
        </p:spPr>
      </p:cxnSp>
      <p:sp>
        <p:nvSpPr>
          <p:cNvPr id="59" name="Google Shape;59;p13"/>
          <p:cNvSpPr txBox="1"/>
          <p:nvPr/>
        </p:nvSpPr>
        <p:spPr>
          <a:xfrm>
            <a:off x="702825" y="2731925"/>
            <a:ext cx="2371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Times New Roman"/>
              <a:buChar char="●"/>
            </a:pPr>
            <a:r>
              <a:rPr b="1" lang="en">
                <a:solidFill>
                  <a:schemeClr val="dk1"/>
                </a:solidFill>
                <a:highlight>
                  <a:schemeClr val="lt1"/>
                </a:highlight>
                <a:latin typeface="Times New Roman"/>
                <a:ea typeface="Times New Roman"/>
                <a:cs typeface="Times New Roman"/>
                <a:sym typeface="Times New Roman"/>
              </a:rPr>
              <a:t>Word Embedding</a:t>
            </a:r>
            <a:endParaRPr b="1">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b="1">
              <a:solidFill>
                <a:schemeClr val="dk1"/>
              </a:solidFill>
              <a:highlight>
                <a:schemeClr val="lt1"/>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
                <a:solidFill>
                  <a:schemeClr val="dk1"/>
                </a:solidFill>
                <a:highlight>
                  <a:schemeClr val="lt1"/>
                </a:highlight>
                <a:latin typeface="Times New Roman"/>
                <a:ea typeface="Times New Roman"/>
                <a:cs typeface="Times New Roman"/>
                <a:sym typeface="Times New Roman"/>
              </a:rPr>
              <a:t>Word2Vec</a:t>
            </a:r>
            <a:endParaRPr b="1">
              <a:solidFill>
                <a:schemeClr val="dk1"/>
              </a:solidFill>
              <a:highlight>
                <a:schemeClr val="lt1"/>
              </a:highlight>
              <a:latin typeface="Times New Roman"/>
              <a:ea typeface="Times New Roman"/>
              <a:cs typeface="Times New Roman"/>
              <a:sym typeface="Times New Roman"/>
            </a:endParaRPr>
          </a:p>
          <a:p>
            <a:pPr indent="0" lvl="0" marL="914400" rtl="0" algn="l">
              <a:spcBef>
                <a:spcPts val="0"/>
              </a:spcBef>
              <a:spcAft>
                <a:spcPts val="0"/>
              </a:spcAft>
              <a:buNone/>
            </a:pPr>
            <a:r>
              <a:t/>
            </a:r>
            <a:endParaRPr b="1">
              <a:solidFill>
                <a:schemeClr val="dk1"/>
              </a:solidFill>
              <a:highlight>
                <a:schemeClr val="lt1"/>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eriod"/>
            </a:pPr>
            <a:r>
              <a:rPr b="1" lang="en">
                <a:solidFill>
                  <a:schemeClr val="dk1"/>
                </a:solidFill>
                <a:highlight>
                  <a:schemeClr val="lt1"/>
                </a:highlight>
                <a:latin typeface="Times New Roman"/>
                <a:ea typeface="Times New Roman"/>
                <a:cs typeface="Times New Roman"/>
                <a:sym typeface="Times New Roman"/>
              </a:rPr>
              <a:t>CBOW</a:t>
            </a:r>
            <a:endParaRPr b="1">
              <a:solidFill>
                <a:schemeClr val="dk1"/>
              </a:solidFill>
              <a:highlight>
                <a:schemeClr val="lt1"/>
              </a:highlight>
              <a:latin typeface="Times New Roman"/>
              <a:ea typeface="Times New Roman"/>
              <a:cs typeface="Times New Roman"/>
              <a:sym typeface="Times New Roman"/>
            </a:endParaRPr>
          </a:p>
          <a:p>
            <a:pPr indent="0" lvl="0" marL="1371600" rtl="0" algn="l">
              <a:spcBef>
                <a:spcPts val="0"/>
              </a:spcBef>
              <a:spcAft>
                <a:spcPts val="0"/>
              </a:spcAft>
              <a:buNone/>
            </a:pPr>
            <a:r>
              <a:t/>
            </a:r>
            <a:endParaRPr b="1">
              <a:solidFill>
                <a:schemeClr val="dk1"/>
              </a:solidFill>
              <a:highlight>
                <a:schemeClr val="lt1"/>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eriod"/>
            </a:pPr>
            <a:r>
              <a:rPr b="1" lang="en">
                <a:solidFill>
                  <a:schemeClr val="dk1"/>
                </a:solidFill>
                <a:highlight>
                  <a:schemeClr val="lt1"/>
                </a:highlight>
                <a:latin typeface="Times New Roman"/>
                <a:ea typeface="Times New Roman"/>
                <a:cs typeface="Times New Roman"/>
                <a:sym typeface="Times New Roman"/>
              </a:rPr>
              <a:t>Skip-Gram</a:t>
            </a:r>
            <a:endParaRPr b="1">
              <a:solidFill>
                <a:schemeClr val="dk1"/>
              </a:solidFill>
              <a:highlight>
                <a:schemeClr val="lt1"/>
              </a:highlight>
              <a:latin typeface="Times New Roman"/>
              <a:ea typeface="Times New Roman"/>
              <a:cs typeface="Times New Roman"/>
              <a:sym typeface="Times New Roman"/>
            </a:endParaRPr>
          </a:p>
        </p:txBody>
      </p:sp>
      <p:pic>
        <p:nvPicPr>
          <p:cNvPr id="60" name="Google Shape;60;p13"/>
          <p:cNvPicPr preferRelativeResize="0"/>
          <p:nvPr/>
        </p:nvPicPr>
        <p:blipFill rotWithShape="1">
          <a:blip r:embed="rId4">
            <a:alphaModFix/>
          </a:blip>
          <a:srcRect b="23455" l="23627" r="27371" t="8201"/>
          <a:stretch/>
        </p:blipFill>
        <p:spPr>
          <a:xfrm>
            <a:off x="3548602" y="1888625"/>
            <a:ext cx="3223025" cy="29939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283925" y="836200"/>
            <a:ext cx="8410500" cy="2853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4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continuous bag-of-words (CBOW) model is a neural network for natural language processing tasks such as translation and text classification.</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140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14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It is based on predicting a target word given the context of the surrounding words.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140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14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CBOW models are trained on a large dataset of text and adjust the weights and biases of the neurons during training to minimize the error between the predicted target word embedding and the true target word embedding.</a:t>
            </a:r>
            <a:endParaRPr>
              <a:solidFill>
                <a:schemeClr val="dk1"/>
              </a:solidFill>
              <a:latin typeface="Times New Roman"/>
              <a:ea typeface="Times New Roman"/>
              <a:cs typeface="Times New Roman"/>
              <a:sym typeface="Times New Roman"/>
            </a:endParaRPr>
          </a:p>
        </p:txBody>
      </p:sp>
      <p:sp>
        <p:nvSpPr>
          <p:cNvPr id="66" name="Google Shape;66;p14"/>
          <p:cNvSpPr txBox="1"/>
          <p:nvPr/>
        </p:nvSpPr>
        <p:spPr>
          <a:xfrm>
            <a:off x="264475" y="188625"/>
            <a:ext cx="3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CBOW</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4572000" y="1115725"/>
            <a:ext cx="4474800" cy="4027775"/>
          </a:xfrm>
          <a:prstGeom prst="rect">
            <a:avLst/>
          </a:prstGeom>
          <a:noFill/>
          <a:ln>
            <a:noFill/>
          </a:ln>
        </p:spPr>
      </p:pic>
      <p:sp>
        <p:nvSpPr>
          <p:cNvPr id="72" name="Google Shape;72;p15"/>
          <p:cNvSpPr txBox="1"/>
          <p:nvPr/>
        </p:nvSpPr>
        <p:spPr>
          <a:xfrm>
            <a:off x="6631663" y="4282825"/>
            <a:ext cx="157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The Model Architecture</a:t>
            </a:r>
            <a:endParaRPr sz="1000">
              <a:latin typeface="Times New Roman"/>
              <a:ea typeface="Times New Roman"/>
              <a:cs typeface="Times New Roman"/>
              <a:sym typeface="Times New Roman"/>
            </a:endParaRPr>
          </a:p>
        </p:txBody>
      </p:sp>
      <p:pic>
        <p:nvPicPr>
          <p:cNvPr id="73" name="Google Shape;73;p15"/>
          <p:cNvPicPr preferRelativeResize="0"/>
          <p:nvPr/>
        </p:nvPicPr>
        <p:blipFill rotWithShape="1">
          <a:blip r:embed="rId4">
            <a:alphaModFix/>
          </a:blip>
          <a:srcRect b="0" l="16646" r="17215" t="0"/>
          <a:stretch/>
        </p:blipFill>
        <p:spPr>
          <a:xfrm>
            <a:off x="0" y="-48275"/>
            <a:ext cx="5347699" cy="2570050"/>
          </a:xfrm>
          <a:prstGeom prst="rect">
            <a:avLst/>
          </a:prstGeom>
          <a:noFill/>
          <a:ln>
            <a:noFill/>
          </a:ln>
        </p:spPr>
      </p:pic>
      <p:sp>
        <p:nvSpPr>
          <p:cNvPr id="74" name="Google Shape;74;p15"/>
          <p:cNvSpPr txBox="1"/>
          <p:nvPr/>
        </p:nvSpPr>
        <p:spPr>
          <a:xfrm>
            <a:off x="1798750" y="2629125"/>
            <a:ext cx="17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One-Hot Encoding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nvSpPr>
        <p:spPr>
          <a:xfrm>
            <a:off x="303350" y="120575"/>
            <a:ext cx="565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How</a:t>
            </a:r>
            <a:r>
              <a:rPr b="1" lang="en"/>
              <a:t> to </a:t>
            </a:r>
            <a:r>
              <a:rPr b="1" lang="en"/>
              <a:t>measure</a:t>
            </a:r>
            <a:r>
              <a:rPr b="1" lang="en"/>
              <a:t> the correctness of the CBOW Model</a:t>
            </a:r>
            <a:endParaRPr b="1"/>
          </a:p>
        </p:txBody>
      </p:sp>
      <p:sp>
        <p:nvSpPr>
          <p:cNvPr id="80" name="Google Shape;80;p16"/>
          <p:cNvSpPr txBox="1"/>
          <p:nvPr/>
        </p:nvSpPr>
        <p:spPr>
          <a:xfrm>
            <a:off x="2724400" y="1112325"/>
            <a:ext cx="35004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Intrinsic Evaluation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Word Embedding Visualization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Downstream task Evaluation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Transfer Learning Evaluation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264475" y="227525"/>
            <a:ext cx="326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SKIP Gram</a:t>
            </a:r>
            <a:endParaRPr b="1"/>
          </a:p>
        </p:txBody>
      </p:sp>
      <p:pic>
        <p:nvPicPr>
          <p:cNvPr id="86" name="Google Shape;86;p17"/>
          <p:cNvPicPr preferRelativeResize="0"/>
          <p:nvPr/>
        </p:nvPicPr>
        <p:blipFill>
          <a:blip r:embed="rId3">
            <a:alphaModFix/>
          </a:blip>
          <a:stretch>
            <a:fillRect/>
          </a:stretch>
        </p:blipFill>
        <p:spPr>
          <a:xfrm>
            <a:off x="4655050" y="2512425"/>
            <a:ext cx="4298026" cy="2254200"/>
          </a:xfrm>
          <a:prstGeom prst="rect">
            <a:avLst/>
          </a:prstGeom>
          <a:noFill/>
          <a:ln>
            <a:noFill/>
          </a:ln>
        </p:spPr>
      </p:pic>
      <p:pic>
        <p:nvPicPr>
          <p:cNvPr id="87" name="Google Shape;87;p17"/>
          <p:cNvPicPr preferRelativeResize="0"/>
          <p:nvPr/>
        </p:nvPicPr>
        <p:blipFill rotWithShape="1">
          <a:blip r:embed="rId4">
            <a:alphaModFix/>
          </a:blip>
          <a:srcRect b="3595" l="3344" r="0" t="0"/>
          <a:stretch/>
        </p:blipFill>
        <p:spPr>
          <a:xfrm>
            <a:off x="332525" y="627725"/>
            <a:ext cx="5131875" cy="225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p:nvPr/>
        </p:nvSpPr>
        <p:spPr>
          <a:xfrm>
            <a:off x="3881450" y="4145950"/>
            <a:ext cx="1857000" cy="68100"/>
          </a:xfrm>
          <a:prstGeom prst="rect">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nvSpPr>
        <p:spPr>
          <a:xfrm>
            <a:off x="0" y="0"/>
            <a:ext cx="4639800" cy="150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V</a:t>
            </a:r>
            <a:r>
              <a:rPr lang="en" sz="1200">
                <a:solidFill>
                  <a:schemeClr val="dk1"/>
                </a:solidFill>
                <a:latin typeface="Times New Roman"/>
                <a:ea typeface="Times New Roman"/>
                <a:cs typeface="Times New Roman"/>
                <a:sym typeface="Times New Roman"/>
              </a:rPr>
              <a:t>    Number of unique words in our corpus of text ( </a:t>
            </a:r>
            <a:r>
              <a:rPr b="1" lang="en" sz="1200">
                <a:solidFill>
                  <a:schemeClr val="dk1"/>
                </a:solidFill>
                <a:latin typeface="Times New Roman"/>
                <a:ea typeface="Times New Roman"/>
                <a:cs typeface="Times New Roman"/>
                <a:sym typeface="Times New Roman"/>
              </a:rPr>
              <a:t>V</a:t>
            </a:r>
            <a:r>
              <a:rPr lang="en" sz="1200">
                <a:solidFill>
                  <a:schemeClr val="dk1"/>
                </a:solidFill>
                <a:latin typeface="Times New Roman"/>
                <a:ea typeface="Times New Roman"/>
                <a:cs typeface="Times New Roman"/>
                <a:sym typeface="Times New Roman"/>
              </a:rPr>
              <a:t>ocabulary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x</a:t>
            </a:r>
            <a:r>
              <a:rPr lang="en" sz="1200">
                <a:solidFill>
                  <a:schemeClr val="dk1"/>
                </a:solidFill>
                <a:latin typeface="Times New Roman"/>
                <a:ea typeface="Times New Roman"/>
                <a:cs typeface="Times New Roman"/>
                <a:sym typeface="Times New Roman"/>
              </a:rPr>
              <a:t>    Input layer (</a:t>
            </a:r>
            <a:r>
              <a:rPr lang="en" sz="12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One hot encoding</a:t>
            </a:r>
            <a:r>
              <a:rPr lang="en" sz="1200">
                <a:solidFill>
                  <a:schemeClr val="dk1"/>
                </a:solidFill>
                <a:latin typeface="Times New Roman"/>
                <a:ea typeface="Times New Roman"/>
                <a:cs typeface="Times New Roman"/>
                <a:sym typeface="Times New Roman"/>
              </a:rPr>
              <a:t> of our input word ).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N</a:t>
            </a:r>
            <a:r>
              <a:rPr lang="en" sz="1200">
                <a:solidFill>
                  <a:schemeClr val="dk1"/>
                </a:solidFill>
                <a:latin typeface="Times New Roman"/>
                <a:ea typeface="Times New Roman"/>
                <a:cs typeface="Times New Roman"/>
                <a:sym typeface="Times New Roman"/>
              </a:rPr>
              <a:t>    Number of neurons in the hidden layer of neural network</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W</a:t>
            </a:r>
            <a:r>
              <a:rPr lang="en" sz="1200">
                <a:solidFill>
                  <a:schemeClr val="dk1"/>
                </a:solidFill>
                <a:latin typeface="Times New Roman"/>
                <a:ea typeface="Times New Roman"/>
                <a:cs typeface="Times New Roman"/>
                <a:sym typeface="Times New Roman"/>
              </a:rPr>
              <a:t>    Weights between input layer and hidden layer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W'</a:t>
            </a:r>
            <a:r>
              <a:rPr lang="en" sz="1200">
                <a:solidFill>
                  <a:schemeClr val="dk1"/>
                </a:solidFill>
                <a:latin typeface="Times New Roman"/>
                <a:ea typeface="Times New Roman"/>
                <a:cs typeface="Times New Roman"/>
                <a:sym typeface="Times New Roman"/>
              </a:rPr>
              <a:t>   Weights between hidden layer and output layer</a:t>
            </a:r>
            <a:endParaRPr sz="1200">
              <a:solidFill>
                <a:schemeClr val="dk1"/>
              </a:solidFill>
              <a:latin typeface="Times New Roman"/>
              <a:ea typeface="Times New Roman"/>
              <a:cs typeface="Times New Roman"/>
              <a:sym typeface="Times New Roman"/>
            </a:endParaRPr>
          </a:p>
          <a:p>
            <a:pPr indent="0" lvl="0" marL="0" marR="190500" rtl="0" algn="l">
              <a:lnSpc>
                <a:spcPct val="115000"/>
              </a:lnSpc>
              <a:spcBef>
                <a:spcPts val="0"/>
              </a:spcBef>
              <a:spcAft>
                <a:spcPts val="800"/>
              </a:spcAft>
              <a:buNone/>
            </a:pPr>
            <a:r>
              <a:rPr b="1" lang="en" sz="1200">
                <a:solidFill>
                  <a:schemeClr val="dk1"/>
                </a:solidFill>
                <a:latin typeface="Times New Roman"/>
                <a:ea typeface="Times New Roman"/>
                <a:cs typeface="Times New Roman"/>
                <a:sym typeface="Times New Roman"/>
              </a:rPr>
              <a:t>y</a:t>
            </a:r>
            <a:r>
              <a:rPr lang="en" sz="1200">
                <a:solidFill>
                  <a:schemeClr val="dk1"/>
                </a:solidFill>
                <a:latin typeface="Times New Roman"/>
                <a:ea typeface="Times New Roman"/>
                <a:cs typeface="Times New Roman"/>
                <a:sym typeface="Times New Roman"/>
              </a:rPr>
              <a:t>    A softmax output layer having probabilities of every word in our vocabulary</a:t>
            </a:r>
            <a:endParaRPr sz="1200">
              <a:solidFill>
                <a:schemeClr val="dk1"/>
              </a:solidFill>
              <a:latin typeface="Times New Roman"/>
              <a:ea typeface="Times New Roman"/>
              <a:cs typeface="Times New Roman"/>
              <a:sym typeface="Times New Roman"/>
            </a:endParaRPr>
          </a:p>
        </p:txBody>
      </p:sp>
      <p:pic>
        <p:nvPicPr>
          <p:cNvPr id="94" name="Google Shape;94;p18"/>
          <p:cNvPicPr preferRelativeResize="0"/>
          <p:nvPr/>
        </p:nvPicPr>
        <p:blipFill>
          <a:blip r:embed="rId4">
            <a:alphaModFix/>
          </a:blip>
          <a:stretch>
            <a:fillRect/>
          </a:stretch>
        </p:blipFill>
        <p:spPr>
          <a:xfrm>
            <a:off x="1233550" y="1505400"/>
            <a:ext cx="4952250" cy="338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507550" y="151075"/>
            <a:ext cx="45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Cosine Similarity</a:t>
            </a:r>
            <a:endParaRPr b="1">
              <a:latin typeface="Times New Roman"/>
              <a:ea typeface="Times New Roman"/>
              <a:cs typeface="Times New Roman"/>
              <a:sym typeface="Times New Roman"/>
            </a:endParaRPr>
          </a:p>
        </p:txBody>
      </p:sp>
      <p:pic>
        <p:nvPicPr>
          <p:cNvPr id="100" name="Google Shape;100;p19"/>
          <p:cNvPicPr preferRelativeResize="0"/>
          <p:nvPr/>
        </p:nvPicPr>
        <p:blipFill>
          <a:blip r:embed="rId3">
            <a:alphaModFix/>
          </a:blip>
          <a:stretch>
            <a:fillRect/>
          </a:stretch>
        </p:blipFill>
        <p:spPr>
          <a:xfrm>
            <a:off x="4770850" y="595375"/>
            <a:ext cx="4210050" cy="3400425"/>
          </a:xfrm>
          <a:prstGeom prst="rect">
            <a:avLst/>
          </a:prstGeom>
          <a:noFill/>
          <a:ln>
            <a:noFill/>
          </a:ln>
        </p:spPr>
      </p:pic>
      <p:sp>
        <p:nvSpPr>
          <p:cNvPr id="101" name="Google Shape;101;p19"/>
          <p:cNvSpPr txBox="1"/>
          <p:nvPr/>
        </p:nvSpPr>
        <p:spPr>
          <a:xfrm>
            <a:off x="157525" y="733125"/>
            <a:ext cx="46134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In NLP, it is a metric to measure the similarity  between two text documents or vectors.</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It is calculated by the angle formed between two vectors in vector space. </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Formula: </a:t>
            </a:r>
            <a:endParaRPr>
              <a:latin typeface="Times New Roman"/>
              <a:ea typeface="Times New Roman"/>
              <a:cs typeface="Times New Roman"/>
              <a:sym typeface="Times New Roman"/>
            </a:endParaRPr>
          </a:p>
          <a:p>
            <a:pPr indent="0" lvl="0" marL="914400" rtl="0" algn="l">
              <a:spcBef>
                <a:spcPts val="0"/>
              </a:spcBef>
              <a:spcAft>
                <a:spcPts val="0"/>
              </a:spcAft>
              <a:buNone/>
            </a:pPr>
            <a:r>
              <a:rPr lang="en">
                <a:latin typeface="Times New Roman"/>
                <a:ea typeface="Times New Roman"/>
                <a:cs typeface="Times New Roman"/>
                <a:sym typeface="Times New Roman"/>
              </a:rPr>
              <a:t>Cosine Similarity(A,B) = A.B / ||A||*||B||</a:t>
            </a:r>
            <a:endParaRPr>
              <a:latin typeface="Times New Roman"/>
              <a:ea typeface="Times New Roman"/>
              <a:cs typeface="Times New Roman"/>
              <a:sym typeface="Times New Roman"/>
            </a:endParaRPr>
          </a:p>
        </p:txBody>
      </p:sp>
      <p:sp>
        <p:nvSpPr>
          <p:cNvPr id="102" name="Google Shape;102;p19"/>
          <p:cNvSpPr txBox="1"/>
          <p:nvPr/>
        </p:nvSpPr>
        <p:spPr>
          <a:xfrm>
            <a:off x="245025" y="2823575"/>
            <a:ext cx="3840600" cy="10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Note :</a:t>
            </a:r>
            <a:r>
              <a:rPr lang="en">
                <a:solidFill>
                  <a:schemeClr val="dk1"/>
                </a:solidFill>
                <a:latin typeface="Times New Roman"/>
                <a:ea typeface="Times New Roman"/>
                <a:cs typeface="Times New Roman"/>
                <a:sym typeface="Times New Roman"/>
              </a:rPr>
              <a:t> </a:t>
            </a:r>
            <a:r>
              <a:rPr lang="en" sz="1350">
                <a:solidFill>
                  <a:schemeClr val="dk1"/>
                </a:solidFill>
                <a:latin typeface="Times New Roman"/>
                <a:ea typeface="Times New Roman"/>
                <a:cs typeface="Times New Roman"/>
                <a:sym typeface="Times New Roman"/>
              </a:rPr>
              <a:t>Here, A ⋅ B represents the dot product of vectors A and B, and ||A|| and ||B|| represent the magnitudes or Euclidean norms of the vectors A and B, respectively.</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1339200" y="1740600"/>
            <a:ext cx="6465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600">
                <a:latin typeface="Times New Roman"/>
                <a:ea typeface="Times New Roman"/>
                <a:cs typeface="Times New Roman"/>
                <a:sym typeface="Times New Roman"/>
              </a:rPr>
              <a:t>Thank You!</a:t>
            </a:r>
            <a:endParaRPr sz="9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