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507ac52d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507ac52d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07ac52d0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507ac52d0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507ac52d0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507ac52d0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507ac52d0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507ac52d0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07ac52d0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07ac52d0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4106788" y="568725"/>
            <a:ext cx="916475" cy="1006400"/>
          </a:xfrm>
          <a:prstGeom prst="rect">
            <a:avLst/>
          </a:prstGeom>
          <a:noFill/>
          <a:ln>
            <a:noFill/>
          </a:ln>
        </p:spPr>
      </p:pic>
      <p:sp>
        <p:nvSpPr>
          <p:cNvPr id="55" name="Google Shape;55;p13"/>
          <p:cNvSpPr txBox="1"/>
          <p:nvPr/>
        </p:nvSpPr>
        <p:spPr>
          <a:xfrm>
            <a:off x="147800" y="-3075"/>
            <a:ext cx="8916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latin typeface="Times New Roman"/>
                <a:ea typeface="Times New Roman"/>
                <a:cs typeface="Times New Roman"/>
                <a:sym typeface="Times New Roman"/>
              </a:rPr>
              <a:t>SUMMER INTERNSHIP -2023 | IIT, ROPAR - INDIA</a:t>
            </a:r>
            <a:endParaRPr b="1" sz="2400">
              <a:latin typeface="Times New Roman"/>
              <a:ea typeface="Times New Roman"/>
              <a:cs typeface="Times New Roman"/>
              <a:sym typeface="Times New Roman"/>
            </a:endParaRPr>
          </a:p>
        </p:txBody>
      </p:sp>
      <p:sp>
        <p:nvSpPr>
          <p:cNvPr id="56" name="Google Shape;56;p13"/>
          <p:cNvSpPr txBox="1"/>
          <p:nvPr/>
        </p:nvSpPr>
        <p:spPr>
          <a:xfrm>
            <a:off x="920300" y="671725"/>
            <a:ext cx="25710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Presented by: </a:t>
            </a:r>
            <a:endParaRPr b="1" sz="1000">
              <a:latin typeface="Times New Roman"/>
              <a:ea typeface="Times New Roman"/>
              <a:cs typeface="Times New Roman"/>
              <a:sym typeface="Times New Roman"/>
            </a:endParaRPr>
          </a:p>
          <a:p>
            <a:pPr indent="0" lvl="0" marL="0" rtl="0" algn="ctr">
              <a:spcBef>
                <a:spcPts val="0"/>
              </a:spcBef>
              <a:spcAft>
                <a:spcPts val="0"/>
              </a:spcAft>
              <a:buNone/>
            </a:pPr>
            <a:r>
              <a:rPr b="1" lang="en" sz="1000">
                <a:latin typeface="Times New Roman"/>
                <a:ea typeface="Times New Roman"/>
                <a:cs typeface="Times New Roman"/>
                <a:sym typeface="Times New Roman"/>
              </a:rPr>
              <a:t>Hari Om</a:t>
            </a:r>
            <a:endParaRPr b="1" sz="1000">
              <a:latin typeface="Times New Roman"/>
              <a:ea typeface="Times New Roman"/>
              <a:cs typeface="Times New Roman"/>
              <a:sym typeface="Times New Roman"/>
            </a:endParaRPr>
          </a:p>
          <a:p>
            <a:pPr indent="0" lvl="0" marL="0" rtl="0" algn="ctr">
              <a:spcBef>
                <a:spcPts val="0"/>
              </a:spcBef>
              <a:spcAft>
                <a:spcPts val="0"/>
              </a:spcAft>
              <a:buNone/>
            </a:pPr>
            <a:r>
              <a:rPr b="1" lang="en" sz="1000">
                <a:latin typeface="Times New Roman"/>
                <a:ea typeface="Times New Roman"/>
                <a:cs typeface="Times New Roman"/>
                <a:sym typeface="Times New Roman"/>
              </a:rPr>
              <a:t>Department of IT</a:t>
            </a:r>
            <a:endParaRPr b="1" sz="1000">
              <a:latin typeface="Times New Roman"/>
              <a:ea typeface="Times New Roman"/>
              <a:cs typeface="Times New Roman"/>
              <a:sym typeface="Times New Roman"/>
            </a:endParaRPr>
          </a:p>
          <a:p>
            <a:pPr indent="0" lvl="0" marL="0" rtl="0" algn="ctr">
              <a:spcBef>
                <a:spcPts val="0"/>
              </a:spcBef>
              <a:spcAft>
                <a:spcPts val="0"/>
              </a:spcAft>
              <a:buNone/>
            </a:pPr>
            <a:r>
              <a:rPr b="1" lang="en" sz="1000">
                <a:latin typeface="Times New Roman"/>
                <a:ea typeface="Times New Roman"/>
                <a:cs typeface="Times New Roman"/>
                <a:sym typeface="Times New Roman"/>
              </a:rPr>
              <a:t>Sikkim Manipal Institute of Technology</a:t>
            </a:r>
            <a:endParaRPr b="1" sz="1000">
              <a:latin typeface="Times New Roman"/>
              <a:ea typeface="Times New Roman"/>
              <a:cs typeface="Times New Roman"/>
              <a:sym typeface="Times New Roman"/>
            </a:endParaRPr>
          </a:p>
        </p:txBody>
      </p:sp>
      <p:sp>
        <p:nvSpPr>
          <p:cNvPr id="57" name="Google Shape;57;p13"/>
          <p:cNvSpPr txBox="1"/>
          <p:nvPr/>
        </p:nvSpPr>
        <p:spPr>
          <a:xfrm>
            <a:off x="5638750" y="671713"/>
            <a:ext cx="24351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Under the guidance of :  </a:t>
            </a:r>
            <a:endParaRPr b="1" sz="1000">
              <a:latin typeface="Times New Roman"/>
              <a:ea typeface="Times New Roman"/>
              <a:cs typeface="Times New Roman"/>
              <a:sym typeface="Times New Roman"/>
            </a:endParaRPr>
          </a:p>
          <a:p>
            <a:pPr indent="0" lvl="0" marL="0" rtl="0" algn="ctr">
              <a:spcBef>
                <a:spcPts val="0"/>
              </a:spcBef>
              <a:spcAft>
                <a:spcPts val="0"/>
              </a:spcAft>
              <a:buNone/>
            </a:pPr>
            <a:r>
              <a:rPr b="1" lang="en" sz="1000">
                <a:latin typeface="Times New Roman"/>
                <a:ea typeface="Times New Roman"/>
                <a:cs typeface="Times New Roman"/>
                <a:sym typeface="Times New Roman"/>
              </a:rPr>
              <a:t>Dr. Basant Subba </a:t>
            </a:r>
            <a:endParaRPr b="1" sz="1000">
              <a:latin typeface="Times New Roman"/>
              <a:ea typeface="Times New Roman"/>
              <a:cs typeface="Times New Roman"/>
              <a:sym typeface="Times New Roman"/>
            </a:endParaRPr>
          </a:p>
          <a:p>
            <a:pPr indent="0" lvl="0" marL="0" rtl="0" algn="ctr">
              <a:spcBef>
                <a:spcPts val="0"/>
              </a:spcBef>
              <a:spcAft>
                <a:spcPts val="0"/>
              </a:spcAft>
              <a:buNone/>
            </a:pPr>
            <a:r>
              <a:rPr b="1" lang="en" sz="1000">
                <a:latin typeface="Times New Roman"/>
                <a:ea typeface="Times New Roman"/>
                <a:cs typeface="Times New Roman"/>
                <a:sym typeface="Times New Roman"/>
              </a:rPr>
              <a:t>Department of CSE</a:t>
            </a:r>
            <a:endParaRPr b="1" sz="1000">
              <a:latin typeface="Times New Roman"/>
              <a:ea typeface="Times New Roman"/>
              <a:cs typeface="Times New Roman"/>
              <a:sym typeface="Times New Roman"/>
            </a:endParaRPr>
          </a:p>
          <a:p>
            <a:pPr indent="0" lvl="0" marL="0" rtl="0" algn="ctr">
              <a:spcBef>
                <a:spcPts val="0"/>
              </a:spcBef>
              <a:spcAft>
                <a:spcPts val="0"/>
              </a:spcAft>
              <a:buNone/>
            </a:pPr>
            <a:r>
              <a:rPr b="1" lang="en" sz="1000">
                <a:latin typeface="Times New Roman"/>
                <a:ea typeface="Times New Roman"/>
                <a:cs typeface="Times New Roman"/>
                <a:sym typeface="Times New Roman"/>
              </a:rPr>
              <a:t>Indian Institute of Technology, Ropar</a:t>
            </a:r>
            <a:endParaRPr b="1" sz="1000">
              <a:latin typeface="Times New Roman"/>
              <a:ea typeface="Times New Roman"/>
              <a:cs typeface="Times New Roman"/>
              <a:sym typeface="Times New Roman"/>
            </a:endParaRPr>
          </a:p>
        </p:txBody>
      </p:sp>
      <p:cxnSp>
        <p:nvCxnSpPr>
          <p:cNvPr id="58" name="Google Shape;58;p13"/>
          <p:cNvCxnSpPr/>
          <p:nvPr/>
        </p:nvCxnSpPr>
        <p:spPr>
          <a:xfrm>
            <a:off x="9150" y="1641475"/>
            <a:ext cx="9125700" cy="0"/>
          </a:xfrm>
          <a:prstGeom prst="straightConnector1">
            <a:avLst/>
          </a:prstGeom>
          <a:noFill/>
          <a:ln cap="flat" cmpd="sng" w="28575">
            <a:solidFill>
              <a:srgbClr val="000000"/>
            </a:solidFill>
            <a:prstDash val="solid"/>
            <a:round/>
            <a:headEnd len="med" w="med" type="none"/>
            <a:tailEnd len="med" w="med" type="none"/>
          </a:ln>
        </p:spPr>
      </p:cxnSp>
      <p:sp>
        <p:nvSpPr>
          <p:cNvPr id="59" name="Google Shape;59;p13"/>
          <p:cNvSpPr txBox="1"/>
          <p:nvPr/>
        </p:nvSpPr>
        <p:spPr>
          <a:xfrm>
            <a:off x="147800" y="1755396"/>
            <a:ext cx="238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Workflow Diagram : </a:t>
            </a:r>
            <a:endParaRPr b="1">
              <a:latin typeface="Times New Roman"/>
              <a:ea typeface="Times New Roman"/>
              <a:cs typeface="Times New Roman"/>
              <a:sym typeface="Times New Roman"/>
            </a:endParaRPr>
          </a:p>
        </p:txBody>
      </p:sp>
      <p:grpSp>
        <p:nvGrpSpPr>
          <p:cNvPr id="60" name="Google Shape;60;p13"/>
          <p:cNvGrpSpPr/>
          <p:nvPr/>
        </p:nvGrpSpPr>
        <p:grpSpPr>
          <a:xfrm>
            <a:off x="197675" y="2269521"/>
            <a:ext cx="1834900" cy="2423600"/>
            <a:chOff x="1083025" y="1574025"/>
            <a:chExt cx="1834900" cy="2423600"/>
          </a:xfrm>
        </p:grpSpPr>
        <p:sp>
          <p:nvSpPr>
            <p:cNvPr id="61" name="Google Shape;61;p13"/>
            <p:cNvSpPr txBox="1"/>
            <p:nvPr/>
          </p:nvSpPr>
          <p:spPr>
            <a:xfrm>
              <a:off x="1604274" y="1574025"/>
              <a:ext cx="624300" cy="241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800">
                  <a:solidFill>
                    <a:srgbClr val="0C58D3"/>
                  </a:solidFill>
                  <a:latin typeface="Roboto"/>
                  <a:ea typeface="Roboto"/>
                  <a:cs typeface="Roboto"/>
                  <a:sym typeface="Roboto"/>
                </a:rPr>
                <a:t>WEEK-1</a:t>
              </a:r>
              <a:endParaRPr b="1" sz="800">
                <a:solidFill>
                  <a:srgbClr val="0C58D3"/>
                </a:solidFill>
                <a:latin typeface="Roboto"/>
                <a:ea typeface="Roboto"/>
                <a:cs typeface="Roboto"/>
                <a:sym typeface="Roboto"/>
              </a:endParaRPr>
            </a:p>
          </p:txBody>
        </p:sp>
        <p:sp>
          <p:nvSpPr>
            <p:cNvPr id="62" name="Google Shape;62;p13"/>
            <p:cNvSpPr txBox="1"/>
            <p:nvPr/>
          </p:nvSpPr>
          <p:spPr>
            <a:xfrm>
              <a:off x="1235825" y="2695025"/>
              <a:ext cx="1505100" cy="446400"/>
            </a:xfrm>
            <a:prstGeom prst="rect">
              <a:avLst/>
            </a:prstGeom>
            <a:noFill/>
            <a:ln cap="flat" cmpd="sng" w="9525">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0C58D3"/>
                  </a:solidFill>
                  <a:latin typeface="Roboto"/>
                  <a:ea typeface="Roboto"/>
                  <a:cs typeface="Roboto"/>
                  <a:sym typeface="Roboto"/>
                </a:rPr>
                <a:t>Prepare the Dataset</a:t>
              </a:r>
              <a:endParaRPr b="1" sz="1000">
                <a:solidFill>
                  <a:srgbClr val="0C58D3"/>
                </a:solidFill>
                <a:latin typeface="Roboto"/>
                <a:ea typeface="Roboto"/>
                <a:cs typeface="Roboto"/>
                <a:sym typeface="Roboto"/>
              </a:endParaRPr>
            </a:p>
          </p:txBody>
        </p:sp>
        <p:sp>
          <p:nvSpPr>
            <p:cNvPr id="63" name="Google Shape;63;p13"/>
            <p:cNvSpPr txBox="1"/>
            <p:nvPr/>
          </p:nvSpPr>
          <p:spPr>
            <a:xfrm>
              <a:off x="1227725" y="3141425"/>
              <a:ext cx="1545600" cy="85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0C58D3"/>
                  </a:solidFill>
                  <a:latin typeface="Roboto"/>
                  <a:ea typeface="Roboto"/>
                  <a:cs typeface="Roboto"/>
                  <a:sym typeface="Roboto"/>
                </a:rPr>
                <a:t>Finding of dataset of source codes having both vulnerable and non-vulnerable codes. </a:t>
              </a:r>
              <a:endParaRPr b="1" sz="1000">
                <a:solidFill>
                  <a:srgbClr val="0C58D3"/>
                </a:solidFill>
                <a:latin typeface="Roboto"/>
                <a:ea typeface="Roboto"/>
                <a:cs typeface="Roboto"/>
                <a:sym typeface="Roboto"/>
              </a:endParaRPr>
            </a:p>
            <a:p>
              <a:pPr indent="0" lvl="0" marL="0" rtl="0" algn="ctr">
                <a:lnSpc>
                  <a:spcPct val="115000"/>
                </a:lnSpc>
                <a:spcBef>
                  <a:spcPts val="1600"/>
                </a:spcBef>
                <a:spcAft>
                  <a:spcPts val="1600"/>
                </a:spcAft>
                <a:buNone/>
              </a:pPr>
              <a:r>
                <a:t/>
              </a:r>
              <a:endParaRPr b="1" sz="1000">
                <a:solidFill>
                  <a:srgbClr val="0C58D3"/>
                </a:solidFill>
                <a:latin typeface="Roboto"/>
                <a:ea typeface="Roboto"/>
                <a:cs typeface="Roboto"/>
                <a:sym typeface="Roboto"/>
              </a:endParaRPr>
            </a:p>
          </p:txBody>
        </p:sp>
        <p:cxnSp>
          <p:nvCxnSpPr>
            <p:cNvPr id="64" name="Google Shape;64;p13"/>
            <p:cNvCxnSpPr/>
            <p:nvPr/>
          </p:nvCxnSpPr>
          <p:spPr>
            <a:xfrm>
              <a:off x="2180202" y="1695421"/>
              <a:ext cx="718500" cy="741900"/>
            </a:xfrm>
            <a:prstGeom prst="straightConnector1">
              <a:avLst/>
            </a:prstGeom>
            <a:noFill/>
            <a:ln cap="flat" cmpd="sng" w="9525">
              <a:solidFill>
                <a:srgbClr val="0D5DDF"/>
              </a:solidFill>
              <a:prstDash val="solid"/>
              <a:round/>
              <a:headEnd len="sm" w="sm" type="none"/>
              <a:tailEnd len="sm" w="sm" type="none"/>
            </a:ln>
          </p:spPr>
        </p:cxnSp>
        <p:sp>
          <p:nvSpPr>
            <p:cNvPr id="65" name="Google Shape;65;p13"/>
            <p:cNvSpPr/>
            <p:nvPr/>
          </p:nvSpPr>
          <p:spPr>
            <a:xfrm flipH="1">
              <a:off x="1083025" y="2306625"/>
              <a:ext cx="1834800" cy="143400"/>
            </a:xfrm>
            <a:prstGeom prst="parallelogram">
              <a:avLst>
                <a:gd fmla="val 96952" name="adj"/>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29th May to 2nd June</a:t>
              </a:r>
              <a:r>
                <a:rPr b="1" lang="en"/>
                <a:t>  </a:t>
              </a:r>
              <a:endParaRPr b="1"/>
            </a:p>
          </p:txBody>
        </p:sp>
        <p:sp>
          <p:nvSpPr>
            <p:cNvPr id="66" name="Google Shape;66;p13"/>
            <p:cNvSpPr/>
            <p:nvPr/>
          </p:nvSpPr>
          <p:spPr>
            <a:xfrm>
              <a:off x="1083125" y="2460449"/>
              <a:ext cx="1834800" cy="143400"/>
            </a:xfrm>
            <a:prstGeom prst="parallelogram">
              <a:avLst>
                <a:gd fmla="val 96952" name="adj"/>
              </a:avLst>
            </a:prstGeom>
            <a:solidFill>
              <a:srgbClr val="E6913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13"/>
          <p:cNvGrpSpPr/>
          <p:nvPr/>
        </p:nvGrpSpPr>
        <p:grpSpPr>
          <a:xfrm>
            <a:off x="1906624" y="2269521"/>
            <a:ext cx="1834900" cy="2874104"/>
            <a:chOff x="1083025" y="1574025"/>
            <a:chExt cx="1834900" cy="2874104"/>
          </a:xfrm>
        </p:grpSpPr>
        <p:sp>
          <p:nvSpPr>
            <p:cNvPr id="68" name="Google Shape;68;p13"/>
            <p:cNvSpPr txBox="1"/>
            <p:nvPr/>
          </p:nvSpPr>
          <p:spPr>
            <a:xfrm>
              <a:off x="1604274" y="1574025"/>
              <a:ext cx="624300" cy="241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800">
                  <a:solidFill>
                    <a:srgbClr val="0C58D3"/>
                  </a:solidFill>
                  <a:latin typeface="Roboto"/>
                  <a:ea typeface="Roboto"/>
                  <a:cs typeface="Roboto"/>
                  <a:sym typeface="Roboto"/>
                </a:rPr>
                <a:t>WEEK-2</a:t>
              </a:r>
              <a:endParaRPr b="1" sz="800">
                <a:solidFill>
                  <a:srgbClr val="0C58D3"/>
                </a:solidFill>
                <a:latin typeface="Roboto"/>
                <a:ea typeface="Roboto"/>
                <a:cs typeface="Roboto"/>
                <a:sym typeface="Roboto"/>
              </a:endParaRPr>
            </a:p>
          </p:txBody>
        </p:sp>
        <p:sp>
          <p:nvSpPr>
            <p:cNvPr id="69" name="Google Shape;69;p13"/>
            <p:cNvSpPr txBox="1"/>
            <p:nvPr/>
          </p:nvSpPr>
          <p:spPr>
            <a:xfrm>
              <a:off x="1235825" y="2695025"/>
              <a:ext cx="1505100" cy="446400"/>
            </a:xfrm>
            <a:prstGeom prst="rect">
              <a:avLst/>
            </a:prstGeom>
            <a:noFill/>
            <a:ln cap="flat" cmpd="sng" w="9525">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0C58D3"/>
                  </a:solidFill>
                  <a:latin typeface="Roboto"/>
                  <a:ea typeface="Roboto"/>
                  <a:cs typeface="Roboto"/>
                  <a:sym typeface="Roboto"/>
                </a:rPr>
                <a:t>Feeding data into transformer</a:t>
              </a:r>
              <a:endParaRPr b="1" sz="1000">
                <a:solidFill>
                  <a:srgbClr val="0C58D3"/>
                </a:solidFill>
                <a:latin typeface="Roboto"/>
                <a:ea typeface="Roboto"/>
                <a:cs typeface="Roboto"/>
                <a:sym typeface="Roboto"/>
              </a:endParaRPr>
            </a:p>
          </p:txBody>
        </p:sp>
        <p:sp>
          <p:nvSpPr>
            <p:cNvPr id="70" name="Google Shape;70;p13"/>
            <p:cNvSpPr txBox="1"/>
            <p:nvPr/>
          </p:nvSpPr>
          <p:spPr>
            <a:xfrm>
              <a:off x="1215701" y="3151829"/>
              <a:ext cx="1545600" cy="1296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000">
                  <a:solidFill>
                    <a:srgbClr val="0C58D3"/>
                  </a:solidFill>
                  <a:latin typeface="Roboto"/>
                  <a:ea typeface="Roboto"/>
                  <a:cs typeface="Roboto"/>
                  <a:sym typeface="Roboto"/>
                </a:rPr>
                <a:t>Sentence label Embedding , 10 fold cross validation, </a:t>
              </a:r>
              <a:r>
                <a:rPr b="1" lang="en" sz="1000">
                  <a:solidFill>
                    <a:srgbClr val="0C58D3"/>
                  </a:solidFill>
                  <a:latin typeface="Roboto"/>
                  <a:ea typeface="Roboto"/>
                  <a:cs typeface="Roboto"/>
                  <a:sym typeface="Roboto"/>
                </a:rPr>
                <a:t>Pre-trained models can be used from huggingfaces.com</a:t>
              </a:r>
              <a:endParaRPr b="1" sz="1000">
                <a:solidFill>
                  <a:srgbClr val="0C58D3"/>
                </a:solidFill>
                <a:latin typeface="Roboto"/>
                <a:ea typeface="Roboto"/>
                <a:cs typeface="Roboto"/>
                <a:sym typeface="Roboto"/>
              </a:endParaRPr>
            </a:p>
          </p:txBody>
        </p:sp>
        <p:cxnSp>
          <p:nvCxnSpPr>
            <p:cNvPr id="71" name="Google Shape;71;p13"/>
            <p:cNvCxnSpPr/>
            <p:nvPr/>
          </p:nvCxnSpPr>
          <p:spPr>
            <a:xfrm>
              <a:off x="2180202" y="1695421"/>
              <a:ext cx="718500" cy="741900"/>
            </a:xfrm>
            <a:prstGeom prst="straightConnector1">
              <a:avLst/>
            </a:prstGeom>
            <a:noFill/>
            <a:ln cap="flat" cmpd="sng" w="9525">
              <a:solidFill>
                <a:srgbClr val="0D5DDF"/>
              </a:solidFill>
              <a:prstDash val="solid"/>
              <a:round/>
              <a:headEnd len="sm" w="sm" type="none"/>
              <a:tailEnd len="sm" w="sm" type="none"/>
            </a:ln>
          </p:spPr>
        </p:cxnSp>
        <p:sp>
          <p:nvSpPr>
            <p:cNvPr id="72" name="Google Shape;72;p13"/>
            <p:cNvSpPr/>
            <p:nvPr/>
          </p:nvSpPr>
          <p:spPr>
            <a:xfrm flipH="1">
              <a:off x="1083025" y="2306625"/>
              <a:ext cx="1834800" cy="143400"/>
            </a:xfrm>
            <a:prstGeom prst="parallelogram">
              <a:avLst>
                <a:gd fmla="val 96952" name="adj"/>
              </a:avLst>
            </a:prstGeom>
            <a:solidFill>
              <a:srgbClr val="F1C23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5th June to 9th June  </a:t>
              </a:r>
              <a:endParaRPr b="1" sz="800"/>
            </a:p>
          </p:txBody>
        </p:sp>
        <p:sp>
          <p:nvSpPr>
            <p:cNvPr id="73" name="Google Shape;73;p13"/>
            <p:cNvSpPr/>
            <p:nvPr/>
          </p:nvSpPr>
          <p:spPr>
            <a:xfrm>
              <a:off x="1083125" y="2460449"/>
              <a:ext cx="1834800" cy="143400"/>
            </a:xfrm>
            <a:prstGeom prst="parallelogram">
              <a:avLst>
                <a:gd fmla="val 96952" name="adj"/>
              </a:avLst>
            </a:prstGeom>
            <a:solidFill>
              <a:srgbClr val="F6B26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 name="Google Shape;74;p13"/>
          <p:cNvGrpSpPr/>
          <p:nvPr/>
        </p:nvGrpSpPr>
        <p:grpSpPr>
          <a:xfrm>
            <a:off x="3618469" y="2268810"/>
            <a:ext cx="1834900" cy="2531214"/>
            <a:chOff x="1083025" y="1574025"/>
            <a:chExt cx="1834900" cy="2531214"/>
          </a:xfrm>
        </p:grpSpPr>
        <p:sp>
          <p:nvSpPr>
            <p:cNvPr id="75" name="Google Shape;75;p13"/>
            <p:cNvSpPr txBox="1"/>
            <p:nvPr/>
          </p:nvSpPr>
          <p:spPr>
            <a:xfrm>
              <a:off x="1604274" y="1574025"/>
              <a:ext cx="624300" cy="241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800">
                  <a:solidFill>
                    <a:srgbClr val="0D5DDF"/>
                  </a:solidFill>
                  <a:latin typeface="Roboto"/>
                  <a:ea typeface="Roboto"/>
                  <a:cs typeface="Roboto"/>
                  <a:sym typeface="Roboto"/>
                </a:rPr>
                <a:t>WEEK-3</a:t>
              </a:r>
              <a:endParaRPr b="1" sz="800">
                <a:solidFill>
                  <a:srgbClr val="0D5DDF"/>
                </a:solidFill>
                <a:latin typeface="Roboto"/>
                <a:ea typeface="Roboto"/>
                <a:cs typeface="Roboto"/>
                <a:sym typeface="Roboto"/>
              </a:endParaRPr>
            </a:p>
          </p:txBody>
        </p:sp>
        <p:sp>
          <p:nvSpPr>
            <p:cNvPr id="76" name="Google Shape;76;p13"/>
            <p:cNvSpPr txBox="1"/>
            <p:nvPr/>
          </p:nvSpPr>
          <p:spPr>
            <a:xfrm>
              <a:off x="1235825" y="2695025"/>
              <a:ext cx="1505100" cy="446400"/>
            </a:xfrm>
            <a:prstGeom prst="rect">
              <a:avLst/>
            </a:prstGeom>
            <a:noFill/>
            <a:ln cap="flat" cmpd="sng" w="9525">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0D5DDF"/>
                  </a:solidFill>
                  <a:latin typeface="Roboto"/>
                  <a:ea typeface="Roboto"/>
                  <a:cs typeface="Roboto"/>
                  <a:sym typeface="Roboto"/>
                </a:rPr>
                <a:t>Training the model</a:t>
              </a:r>
              <a:endParaRPr b="1" sz="1000">
                <a:solidFill>
                  <a:srgbClr val="0D5DDF"/>
                </a:solidFill>
                <a:latin typeface="Roboto"/>
                <a:ea typeface="Roboto"/>
                <a:cs typeface="Roboto"/>
                <a:sym typeface="Roboto"/>
              </a:endParaRPr>
            </a:p>
          </p:txBody>
        </p:sp>
        <p:sp>
          <p:nvSpPr>
            <p:cNvPr id="77" name="Google Shape;77;p13"/>
            <p:cNvSpPr txBox="1"/>
            <p:nvPr/>
          </p:nvSpPr>
          <p:spPr>
            <a:xfrm>
              <a:off x="1215706" y="3151839"/>
              <a:ext cx="1545600" cy="953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000">
                  <a:solidFill>
                    <a:srgbClr val="0C58D3"/>
                  </a:solidFill>
                  <a:latin typeface="Roboto"/>
                  <a:ea typeface="Roboto"/>
                  <a:cs typeface="Roboto"/>
                  <a:sym typeface="Roboto"/>
                </a:rPr>
                <a:t>Training the model using 70% of data for training and 30% data for testing</a:t>
              </a:r>
              <a:endParaRPr b="1" sz="1000">
                <a:solidFill>
                  <a:srgbClr val="0C58D3"/>
                </a:solidFill>
                <a:latin typeface="Roboto"/>
                <a:ea typeface="Roboto"/>
                <a:cs typeface="Roboto"/>
                <a:sym typeface="Roboto"/>
              </a:endParaRPr>
            </a:p>
          </p:txBody>
        </p:sp>
        <p:cxnSp>
          <p:nvCxnSpPr>
            <p:cNvPr id="78" name="Google Shape;78;p13"/>
            <p:cNvCxnSpPr/>
            <p:nvPr/>
          </p:nvCxnSpPr>
          <p:spPr>
            <a:xfrm>
              <a:off x="2180202" y="1695421"/>
              <a:ext cx="718500" cy="741900"/>
            </a:xfrm>
            <a:prstGeom prst="straightConnector1">
              <a:avLst/>
            </a:prstGeom>
            <a:noFill/>
            <a:ln cap="flat" cmpd="sng" w="9525">
              <a:solidFill>
                <a:srgbClr val="0C58D3"/>
              </a:solidFill>
              <a:prstDash val="solid"/>
              <a:round/>
              <a:headEnd len="sm" w="sm" type="none"/>
              <a:tailEnd len="sm" w="sm" type="none"/>
            </a:ln>
          </p:spPr>
        </p:cxnSp>
        <p:sp>
          <p:nvSpPr>
            <p:cNvPr id="79" name="Google Shape;79;p13"/>
            <p:cNvSpPr/>
            <p:nvPr/>
          </p:nvSpPr>
          <p:spPr>
            <a:xfrm flipH="1">
              <a:off x="1083025" y="2306625"/>
              <a:ext cx="1834800" cy="143400"/>
            </a:xfrm>
            <a:prstGeom prst="parallelogram">
              <a:avLst>
                <a:gd fmla="val 96952" name="adj"/>
              </a:avLst>
            </a:prstGeom>
            <a:solidFill>
              <a:srgbClr val="FFD9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12th June to 16th June </a:t>
              </a:r>
              <a:endParaRPr b="1" sz="800"/>
            </a:p>
          </p:txBody>
        </p:sp>
        <p:sp>
          <p:nvSpPr>
            <p:cNvPr id="80" name="Google Shape;80;p13"/>
            <p:cNvSpPr/>
            <p:nvPr/>
          </p:nvSpPr>
          <p:spPr>
            <a:xfrm>
              <a:off x="1083125" y="2460449"/>
              <a:ext cx="1834800" cy="143400"/>
            </a:xfrm>
            <a:prstGeom prst="parallelogram">
              <a:avLst>
                <a:gd fmla="val 96952" name="adj"/>
              </a:avLst>
            </a:prstGeom>
            <a:solidFill>
              <a:srgbClr val="F9CB9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 name="Google Shape;81;p13"/>
          <p:cNvGrpSpPr/>
          <p:nvPr/>
        </p:nvGrpSpPr>
        <p:grpSpPr>
          <a:xfrm>
            <a:off x="5331733" y="2268799"/>
            <a:ext cx="1834900" cy="2315200"/>
            <a:chOff x="1083025" y="1574025"/>
            <a:chExt cx="1834900" cy="2315200"/>
          </a:xfrm>
        </p:grpSpPr>
        <p:sp>
          <p:nvSpPr>
            <p:cNvPr id="82" name="Google Shape;82;p13"/>
            <p:cNvSpPr txBox="1"/>
            <p:nvPr/>
          </p:nvSpPr>
          <p:spPr>
            <a:xfrm>
              <a:off x="1604274" y="1574025"/>
              <a:ext cx="624300" cy="241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800">
                  <a:solidFill>
                    <a:srgbClr val="0E65F0"/>
                  </a:solidFill>
                  <a:latin typeface="Roboto"/>
                  <a:ea typeface="Roboto"/>
                  <a:cs typeface="Roboto"/>
                  <a:sym typeface="Roboto"/>
                </a:rPr>
                <a:t>WEEK-4</a:t>
              </a:r>
              <a:endParaRPr b="1" sz="800">
                <a:solidFill>
                  <a:srgbClr val="0E65F0"/>
                </a:solidFill>
                <a:latin typeface="Roboto"/>
                <a:ea typeface="Roboto"/>
                <a:cs typeface="Roboto"/>
                <a:sym typeface="Roboto"/>
              </a:endParaRPr>
            </a:p>
          </p:txBody>
        </p:sp>
        <p:sp>
          <p:nvSpPr>
            <p:cNvPr id="83" name="Google Shape;83;p13"/>
            <p:cNvSpPr txBox="1"/>
            <p:nvPr/>
          </p:nvSpPr>
          <p:spPr>
            <a:xfrm>
              <a:off x="1235825" y="2695025"/>
              <a:ext cx="1505100" cy="446400"/>
            </a:xfrm>
            <a:prstGeom prst="rect">
              <a:avLst/>
            </a:prstGeom>
            <a:noFill/>
            <a:ln cap="flat" cmpd="sng" w="9525">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0E65F0"/>
                  </a:solidFill>
                  <a:latin typeface="Roboto"/>
                  <a:ea typeface="Roboto"/>
                  <a:cs typeface="Roboto"/>
                  <a:sym typeface="Roboto"/>
                </a:rPr>
                <a:t>Work Comparison</a:t>
              </a:r>
              <a:endParaRPr b="1" sz="1000">
                <a:solidFill>
                  <a:srgbClr val="0E65F0"/>
                </a:solidFill>
                <a:latin typeface="Roboto"/>
                <a:ea typeface="Roboto"/>
                <a:cs typeface="Roboto"/>
                <a:sym typeface="Roboto"/>
              </a:endParaRPr>
            </a:p>
          </p:txBody>
        </p:sp>
        <p:sp>
          <p:nvSpPr>
            <p:cNvPr id="84" name="Google Shape;84;p13"/>
            <p:cNvSpPr txBox="1"/>
            <p:nvPr/>
          </p:nvSpPr>
          <p:spPr>
            <a:xfrm>
              <a:off x="1215700" y="3151825"/>
              <a:ext cx="1545600" cy="737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000">
                  <a:solidFill>
                    <a:srgbClr val="0C58D3"/>
                  </a:solidFill>
                  <a:latin typeface="Roboto"/>
                  <a:ea typeface="Roboto"/>
                  <a:cs typeface="Roboto"/>
                  <a:sym typeface="Roboto"/>
                </a:rPr>
                <a:t>Comparing the model and results obtained with the existing works</a:t>
              </a:r>
              <a:endParaRPr b="1" sz="1000">
                <a:solidFill>
                  <a:srgbClr val="0C58D3"/>
                </a:solidFill>
                <a:latin typeface="Roboto"/>
                <a:ea typeface="Roboto"/>
                <a:cs typeface="Roboto"/>
                <a:sym typeface="Roboto"/>
              </a:endParaRPr>
            </a:p>
          </p:txBody>
        </p:sp>
        <p:cxnSp>
          <p:nvCxnSpPr>
            <p:cNvPr id="85" name="Google Shape;85;p13"/>
            <p:cNvCxnSpPr/>
            <p:nvPr/>
          </p:nvCxnSpPr>
          <p:spPr>
            <a:xfrm>
              <a:off x="2180202" y="1695421"/>
              <a:ext cx="718500" cy="741900"/>
            </a:xfrm>
            <a:prstGeom prst="straightConnector1">
              <a:avLst/>
            </a:prstGeom>
            <a:noFill/>
            <a:ln cap="flat" cmpd="sng" w="9525">
              <a:solidFill>
                <a:srgbClr val="0C58D3"/>
              </a:solidFill>
              <a:prstDash val="solid"/>
              <a:round/>
              <a:headEnd len="sm" w="sm" type="none"/>
              <a:tailEnd len="sm" w="sm" type="none"/>
            </a:ln>
          </p:spPr>
        </p:cxnSp>
        <p:sp>
          <p:nvSpPr>
            <p:cNvPr id="86" name="Google Shape;86;p13"/>
            <p:cNvSpPr/>
            <p:nvPr/>
          </p:nvSpPr>
          <p:spPr>
            <a:xfrm flipH="1">
              <a:off x="1083025" y="2306625"/>
              <a:ext cx="1834800" cy="143400"/>
            </a:xfrm>
            <a:prstGeom prst="parallelogram">
              <a:avLst>
                <a:gd fmla="val 96952"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19th June to 23rd June</a:t>
              </a:r>
              <a:r>
                <a:rPr b="1" lang="en" sz="1300"/>
                <a:t>  </a:t>
              </a:r>
              <a:endParaRPr b="1" sz="1300"/>
            </a:p>
          </p:txBody>
        </p:sp>
        <p:sp>
          <p:nvSpPr>
            <p:cNvPr id="87" name="Google Shape;87;p13"/>
            <p:cNvSpPr/>
            <p:nvPr/>
          </p:nvSpPr>
          <p:spPr>
            <a:xfrm>
              <a:off x="1083125" y="2460449"/>
              <a:ext cx="1834800" cy="143400"/>
            </a:xfrm>
            <a:prstGeom prst="parallelogram">
              <a:avLst>
                <a:gd fmla="val 96952" name="adj"/>
              </a:avLst>
            </a:prstGeom>
            <a:solidFill>
              <a:srgbClr val="F9CB9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13"/>
          <p:cNvGrpSpPr/>
          <p:nvPr/>
        </p:nvGrpSpPr>
        <p:grpSpPr>
          <a:xfrm>
            <a:off x="7039275" y="2268824"/>
            <a:ext cx="1834900" cy="2424205"/>
            <a:chOff x="1083025" y="1574025"/>
            <a:chExt cx="1834900" cy="2424690"/>
          </a:xfrm>
        </p:grpSpPr>
        <p:sp>
          <p:nvSpPr>
            <p:cNvPr id="89" name="Google Shape;89;p13"/>
            <p:cNvSpPr txBox="1"/>
            <p:nvPr/>
          </p:nvSpPr>
          <p:spPr>
            <a:xfrm>
              <a:off x="1604274" y="1574025"/>
              <a:ext cx="624300" cy="241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800">
                  <a:solidFill>
                    <a:srgbClr val="0D5DDF"/>
                  </a:solidFill>
                  <a:latin typeface="Roboto"/>
                  <a:ea typeface="Roboto"/>
                  <a:cs typeface="Roboto"/>
                  <a:sym typeface="Roboto"/>
                </a:rPr>
                <a:t>WEEK-5</a:t>
              </a:r>
              <a:endParaRPr b="1" sz="800">
                <a:solidFill>
                  <a:srgbClr val="0D5DDF"/>
                </a:solidFill>
                <a:latin typeface="Roboto"/>
                <a:ea typeface="Roboto"/>
                <a:cs typeface="Roboto"/>
                <a:sym typeface="Roboto"/>
              </a:endParaRPr>
            </a:p>
          </p:txBody>
        </p:sp>
        <p:sp>
          <p:nvSpPr>
            <p:cNvPr id="90" name="Google Shape;90;p13"/>
            <p:cNvSpPr txBox="1"/>
            <p:nvPr/>
          </p:nvSpPr>
          <p:spPr>
            <a:xfrm>
              <a:off x="1235825" y="2695025"/>
              <a:ext cx="1505100" cy="446400"/>
            </a:xfrm>
            <a:prstGeom prst="rect">
              <a:avLst/>
            </a:prstGeom>
            <a:noFill/>
            <a:ln cap="flat" cmpd="sng" w="9525">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000000"/>
                  </a:solidFill>
                  <a:latin typeface="Roboto"/>
                  <a:ea typeface="Roboto"/>
                  <a:cs typeface="Roboto"/>
                  <a:sym typeface="Roboto"/>
                </a:rPr>
                <a:t>Project Report</a:t>
              </a:r>
              <a:endParaRPr b="1" sz="1000">
                <a:solidFill>
                  <a:srgbClr val="000000"/>
                </a:solidFill>
                <a:latin typeface="Roboto"/>
                <a:ea typeface="Roboto"/>
                <a:cs typeface="Roboto"/>
                <a:sym typeface="Roboto"/>
              </a:endParaRPr>
            </a:p>
          </p:txBody>
        </p:sp>
        <p:sp>
          <p:nvSpPr>
            <p:cNvPr id="91" name="Google Shape;91;p13"/>
            <p:cNvSpPr txBox="1"/>
            <p:nvPr/>
          </p:nvSpPr>
          <p:spPr>
            <a:xfrm>
              <a:off x="1215700" y="3151814"/>
              <a:ext cx="1545600" cy="846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000">
                  <a:solidFill>
                    <a:srgbClr val="000000"/>
                  </a:solidFill>
                  <a:latin typeface="Roboto"/>
                  <a:ea typeface="Roboto"/>
                  <a:cs typeface="Roboto"/>
                  <a:sym typeface="Roboto"/>
                </a:rPr>
                <a:t>-Creating Project Report </a:t>
              </a:r>
              <a:endParaRPr b="1" sz="1000">
                <a:solidFill>
                  <a:srgbClr val="000000"/>
                </a:solidFill>
                <a:latin typeface="Roboto"/>
                <a:ea typeface="Roboto"/>
                <a:cs typeface="Roboto"/>
                <a:sym typeface="Roboto"/>
              </a:endParaRPr>
            </a:p>
            <a:p>
              <a:pPr indent="0" lvl="0" marL="0" rtl="0" algn="ctr">
                <a:lnSpc>
                  <a:spcPct val="100000"/>
                </a:lnSpc>
                <a:spcBef>
                  <a:spcPts val="0"/>
                </a:spcBef>
                <a:spcAft>
                  <a:spcPts val="0"/>
                </a:spcAft>
                <a:buNone/>
              </a:pPr>
              <a:r>
                <a:rPr b="1" lang="en" sz="1000">
                  <a:solidFill>
                    <a:srgbClr val="000000"/>
                  </a:solidFill>
                  <a:latin typeface="Roboto"/>
                  <a:ea typeface="Roboto"/>
                  <a:cs typeface="Roboto"/>
                  <a:sym typeface="Roboto"/>
                </a:rPr>
                <a:t>-Making Final PPT </a:t>
              </a:r>
              <a:endParaRPr b="1" sz="1000">
                <a:solidFill>
                  <a:srgbClr val="000000"/>
                </a:solidFill>
                <a:latin typeface="Roboto"/>
                <a:ea typeface="Roboto"/>
                <a:cs typeface="Roboto"/>
                <a:sym typeface="Roboto"/>
              </a:endParaRPr>
            </a:p>
          </p:txBody>
        </p:sp>
        <p:cxnSp>
          <p:nvCxnSpPr>
            <p:cNvPr id="92" name="Google Shape;92;p13"/>
            <p:cNvCxnSpPr/>
            <p:nvPr/>
          </p:nvCxnSpPr>
          <p:spPr>
            <a:xfrm>
              <a:off x="2180202" y="1695421"/>
              <a:ext cx="718500" cy="741900"/>
            </a:xfrm>
            <a:prstGeom prst="straightConnector1">
              <a:avLst/>
            </a:prstGeom>
            <a:noFill/>
            <a:ln cap="flat" cmpd="sng" w="9525">
              <a:solidFill>
                <a:srgbClr val="0E65F0"/>
              </a:solidFill>
              <a:prstDash val="solid"/>
              <a:round/>
              <a:headEnd len="sm" w="sm" type="none"/>
              <a:tailEnd len="sm" w="sm" type="none"/>
            </a:ln>
          </p:spPr>
        </p:cxnSp>
        <p:sp>
          <p:nvSpPr>
            <p:cNvPr id="93" name="Google Shape;93;p13"/>
            <p:cNvSpPr/>
            <p:nvPr/>
          </p:nvSpPr>
          <p:spPr>
            <a:xfrm flipH="1">
              <a:off x="1083025" y="2306625"/>
              <a:ext cx="1834800" cy="143400"/>
            </a:xfrm>
            <a:prstGeom prst="parallelogram">
              <a:avLst>
                <a:gd fmla="val 96952" name="adj"/>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94" name="Google Shape;94;p13"/>
            <p:cNvSpPr/>
            <p:nvPr/>
          </p:nvSpPr>
          <p:spPr>
            <a:xfrm>
              <a:off x="1083125" y="2460449"/>
              <a:ext cx="1834800" cy="143400"/>
            </a:xfrm>
            <a:prstGeom prst="parallelogram">
              <a:avLst>
                <a:gd fmla="val 96952" name="adj"/>
              </a:avLst>
            </a:prstGeom>
            <a:solidFill>
              <a:srgbClr val="FCE5C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5" name="Google Shape;95;p13"/>
          <p:cNvPicPr preferRelativeResize="0"/>
          <p:nvPr/>
        </p:nvPicPr>
        <p:blipFill>
          <a:blip r:embed="rId4">
            <a:alphaModFix/>
          </a:blip>
          <a:stretch>
            <a:fillRect/>
          </a:stretch>
        </p:blipFill>
        <p:spPr>
          <a:xfrm rot="-2700000">
            <a:off x="204152" y="3674500"/>
            <a:ext cx="1725275" cy="100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4"/>
          <p:cNvSpPr txBox="1"/>
          <p:nvPr/>
        </p:nvSpPr>
        <p:spPr>
          <a:xfrm>
            <a:off x="227075" y="748875"/>
            <a:ext cx="4539000" cy="264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solidFill>
                  <a:schemeClr val="dk1"/>
                </a:solidFill>
                <a:latin typeface="Times New Roman"/>
                <a:ea typeface="Times New Roman"/>
                <a:cs typeface="Times New Roman"/>
                <a:sym typeface="Times New Roman"/>
              </a:rPr>
              <a:t>Sentence embeddings are typically generated using deep learning techniques, such as neural networks or transformer models. These models learn to map sentences into continuous vector representations, where similar sentences are mapped closer together in the embedding space. The resulting embeddings can be used for various natural language processing (NLP) tasks, including text classification, sentiment analysis, question-answering, machine translation, and information retrieval.</a:t>
            </a:r>
            <a:endParaRPr sz="1600">
              <a:solidFill>
                <a:schemeClr val="dk1"/>
              </a:solidFill>
              <a:latin typeface="Times New Roman"/>
              <a:ea typeface="Times New Roman"/>
              <a:cs typeface="Times New Roman"/>
              <a:sym typeface="Times New Roman"/>
            </a:endParaRPr>
          </a:p>
        </p:txBody>
      </p:sp>
      <p:sp>
        <p:nvSpPr>
          <p:cNvPr id="101" name="Google Shape;101;p14"/>
          <p:cNvSpPr txBox="1"/>
          <p:nvPr/>
        </p:nvSpPr>
        <p:spPr>
          <a:xfrm>
            <a:off x="227075" y="290475"/>
            <a:ext cx="42447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Times New Roman"/>
                <a:ea typeface="Times New Roman"/>
                <a:cs typeface="Times New Roman"/>
                <a:sym typeface="Times New Roman"/>
              </a:rPr>
              <a:t>What is Sentence Embedding?</a:t>
            </a:r>
            <a:endParaRPr b="1" sz="19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pic>
        <p:nvPicPr>
          <p:cNvPr id="102" name="Google Shape;102;p14"/>
          <p:cNvPicPr preferRelativeResize="0"/>
          <p:nvPr/>
        </p:nvPicPr>
        <p:blipFill>
          <a:blip r:embed="rId3">
            <a:alphaModFix/>
          </a:blip>
          <a:stretch>
            <a:fillRect/>
          </a:stretch>
        </p:blipFill>
        <p:spPr>
          <a:xfrm>
            <a:off x="4918475" y="152400"/>
            <a:ext cx="4073126" cy="4073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nvSpPr>
        <p:spPr>
          <a:xfrm>
            <a:off x="386725" y="1287775"/>
            <a:ext cx="7749600" cy="229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The "paraphrase-mpnet-base-v2" model is a pre-trained language model developed by OpenAI. It is based on the MPNet (Multilingual Pre-training for Universal Language Understanding) architecture, which is a variant of the Transformer model.</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35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35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35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350">
                <a:solidFill>
                  <a:schemeClr val="dk1"/>
                </a:solidFill>
                <a:latin typeface="Times New Roman"/>
                <a:ea typeface="Times New Roman"/>
                <a:cs typeface="Times New Roman"/>
                <a:sym typeface="Times New Roman"/>
              </a:rPr>
              <a:t>The paraphrase-mpnet-base-v2 model is specifically trained to generate paraphrases or rephrases of input sentences. Its objective is to understand the meaning and intent of a given sentence and produce alternative sentences that convey the same or similar meaning.</a:t>
            </a:r>
            <a:endParaRPr>
              <a:solidFill>
                <a:schemeClr val="dk1"/>
              </a:solidFill>
              <a:latin typeface="Times New Roman"/>
              <a:ea typeface="Times New Roman"/>
              <a:cs typeface="Times New Roman"/>
              <a:sym typeface="Times New Roman"/>
            </a:endParaRPr>
          </a:p>
        </p:txBody>
      </p:sp>
      <p:sp>
        <p:nvSpPr>
          <p:cNvPr id="108" name="Google Shape;108;p15"/>
          <p:cNvSpPr txBox="1"/>
          <p:nvPr/>
        </p:nvSpPr>
        <p:spPr>
          <a:xfrm>
            <a:off x="455300" y="224800"/>
            <a:ext cx="3600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300">
                <a:solidFill>
                  <a:schemeClr val="dk1"/>
                </a:solidFill>
                <a:latin typeface="Times New Roman"/>
                <a:ea typeface="Times New Roman"/>
                <a:cs typeface="Times New Roman"/>
                <a:sym typeface="Times New Roman"/>
              </a:rPr>
              <a:t>paraphrase-mpnet-base-v2</a:t>
            </a:r>
            <a:endParaRPr b="1" sz="2300"/>
          </a:p>
        </p:txBody>
      </p:sp>
      <p:pic>
        <p:nvPicPr>
          <p:cNvPr id="109" name="Google Shape;109;p15"/>
          <p:cNvPicPr preferRelativeResize="0"/>
          <p:nvPr/>
        </p:nvPicPr>
        <p:blipFill>
          <a:blip r:embed="rId3">
            <a:alphaModFix/>
          </a:blip>
          <a:stretch>
            <a:fillRect/>
          </a:stretch>
        </p:blipFill>
        <p:spPr>
          <a:xfrm>
            <a:off x="5667650" y="368400"/>
            <a:ext cx="2840102" cy="698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16"/>
          <p:cNvPicPr preferRelativeResize="0"/>
          <p:nvPr/>
        </p:nvPicPr>
        <p:blipFill>
          <a:blip r:embed="rId3">
            <a:alphaModFix/>
          </a:blip>
          <a:stretch>
            <a:fillRect/>
          </a:stretch>
        </p:blipFill>
        <p:spPr>
          <a:xfrm>
            <a:off x="722175" y="796050"/>
            <a:ext cx="7359325" cy="3627925"/>
          </a:xfrm>
          <a:prstGeom prst="rect">
            <a:avLst/>
          </a:prstGeom>
          <a:noFill/>
          <a:ln>
            <a:noFill/>
          </a:ln>
        </p:spPr>
      </p:pic>
      <p:sp>
        <p:nvSpPr>
          <p:cNvPr id="115" name="Google Shape;115;p16"/>
          <p:cNvSpPr txBox="1"/>
          <p:nvPr/>
        </p:nvSpPr>
        <p:spPr>
          <a:xfrm>
            <a:off x="584800" y="190800"/>
            <a:ext cx="5263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K-Fold cross Validation</a:t>
            </a:r>
            <a:endParaRPr b="1"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17"/>
          <p:cNvPicPr preferRelativeResize="0"/>
          <p:nvPr/>
        </p:nvPicPr>
        <p:blipFill>
          <a:blip r:embed="rId3">
            <a:alphaModFix/>
          </a:blip>
          <a:stretch>
            <a:fillRect/>
          </a:stretch>
        </p:blipFill>
        <p:spPr>
          <a:xfrm>
            <a:off x="338703" y="1229700"/>
            <a:ext cx="4585626" cy="3472400"/>
          </a:xfrm>
          <a:prstGeom prst="rect">
            <a:avLst/>
          </a:prstGeom>
          <a:noFill/>
          <a:ln>
            <a:noFill/>
          </a:ln>
        </p:spPr>
      </p:pic>
      <p:pic>
        <p:nvPicPr>
          <p:cNvPr id="121" name="Google Shape;121;p17"/>
          <p:cNvPicPr preferRelativeResize="0"/>
          <p:nvPr/>
        </p:nvPicPr>
        <p:blipFill>
          <a:blip r:embed="rId4">
            <a:alphaModFix/>
          </a:blip>
          <a:stretch>
            <a:fillRect/>
          </a:stretch>
        </p:blipFill>
        <p:spPr>
          <a:xfrm>
            <a:off x="5076729" y="152400"/>
            <a:ext cx="3590925" cy="2343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nvSpPr>
        <p:spPr>
          <a:xfrm rot="-516863">
            <a:off x="370259" y="1740563"/>
            <a:ext cx="8141749" cy="1662453"/>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600">
                <a:latin typeface="Times New Roman"/>
                <a:ea typeface="Times New Roman"/>
                <a:cs typeface="Times New Roman"/>
                <a:sym typeface="Times New Roman"/>
              </a:rPr>
              <a:t>Thank You</a:t>
            </a:r>
            <a:endParaRPr sz="96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