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5959CEC-B5F5-4FFB-92CD-3803BAA09B92}">
  <a:tblStyle styleId="{D5959CEC-B5F5-4FFB-92CD-3803BAA09B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293d703f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5293d703f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293d703f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293d703f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788" y="568725"/>
            <a:ext cx="916475" cy="10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47800" y="-3075"/>
            <a:ext cx="8916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SUMMER INTERNSHIP -2023 | IIT, ROPAR - INDIA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20300" y="671725"/>
            <a:ext cx="257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Presented by: 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Hari Om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Department of IT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Sikkim Manipal Institute of Technology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638750" y="671713"/>
            <a:ext cx="2435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Under the guidance of :  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Dr. Basant Subba 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Department of CSE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Technology, Ropar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9150" y="1641475"/>
            <a:ext cx="912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147800" y="1755396"/>
            <a:ext cx="23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Workflow Diagram :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197675" y="2269521"/>
            <a:ext cx="1834900" cy="2423600"/>
            <a:chOff x="1083025" y="1574025"/>
            <a:chExt cx="1834900" cy="2423600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WEEK-1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Prepare the Dataset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1227725" y="3141425"/>
              <a:ext cx="1545600" cy="856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Finding of dataset of source codes having both vulnerable and non-vulnerable codes. 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4" name="Google Shape;64;p1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" name="Google Shape;65;p1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29th May to 2nd June</a:t>
              </a:r>
              <a:r>
                <a:rPr b="1" lang="en"/>
                <a:t>  </a:t>
              </a:r>
              <a:endParaRPr b="1"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6913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1906624" y="2269521"/>
            <a:ext cx="1834900" cy="2874104"/>
            <a:chOff x="1083025" y="1574025"/>
            <a:chExt cx="1834900" cy="2874104"/>
          </a:xfrm>
        </p:grpSpPr>
        <p:sp>
          <p:nvSpPr>
            <p:cNvPr id="68" name="Google Shape;68;p1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WEEK-2</a:t>
              </a:r>
              <a:endParaRPr b="1" sz="8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Feeding data into transformer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>
              <a:off x="1215701" y="3151829"/>
              <a:ext cx="1545600" cy="1296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Sentence label Embedding , 10 fold cross validation, Pre-trained models can be used from huggingfaces.com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1" name="Google Shape;71;p1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D5DD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" name="Google Shape;72;p1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1C23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5th June to 9th June  </a:t>
              </a:r>
              <a:endParaRPr b="1" sz="800"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6B26B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13"/>
          <p:cNvGrpSpPr/>
          <p:nvPr/>
        </p:nvGrpSpPr>
        <p:grpSpPr>
          <a:xfrm>
            <a:off x="3618469" y="2268810"/>
            <a:ext cx="1834900" cy="2531214"/>
            <a:chOff x="1083025" y="1574025"/>
            <a:chExt cx="1834900" cy="2531214"/>
          </a:xfrm>
        </p:grpSpPr>
        <p:sp>
          <p:nvSpPr>
            <p:cNvPr id="75" name="Google Shape;75;p1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WEEK-3</a:t>
              </a:r>
              <a:endParaRPr b="1" sz="8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Training the model</a:t>
              </a:r>
              <a:endParaRPr b="1" sz="10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1215706" y="3151839"/>
              <a:ext cx="1545600" cy="953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Training the model using 70% of data for training and 30% data for testing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" name="Google Shape;78;p1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" name="Google Shape;79;p1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D9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12th June to 16th June </a:t>
              </a:r>
              <a:endParaRPr b="1" sz="800"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CB9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13"/>
          <p:cNvGrpSpPr/>
          <p:nvPr/>
        </p:nvGrpSpPr>
        <p:grpSpPr>
          <a:xfrm>
            <a:off x="5331733" y="2268799"/>
            <a:ext cx="1834900" cy="2315200"/>
            <a:chOff x="1083025" y="1574025"/>
            <a:chExt cx="1834900" cy="2315200"/>
          </a:xfrm>
        </p:grpSpPr>
        <p:sp>
          <p:nvSpPr>
            <p:cNvPr id="82" name="Google Shape;82;p1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WEEK-4</a:t>
              </a:r>
              <a:endParaRPr b="1" sz="8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Work Comparison</a:t>
              </a:r>
              <a:endParaRPr b="1" sz="1000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000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Comparing the model and results obtained with the existing works</a:t>
              </a:r>
              <a:endParaRPr b="1" sz="1000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5" name="Google Shape;85;p1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C58D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1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E5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19th June to 23rd June</a:t>
              </a:r>
              <a:r>
                <a:rPr b="1" lang="en" sz="1300"/>
                <a:t>  </a:t>
              </a:r>
              <a:endParaRPr b="1" sz="1300"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9CB9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7039275" y="2268824"/>
            <a:ext cx="1834900" cy="2424205"/>
            <a:chOff x="1083025" y="1574025"/>
            <a:chExt cx="1834900" cy="2424690"/>
          </a:xfrm>
        </p:grpSpPr>
        <p:sp>
          <p:nvSpPr>
            <p:cNvPr id="89" name="Google Shape;89;p13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WEEK-5</a:t>
              </a:r>
              <a:endParaRPr b="1" sz="800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Project Report</a:t>
              </a:r>
              <a:endParaRPr b="1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1215700" y="3151814"/>
              <a:ext cx="1545600" cy="8469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-Creating Project Report </a:t>
              </a:r>
              <a:endParaRPr b="1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-Making Final PPT </a:t>
              </a:r>
              <a:endParaRPr b="1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2" name="Google Shape;92;p13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E65F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3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FF2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/>
                <a:t>26th June onwards</a:t>
              </a:r>
              <a:r>
                <a:rPr lang="en"/>
                <a:t>  </a:t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CE5C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5" name="Google Shape;9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252490" y="3623075"/>
            <a:ext cx="1725275" cy="10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700000">
            <a:off x="1913090" y="4032650"/>
            <a:ext cx="1725275" cy="10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Google Shape;101;p14"/>
          <p:cNvGraphicFramePr/>
          <p:nvPr/>
        </p:nvGraphicFramePr>
        <p:xfrm>
          <a:off x="952500" y="193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{D5959CEC-B5F5-4FFB-92CD-3803BAA09B92}</a:tableStyleId>
              </a:tblPr>
              <a:tblGrid>
                <a:gridCol w="6074975"/>
                <a:gridCol w="1164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Parameters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transformer layers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 of 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tokens</a:t>
                      </a: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used for embedding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Size of embedding vector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768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2" name="Google Shape;102;p14"/>
          <p:cNvSpPr txBox="1"/>
          <p:nvPr/>
        </p:nvSpPr>
        <p:spPr>
          <a:xfrm>
            <a:off x="634325" y="403675"/>
            <a:ext cx="598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Bert-base-nli-mean-tokens model for embedding 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327400" y="199050"/>
            <a:ext cx="391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Logistic regression classifier : 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108" name="Google Shape;108;p1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{D5959CEC-B5F5-4FFB-92CD-3803BAA09B92}</a:tableStyleId>
              </a:tblPr>
              <a:tblGrid>
                <a:gridCol w="5563425"/>
                <a:gridCol w="1675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Parameters 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 iteration of Model to converge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10,000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T cap="flat" cmpd="sng" w="2857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of data for training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Percentage of data for testing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threshold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