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2BE7F15-A604-4592-BEA9-A0DD7A9BBB80}">
  <a:tblStyle styleId="{C2BE7F15-A604-4592-BEA9-A0DD7A9BBB8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24" Type="http://schemas.openxmlformats.org/officeDocument/2006/relationships/slide" Target="slides/slide18.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461f30fef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461f30fef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461f30fef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461f30fef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461f30fef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461f30fef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461f30fef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461f30fef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461f30fef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461f30fef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461f30fef7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461f30fef7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461f30fef7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461f30fef7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461f30fef7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461f30fef7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461f30fef7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461f30fef7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44d200bf5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44d200bf5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44d200bf5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44d200bf5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44d200bf5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44d200bf5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44d200bf5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44d200bf5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44d200bf5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44d200bf5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44d200bf5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44d200bf5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45b46cbc1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45b46cbc1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461f30fe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461f30fe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4106788" y="568725"/>
            <a:ext cx="916475" cy="1006400"/>
          </a:xfrm>
          <a:prstGeom prst="rect">
            <a:avLst/>
          </a:prstGeom>
          <a:noFill/>
          <a:ln>
            <a:noFill/>
          </a:ln>
        </p:spPr>
      </p:pic>
      <p:sp>
        <p:nvSpPr>
          <p:cNvPr id="55" name="Google Shape;55;p13"/>
          <p:cNvSpPr txBox="1"/>
          <p:nvPr/>
        </p:nvSpPr>
        <p:spPr>
          <a:xfrm>
            <a:off x="2124075" y="-3075"/>
            <a:ext cx="4881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latin typeface="Times New Roman"/>
                <a:ea typeface="Times New Roman"/>
                <a:cs typeface="Times New Roman"/>
                <a:sym typeface="Times New Roman"/>
              </a:rPr>
              <a:t>WORD EMBEDDING IN NLP</a:t>
            </a:r>
            <a:endParaRPr b="1" sz="2400">
              <a:latin typeface="Times New Roman"/>
              <a:ea typeface="Times New Roman"/>
              <a:cs typeface="Times New Roman"/>
              <a:sym typeface="Times New Roman"/>
            </a:endParaRPr>
          </a:p>
        </p:txBody>
      </p:sp>
      <p:sp>
        <p:nvSpPr>
          <p:cNvPr id="56" name="Google Shape;56;p13"/>
          <p:cNvSpPr txBox="1"/>
          <p:nvPr/>
        </p:nvSpPr>
        <p:spPr>
          <a:xfrm>
            <a:off x="920300" y="671725"/>
            <a:ext cx="25710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Presented</a:t>
            </a:r>
            <a:r>
              <a:rPr b="1" lang="en" sz="1000">
                <a:latin typeface="Times New Roman"/>
                <a:ea typeface="Times New Roman"/>
                <a:cs typeface="Times New Roman"/>
                <a:sym typeface="Times New Roman"/>
              </a:rPr>
              <a:t> by: </a:t>
            </a:r>
            <a:endParaRPr b="1" sz="1000">
              <a:latin typeface="Times New Roman"/>
              <a:ea typeface="Times New Roman"/>
              <a:cs typeface="Times New Roman"/>
              <a:sym typeface="Times New Roman"/>
            </a:endParaRPr>
          </a:p>
          <a:p>
            <a:pPr indent="0" lvl="0" marL="0" rtl="0" algn="ctr">
              <a:spcBef>
                <a:spcPts val="0"/>
              </a:spcBef>
              <a:spcAft>
                <a:spcPts val="0"/>
              </a:spcAft>
              <a:buNone/>
            </a:pPr>
            <a:r>
              <a:rPr b="1" lang="en" sz="1000">
                <a:latin typeface="Times New Roman"/>
                <a:ea typeface="Times New Roman"/>
                <a:cs typeface="Times New Roman"/>
                <a:sym typeface="Times New Roman"/>
              </a:rPr>
              <a:t>Hari Om</a:t>
            </a:r>
            <a:endParaRPr b="1" sz="1000">
              <a:latin typeface="Times New Roman"/>
              <a:ea typeface="Times New Roman"/>
              <a:cs typeface="Times New Roman"/>
              <a:sym typeface="Times New Roman"/>
            </a:endParaRPr>
          </a:p>
          <a:p>
            <a:pPr indent="0" lvl="0" marL="0" rtl="0" algn="ctr">
              <a:spcBef>
                <a:spcPts val="0"/>
              </a:spcBef>
              <a:spcAft>
                <a:spcPts val="0"/>
              </a:spcAft>
              <a:buNone/>
            </a:pPr>
            <a:r>
              <a:rPr b="1" lang="en" sz="1000">
                <a:latin typeface="Times New Roman"/>
                <a:ea typeface="Times New Roman"/>
                <a:cs typeface="Times New Roman"/>
                <a:sym typeface="Times New Roman"/>
              </a:rPr>
              <a:t>Department of IT</a:t>
            </a:r>
            <a:endParaRPr b="1" sz="1000">
              <a:latin typeface="Times New Roman"/>
              <a:ea typeface="Times New Roman"/>
              <a:cs typeface="Times New Roman"/>
              <a:sym typeface="Times New Roman"/>
            </a:endParaRPr>
          </a:p>
          <a:p>
            <a:pPr indent="0" lvl="0" marL="0" rtl="0" algn="ctr">
              <a:spcBef>
                <a:spcPts val="0"/>
              </a:spcBef>
              <a:spcAft>
                <a:spcPts val="0"/>
              </a:spcAft>
              <a:buNone/>
            </a:pPr>
            <a:r>
              <a:rPr b="1" lang="en" sz="1000">
                <a:latin typeface="Times New Roman"/>
                <a:ea typeface="Times New Roman"/>
                <a:cs typeface="Times New Roman"/>
                <a:sym typeface="Times New Roman"/>
              </a:rPr>
              <a:t>Sikkim Manipal Institute of Technology</a:t>
            </a:r>
            <a:endParaRPr b="1" sz="1000">
              <a:latin typeface="Times New Roman"/>
              <a:ea typeface="Times New Roman"/>
              <a:cs typeface="Times New Roman"/>
              <a:sym typeface="Times New Roman"/>
            </a:endParaRPr>
          </a:p>
        </p:txBody>
      </p:sp>
      <p:sp>
        <p:nvSpPr>
          <p:cNvPr id="57" name="Google Shape;57;p13"/>
          <p:cNvSpPr txBox="1"/>
          <p:nvPr/>
        </p:nvSpPr>
        <p:spPr>
          <a:xfrm>
            <a:off x="5638750" y="671713"/>
            <a:ext cx="24351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latin typeface="Times New Roman"/>
                <a:ea typeface="Times New Roman"/>
                <a:cs typeface="Times New Roman"/>
                <a:sym typeface="Times New Roman"/>
              </a:rPr>
              <a:t>Under the guidance of : </a:t>
            </a:r>
            <a:r>
              <a:rPr b="1" lang="en" sz="1000">
                <a:latin typeface="Times New Roman"/>
                <a:ea typeface="Times New Roman"/>
                <a:cs typeface="Times New Roman"/>
                <a:sym typeface="Times New Roman"/>
              </a:rPr>
              <a:t> </a:t>
            </a:r>
            <a:endParaRPr b="1" sz="1000">
              <a:latin typeface="Times New Roman"/>
              <a:ea typeface="Times New Roman"/>
              <a:cs typeface="Times New Roman"/>
              <a:sym typeface="Times New Roman"/>
            </a:endParaRPr>
          </a:p>
          <a:p>
            <a:pPr indent="0" lvl="0" marL="0" rtl="0" algn="ctr">
              <a:spcBef>
                <a:spcPts val="0"/>
              </a:spcBef>
              <a:spcAft>
                <a:spcPts val="0"/>
              </a:spcAft>
              <a:buNone/>
            </a:pPr>
            <a:r>
              <a:rPr b="1" lang="en" sz="1000">
                <a:latin typeface="Times New Roman"/>
                <a:ea typeface="Times New Roman"/>
                <a:cs typeface="Times New Roman"/>
                <a:sym typeface="Times New Roman"/>
              </a:rPr>
              <a:t>Dr. Basant Subba </a:t>
            </a:r>
            <a:endParaRPr b="1" sz="1000">
              <a:latin typeface="Times New Roman"/>
              <a:ea typeface="Times New Roman"/>
              <a:cs typeface="Times New Roman"/>
              <a:sym typeface="Times New Roman"/>
            </a:endParaRPr>
          </a:p>
          <a:p>
            <a:pPr indent="0" lvl="0" marL="0" rtl="0" algn="ctr">
              <a:spcBef>
                <a:spcPts val="0"/>
              </a:spcBef>
              <a:spcAft>
                <a:spcPts val="0"/>
              </a:spcAft>
              <a:buNone/>
            </a:pPr>
            <a:r>
              <a:rPr b="1" lang="en" sz="1000">
                <a:latin typeface="Times New Roman"/>
                <a:ea typeface="Times New Roman"/>
                <a:cs typeface="Times New Roman"/>
                <a:sym typeface="Times New Roman"/>
              </a:rPr>
              <a:t>Department of CSE</a:t>
            </a:r>
            <a:endParaRPr b="1" sz="1000">
              <a:latin typeface="Times New Roman"/>
              <a:ea typeface="Times New Roman"/>
              <a:cs typeface="Times New Roman"/>
              <a:sym typeface="Times New Roman"/>
            </a:endParaRPr>
          </a:p>
          <a:p>
            <a:pPr indent="0" lvl="0" marL="0" rtl="0" algn="ctr">
              <a:spcBef>
                <a:spcPts val="0"/>
              </a:spcBef>
              <a:spcAft>
                <a:spcPts val="0"/>
              </a:spcAft>
              <a:buNone/>
            </a:pPr>
            <a:r>
              <a:rPr b="1" lang="en" sz="1000">
                <a:latin typeface="Times New Roman"/>
                <a:ea typeface="Times New Roman"/>
                <a:cs typeface="Times New Roman"/>
                <a:sym typeface="Times New Roman"/>
              </a:rPr>
              <a:t>Indian Institute of Technology, Ropar</a:t>
            </a:r>
            <a:endParaRPr b="1" sz="1000">
              <a:latin typeface="Times New Roman"/>
              <a:ea typeface="Times New Roman"/>
              <a:cs typeface="Times New Roman"/>
              <a:sym typeface="Times New Roman"/>
            </a:endParaRPr>
          </a:p>
        </p:txBody>
      </p:sp>
      <p:sp>
        <p:nvSpPr>
          <p:cNvPr id="58" name="Google Shape;58;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9" name="Google Shape;59;p13"/>
          <p:cNvSpPr txBox="1"/>
          <p:nvPr/>
        </p:nvSpPr>
        <p:spPr>
          <a:xfrm>
            <a:off x="234475" y="2016850"/>
            <a:ext cx="5906700" cy="3570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600">
                <a:latin typeface="Times New Roman"/>
                <a:ea typeface="Times New Roman"/>
                <a:cs typeface="Times New Roman"/>
                <a:sym typeface="Times New Roman"/>
              </a:rPr>
              <a:t>We humans understand the words like king and queen, man and woman, tiger and tigress have a certain type of relation between them but how can a computer figure this out?</a:t>
            </a:r>
            <a:endParaRPr sz="1600">
              <a:latin typeface="Times New Roman"/>
              <a:ea typeface="Times New Roman"/>
              <a:cs typeface="Times New Roman"/>
              <a:sym typeface="Times New Roman"/>
            </a:endParaRPr>
          </a:p>
          <a:p>
            <a:pPr indent="0" lvl="0" marL="0" rtl="0" algn="just">
              <a:spcBef>
                <a:spcPts val="0"/>
              </a:spcBef>
              <a:spcAft>
                <a:spcPts val="0"/>
              </a:spcAft>
              <a:buNone/>
            </a:pPr>
            <a:r>
              <a:t/>
            </a:r>
            <a:endParaRPr sz="1600">
              <a:latin typeface="Times New Roman"/>
              <a:ea typeface="Times New Roman"/>
              <a:cs typeface="Times New Roman"/>
              <a:sym typeface="Times New Roman"/>
            </a:endParaRPr>
          </a:p>
          <a:p>
            <a:pPr indent="0" lvl="0" marL="0" rtl="0" algn="just">
              <a:spcBef>
                <a:spcPts val="0"/>
              </a:spcBef>
              <a:spcAft>
                <a:spcPts val="0"/>
              </a:spcAft>
              <a:buNone/>
            </a:pPr>
            <a:r>
              <a:rPr lang="en" sz="1600">
                <a:latin typeface="Times New Roman"/>
                <a:ea typeface="Times New Roman"/>
                <a:cs typeface="Times New Roman"/>
                <a:sym typeface="Times New Roman"/>
              </a:rPr>
              <a:t>Word embeddings are basically a form of word representation that bridges the human understanding of language to that of a machine. They have learned representations of text in an n-dimensional space where words that have the same meaning have a similar representation. Meaning that two similar words are represented by almost similar vectors that are very closely placed in a vector space. These are essential for solving most Natural language processing problems.</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60" name="Google Shape;60;p13"/>
          <p:cNvSpPr txBox="1"/>
          <p:nvPr/>
        </p:nvSpPr>
        <p:spPr>
          <a:xfrm>
            <a:off x="234475" y="1703450"/>
            <a:ext cx="29202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Times New Roman"/>
                <a:ea typeface="Times New Roman"/>
                <a:cs typeface="Times New Roman"/>
                <a:sym typeface="Times New Roman"/>
              </a:rPr>
              <a:t>What is Word Embedding?</a:t>
            </a:r>
            <a:r>
              <a:rPr lang="en" sz="1900" u="sng">
                <a:latin typeface="Times New Roman"/>
                <a:ea typeface="Times New Roman"/>
                <a:cs typeface="Times New Roman"/>
                <a:sym typeface="Times New Roman"/>
              </a:rPr>
              <a:t> </a:t>
            </a:r>
            <a:endParaRPr sz="1900" u="sng">
              <a:latin typeface="Times New Roman"/>
              <a:ea typeface="Times New Roman"/>
              <a:cs typeface="Times New Roman"/>
              <a:sym typeface="Times New Roman"/>
            </a:endParaRPr>
          </a:p>
        </p:txBody>
      </p:sp>
      <p:cxnSp>
        <p:nvCxnSpPr>
          <p:cNvPr id="61" name="Google Shape;61;p13"/>
          <p:cNvCxnSpPr/>
          <p:nvPr/>
        </p:nvCxnSpPr>
        <p:spPr>
          <a:xfrm>
            <a:off x="9150" y="1641475"/>
            <a:ext cx="9125700" cy="0"/>
          </a:xfrm>
          <a:prstGeom prst="straightConnector1">
            <a:avLst/>
          </a:prstGeom>
          <a:noFill/>
          <a:ln cap="flat" cmpd="sng" w="28575">
            <a:solidFill>
              <a:schemeClr val="dk1"/>
            </a:solidFill>
            <a:prstDash val="solid"/>
            <a:round/>
            <a:headEnd len="med" w="med" type="none"/>
            <a:tailEnd len="med" w="med" type="none"/>
          </a:ln>
        </p:spPr>
      </p:cxnSp>
      <p:pic>
        <p:nvPicPr>
          <p:cNvPr id="62" name="Google Shape;62;p13"/>
          <p:cNvPicPr preferRelativeResize="0"/>
          <p:nvPr/>
        </p:nvPicPr>
        <p:blipFill>
          <a:blip r:embed="rId4">
            <a:alphaModFix/>
          </a:blip>
          <a:stretch>
            <a:fillRect/>
          </a:stretch>
        </p:blipFill>
        <p:spPr>
          <a:xfrm>
            <a:off x="6271550" y="1948600"/>
            <a:ext cx="2695575" cy="2714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54" name="Google Shape;154;p22"/>
          <p:cNvSpPr txBox="1"/>
          <p:nvPr/>
        </p:nvSpPr>
        <p:spPr>
          <a:xfrm>
            <a:off x="201325" y="192475"/>
            <a:ext cx="8749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700" u="sng">
                <a:solidFill>
                  <a:schemeClr val="dk1"/>
                </a:solidFill>
                <a:latin typeface="Times New Roman"/>
                <a:ea typeface="Times New Roman"/>
                <a:cs typeface="Times New Roman"/>
                <a:sym typeface="Times New Roman"/>
              </a:rPr>
              <a:t>Automated Vulnerability Detection in Source Code using Deep Representation Learning</a:t>
            </a:r>
            <a:endParaRPr sz="1700" u="sng"/>
          </a:p>
        </p:txBody>
      </p:sp>
      <p:sp>
        <p:nvSpPr>
          <p:cNvPr id="155" name="Google Shape;155;p22"/>
          <p:cNvSpPr txBox="1"/>
          <p:nvPr/>
        </p:nvSpPr>
        <p:spPr>
          <a:xfrm>
            <a:off x="289775" y="539325"/>
            <a:ext cx="34512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Times New Roman"/>
              <a:buChar char="●"/>
            </a:pPr>
            <a:r>
              <a:rPr b="1" lang="en">
                <a:latin typeface="Times New Roman"/>
                <a:ea typeface="Times New Roman"/>
                <a:cs typeface="Times New Roman"/>
                <a:sym typeface="Times New Roman"/>
              </a:rPr>
              <a:t>Description of the Paper </a:t>
            </a:r>
            <a:endParaRPr b="1">
              <a:latin typeface="Times New Roman"/>
              <a:ea typeface="Times New Roman"/>
              <a:cs typeface="Times New Roman"/>
              <a:sym typeface="Times New Roman"/>
            </a:endParaRPr>
          </a:p>
        </p:txBody>
      </p:sp>
      <p:sp>
        <p:nvSpPr>
          <p:cNvPr id="156" name="Google Shape;156;p22"/>
          <p:cNvSpPr txBox="1"/>
          <p:nvPr/>
        </p:nvSpPr>
        <p:spPr>
          <a:xfrm>
            <a:off x="180600" y="1004475"/>
            <a:ext cx="8782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The paper discusses about automated </a:t>
            </a:r>
            <a:r>
              <a:rPr lang="en">
                <a:latin typeface="Times New Roman"/>
                <a:ea typeface="Times New Roman"/>
                <a:cs typeface="Times New Roman"/>
                <a:sym typeface="Times New Roman"/>
              </a:rPr>
              <a:t>vulnerability</a:t>
            </a:r>
            <a:r>
              <a:rPr lang="en">
                <a:latin typeface="Times New Roman"/>
                <a:ea typeface="Times New Roman"/>
                <a:cs typeface="Times New Roman"/>
                <a:sym typeface="Times New Roman"/>
              </a:rPr>
              <a:t> detection in source code using deep representation learning where the author chooses to go with three open source static analyzers- clang, cppcheck and Flawfinder to generate labels for </a:t>
            </a:r>
            <a:r>
              <a:rPr lang="en">
                <a:latin typeface="Times New Roman"/>
                <a:ea typeface="Times New Roman"/>
                <a:cs typeface="Times New Roman"/>
                <a:sym typeface="Times New Roman"/>
              </a:rPr>
              <a:t>the</a:t>
            </a:r>
            <a:r>
              <a:rPr lang="en">
                <a:latin typeface="Times New Roman"/>
                <a:ea typeface="Times New Roman"/>
                <a:cs typeface="Times New Roman"/>
                <a:sym typeface="Times New Roman"/>
              </a:rPr>
              <a:t> functions used in the source code. The methods followed by the author are explained as follows: </a:t>
            </a:r>
            <a:endParaRPr>
              <a:latin typeface="Times New Roman"/>
              <a:ea typeface="Times New Roman"/>
              <a:cs typeface="Times New Roman"/>
              <a:sym typeface="Times New Roman"/>
            </a:endParaRPr>
          </a:p>
        </p:txBody>
      </p:sp>
      <p:pic>
        <p:nvPicPr>
          <p:cNvPr id="157" name="Google Shape;157;p22"/>
          <p:cNvPicPr preferRelativeResize="0"/>
          <p:nvPr/>
        </p:nvPicPr>
        <p:blipFill>
          <a:blip r:embed="rId3">
            <a:alphaModFix/>
          </a:blip>
          <a:stretch>
            <a:fillRect/>
          </a:stretch>
        </p:blipFill>
        <p:spPr>
          <a:xfrm>
            <a:off x="961463" y="1900725"/>
            <a:ext cx="7221075" cy="2190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63" name="Google Shape;163;p23"/>
          <p:cNvSpPr txBox="1"/>
          <p:nvPr/>
        </p:nvSpPr>
        <p:spPr>
          <a:xfrm>
            <a:off x="69925" y="59175"/>
            <a:ext cx="8951100" cy="428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Times New Roman"/>
              <a:buAutoNum type="arabicPeriod"/>
            </a:pPr>
            <a:r>
              <a:rPr b="1" lang="en">
                <a:latin typeface="Times New Roman"/>
                <a:ea typeface="Times New Roman"/>
                <a:cs typeface="Times New Roman"/>
                <a:sym typeface="Times New Roman"/>
              </a:rPr>
              <a:t>Embedding:</a:t>
            </a:r>
            <a:r>
              <a:rPr lang="en">
                <a:latin typeface="Times New Roman"/>
                <a:ea typeface="Times New Roman"/>
                <a:cs typeface="Times New Roman"/>
                <a:sym typeface="Times New Roman"/>
              </a:rPr>
              <a:t> The tokens are first embedded into a fixed k-dimensional (k=13 in this experiment) representation (range[-1,1]) that is learned during training via backpropagation to a </a:t>
            </a:r>
            <a:r>
              <a:rPr lang="en">
                <a:latin typeface="Times New Roman"/>
                <a:ea typeface="Times New Roman"/>
                <a:cs typeface="Times New Roman"/>
                <a:sym typeface="Times New Roman"/>
              </a:rPr>
              <a:t>linear</a:t>
            </a:r>
            <a:r>
              <a:rPr lang="en">
                <a:latin typeface="Times New Roman"/>
                <a:ea typeface="Times New Roman"/>
                <a:cs typeface="Times New Roman"/>
                <a:sym typeface="Times New Roman"/>
              </a:rPr>
              <a:t> transformation of a one-hot embedding. Author also added small amount of random Gaussian noise </a:t>
            </a:r>
            <a:r>
              <a:rPr i="1" lang="en" sz="1450">
                <a:solidFill>
                  <a:schemeClr val="dk1"/>
                </a:solidFill>
                <a:latin typeface="Times New Roman"/>
                <a:ea typeface="Times New Roman"/>
                <a:cs typeface="Times New Roman"/>
                <a:sym typeface="Times New Roman"/>
              </a:rPr>
              <a:t>N (μ </a:t>
            </a:r>
            <a:r>
              <a:rPr lang="en" sz="1450">
                <a:solidFill>
                  <a:schemeClr val="dk1"/>
                </a:solidFill>
                <a:latin typeface="Times New Roman"/>
                <a:ea typeface="Times New Roman"/>
                <a:cs typeface="Times New Roman"/>
                <a:sym typeface="Times New Roman"/>
              </a:rPr>
              <a:t>= 0</a:t>
            </a:r>
            <a:r>
              <a:rPr i="1" lang="en" sz="1450">
                <a:solidFill>
                  <a:schemeClr val="dk1"/>
                </a:solidFill>
                <a:latin typeface="Times New Roman"/>
                <a:ea typeface="Times New Roman"/>
                <a:cs typeface="Times New Roman"/>
                <a:sym typeface="Times New Roman"/>
              </a:rPr>
              <a:t>, σ</a:t>
            </a:r>
            <a:r>
              <a:rPr lang="en" sz="1150">
                <a:solidFill>
                  <a:schemeClr val="dk1"/>
                </a:solidFill>
                <a:latin typeface="Times New Roman"/>
                <a:ea typeface="Times New Roman"/>
                <a:cs typeface="Times New Roman"/>
                <a:sym typeface="Times New Roman"/>
              </a:rPr>
              <a:t>2 </a:t>
            </a:r>
            <a:r>
              <a:rPr lang="en" sz="1450">
                <a:solidFill>
                  <a:schemeClr val="dk1"/>
                </a:solidFill>
                <a:latin typeface="Times New Roman"/>
                <a:ea typeface="Times New Roman"/>
                <a:cs typeface="Times New Roman"/>
                <a:sym typeface="Times New Roman"/>
              </a:rPr>
              <a:t>= 0</a:t>
            </a:r>
            <a:r>
              <a:rPr i="1" lang="en" sz="1450">
                <a:solidFill>
                  <a:schemeClr val="dk1"/>
                </a:solidFill>
                <a:latin typeface="Times New Roman"/>
                <a:ea typeface="Times New Roman"/>
                <a:cs typeface="Times New Roman"/>
                <a:sym typeface="Times New Roman"/>
              </a:rPr>
              <a:t>.</a:t>
            </a:r>
            <a:r>
              <a:rPr lang="en" sz="1450">
                <a:solidFill>
                  <a:schemeClr val="dk1"/>
                </a:solidFill>
                <a:latin typeface="Times New Roman"/>
                <a:ea typeface="Times New Roman"/>
                <a:cs typeface="Times New Roman"/>
                <a:sym typeface="Times New Roman"/>
              </a:rPr>
              <a:t>01) </a:t>
            </a:r>
            <a:r>
              <a:rPr lang="en">
                <a:latin typeface="Times New Roman"/>
                <a:ea typeface="Times New Roman"/>
                <a:cs typeface="Times New Roman"/>
                <a:sym typeface="Times New Roman"/>
              </a:rPr>
              <a:t> to improve resistance to overfitting. </a:t>
            </a:r>
            <a:endParaRPr>
              <a:latin typeface="Times New Roman"/>
              <a:ea typeface="Times New Roman"/>
              <a:cs typeface="Times New Roman"/>
              <a:sym typeface="Times New Roman"/>
            </a:endParaRPr>
          </a:p>
          <a:p>
            <a:pPr indent="0" lvl="0" marL="457200" rtl="0" algn="l">
              <a:spcBef>
                <a:spcPts val="0"/>
              </a:spcBef>
              <a:spcAft>
                <a:spcPts val="0"/>
              </a:spcAft>
              <a:buNone/>
            </a:pPr>
            <a:r>
              <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AutoNum type="arabicPeriod"/>
            </a:pPr>
            <a:r>
              <a:rPr b="1" lang="en">
                <a:latin typeface="Times New Roman"/>
                <a:ea typeface="Times New Roman"/>
                <a:cs typeface="Times New Roman"/>
                <a:sym typeface="Times New Roman"/>
              </a:rPr>
              <a:t>Feature extraction: </a:t>
            </a:r>
            <a:r>
              <a:rPr lang="en">
                <a:latin typeface="Times New Roman"/>
                <a:ea typeface="Times New Roman"/>
                <a:cs typeface="Times New Roman"/>
                <a:sym typeface="Times New Roman"/>
              </a:rPr>
              <a:t>Author used both CNN and RNN for this task. CNN gave good results with filter size m=9 and total no. of filter n =512, pared with batch normalization followed by ReLU. For RNN, author used two-layered Gated REcurrent Unit with hidden state n’ = 256, though LSTM RNNs performed equally well.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AutoNum type="arabicPeriod"/>
            </a:pPr>
            <a:r>
              <a:rPr b="1" lang="en">
                <a:latin typeface="Times New Roman"/>
                <a:ea typeface="Times New Roman"/>
                <a:cs typeface="Times New Roman"/>
                <a:sym typeface="Times New Roman"/>
              </a:rPr>
              <a:t>Pooling:</a:t>
            </a:r>
            <a:r>
              <a:rPr lang="en">
                <a:solidFill>
                  <a:schemeClr val="dk1"/>
                </a:solidFill>
                <a:latin typeface="Times New Roman"/>
                <a:ea typeface="Times New Roman"/>
                <a:cs typeface="Times New Roman"/>
                <a:sym typeface="Times New Roman"/>
              </a:rPr>
              <a:t>In this architecture, the feature extraction layers should learn to identify different signals of vulnerability and thus the presence of any of these along the sequence is important.</a:t>
            </a:r>
            <a:endParaRPr>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AutoNum type="arabicPeriod"/>
            </a:pPr>
            <a:r>
              <a:rPr b="1" lang="en">
                <a:latin typeface="Times New Roman"/>
                <a:ea typeface="Times New Roman"/>
                <a:cs typeface="Times New Roman"/>
                <a:sym typeface="Times New Roman"/>
              </a:rPr>
              <a:t>Dense Layer: </a:t>
            </a:r>
            <a:r>
              <a:rPr lang="en">
                <a:solidFill>
                  <a:schemeClr val="dk1"/>
                </a:solidFill>
                <a:latin typeface="Times New Roman"/>
                <a:ea typeface="Times New Roman"/>
                <a:cs typeface="Times New Roman"/>
                <a:sym typeface="Times New Roman"/>
              </a:rPr>
              <a:t>The feature extraction layers are followed by a fully-connected classifier. 50% dropout on the maxpooled feature representation connections to the first hidden layer was used when training. We found that using two hidden layers of 64 and 16 before the final softmax output layer gave the best classification performance.</a:t>
            </a:r>
            <a:endParaRPr>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AutoNum type="arabicPeriod"/>
            </a:pPr>
            <a:r>
              <a:rPr b="1" lang="en">
                <a:latin typeface="Times New Roman"/>
                <a:ea typeface="Times New Roman"/>
                <a:cs typeface="Times New Roman"/>
                <a:sym typeface="Times New Roman"/>
              </a:rPr>
              <a:t>Training:</a:t>
            </a:r>
            <a:r>
              <a:rPr lang="en">
                <a:solidFill>
                  <a:schemeClr val="dk1"/>
                </a:solidFill>
                <a:latin typeface="Times New Roman"/>
                <a:ea typeface="Times New Roman"/>
                <a:cs typeface="Times New Roman"/>
                <a:sym typeface="Times New Roman"/>
              </a:rPr>
              <a:t>For data batching convenience, we trained only on functions with token length 10 </a:t>
            </a:r>
            <a:r>
              <a:rPr i="1" lang="en">
                <a:solidFill>
                  <a:schemeClr val="dk1"/>
                </a:solidFill>
                <a:latin typeface="Times New Roman"/>
                <a:ea typeface="Times New Roman"/>
                <a:cs typeface="Times New Roman"/>
                <a:sym typeface="Times New Roman"/>
              </a:rPr>
              <a:t>≤ ≤ </a:t>
            </a:r>
            <a:r>
              <a:rPr lang="en">
                <a:solidFill>
                  <a:schemeClr val="dk1"/>
                </a:solidFill>
                <a:latin typeface="Times New Roman"/>
                <a:ea typeface="Times New Roman"/>
                <a:cs typeface="Times New Roman"/>
                <a:sym typeface="Times New Roman"/>
              </a:rPr>
              <a:t>500, padded to the maximum length of 500. Both the convolutional and recurrent networks were trained with batch size 128, Adam optimization (with learning rates 5 </a:t>
            </a:r>
            <a:r>
              <a:rPr i="1" lang="en">
                <a:solidFill>
                  <a:schemeClr val="dk1"/>
                </a:solidFill>
                <a:latin typeface="Times New Roman"/>
                <a:ea typeface="Times New Roman"/>
                <a:cs typeface="Times New Roman"/>
                <a:sym typeface="Times New Roman"/>
              </a:rPr>
              <a:t>× </a:t>
            </a:r>
            <a:r>
              <a:rPr lang="en">
                <a:solidFill>
                  <a:schemeClr val="dk1"/>
                </a:solidFill>
                <a:latin typeface="Times New Roman"/>
                <a:ea typeface="Times New Roman"/>
                <a:cs typeface="Times New Roman"/>
                <a:sym typeface="Times New Roman"/>
              </a:rPr>
              <a:t>10</a:t>
            </a:r>
            <a:r>
              <a:rPr i="1" lang="en">
                <a:solidFill>
                  <a:schemeClr val="dk1"/>
                </a:solidFill>
                <a:latin typeface="Times New Roman"/>
                <a:ea typeface="Times New Roman"/>
                <a:cs typeface="Times New Roman"/>
                <a:sym typeface="Times New Roman"/>
              </a:rPr>
              <a:t>−</a:t>
            </a:r>
            <a:r>
              <a:rPr lang="en">
                <a:solidFill>
                  <a:schemeClr val="dk1"/>
                </a:solidFill>
                <a:latin typeface="Times New Roman"/>
                <a:ea typeface="Times New Roman"/>
                <a:cs typeface="Times New Roman"/>
                <a:sym typeface="Times New Roman"/>
              </a:rPr>
              <a:t>4 and 1 </a:t>
            </a:r>
            <a:r>
              <a:rPr i="1" lang="en">
                <a:solidFill>
                  <a:schemeClr val="dk1"/>
                </a:solidFill>
                <a:latin typeface="Times New Roman"/>
                <a:ea typeface="Times New Roman"/>
                <a:cs typeface="Times New Roman"/>
                <a:sym typeface="Times New Roman"/>
              </a:rPr>
              <a:t>× </a:t>
            </a:r>
            <a:r>
              <a:rPr lang="en">
                <a:solidFill>
                  <a:schemeClr val="dk1"/>
                </a:solidFill>
                <a:latin typeface="Times New Roman"/>
                <a:ea typeface="Times New Roman"/>
                <a:cs typeface="Times New Roman"/>
                <a:sym typeface="Times New Roman"/>
              </a:rPr>
              <a:t>10</a:t>
            </a:r>
            <a:r>
              <a:rPr i="1" lang="en">
                <a:solidFill>
                  <a:schemeClr val="dk1"/>
                </a:solidFill>
                <a:latin typeface="Times New Roman"/>
                <a:ea typeface="Times New Roman"/>
                <a:cs typeface="Times New Roman"/>
                <a:sym typeface="Times New Roman"/>
              </a:rPr>
              <a:t>−</a:t>
            </a:r>
            <a:r>
              <a:rPr lang="en">
                <a:solidFill>
                  <a:schemeClr val="dk1"/>
                </a:solidFill>
                <a:latin typeface="Times New Roman"/>
                <a:ea typeface="Times New Roman"/>
                <a:cs typeface="Times New Roman"/>
                <a:sym typeface="Times New Roman"/>
              </a:rPr>
              <a:t>4, respectively), and with a cross entropy loss.</a:t>
            </a:r>
            <a:endParaRPr b="1">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69" name="Google Shape;169;p24"/>
          <p:cNvSpPr txBox="1"/>
          <p:nvPr/>
        </p:nvSpPr>
        <p:spPr>
          <a:xfrm>
            <a:off x="129600" y="0"/>
            <a:ext cx="34512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Times New Roman"/>
              <a:buChar char="●"/>
            </a:pPr>
            <a:r>
              <a:rPr b="1" lang="en">
                <a:latin typeface="Times New Roman"/>
                <a:ea typeface="Times New Roman"/>
                <a:cs typeface="Times New Roman"/>
                <a:sym typeface="Times New Roman"/>
              </a:rPr>
              <a:t>Techniques used  </a:t>
            </a:r>
            <a:endParaRPr b="1">
              <a:latin typeface="Times New Roman"/>
              <a:ea typeface="Times New Roman"/>
              <a:cs typeface="Times New Roman"/>
              <a:sym typeface="Times New Roman"/>
            </a:endParaRPr>
          </a:p>
        </p:txBody>
      </p:sp>
      <p:sp>
        <p:nvSpPr>
          <p:cNvPr id="170" name="Google Shape;170;p24"/>
          <p:cNvSpPr txBox="1"/>
          <p:nvPr/>
        </p:nvSpPr>
        <p:spPr>
          <a:xfrm>
            <a:off x="129600" y="2171550"/>
            <a:ext cx="34512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Times New Roman"/>
              <a:buChar char="●"/>
            </a:pPr>
            <a:r>
              <a:rPr b="1" lang="en">
                <a:latin typeface="Times New Roman"/>
                <a:ea typeface="Times New Roman"/>
                <a:cs typeface="Times New Roman"/>
                <a:sym typeface="Times New Roman"/>
              </a:rPr>
              <a:t>Dataset Details </a:t>
            </a:r>
            <a:endParaRPr b="1">
              <a:latin typeface="Times New Roman"/>
              <a:ea typeface="Times New Roman"/>
              <a:cs typeface="Times New Roman"/>
              <a:sym typeface="Times New Roman"/>
            </a:endParaRPr>
          </a:p>
        </p:txBody>
      </p:sp>
      <p:sp>
        <p:nvSpPr>
          <p:cNvPr id="171" name="Google Shape;171;p24"/>
          <p:cNvSpPr txBox="1"/>
          <p:nvPr/>
        </p:nvSpPr>
        <p:spPr>
          <a:xfrm>
            <a:off x="244725" y="422250"/>
            <a:ext cx="87138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The author  have demonstrated the potential of using ML to detect software vulnerabilities directly from source code. To do this, he built an extensive C/C++ source code dataset mined from Debian and GitHub repositories, labeled with curated vulnerability findings from a suite of static analysis tools, and combined it with the SATE IV dataset.</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The author  created a custom C/C++ lexer to create a simple, generic representation of function source code ideal for ML training. He  applied a variety of ML techniques inspired by classification problems in the natural language domain, fine-tuned them for our application, and achieved the best overall results using features learned via convolutional neural network and classified with an ensemble tree algorithm known as Random Forest.</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p:txBody>
      </p:sp>
      <p:pic>
        <p:nvPicPr>
          <p:cNvPr id="172" name="Google Shape;172;p24"/>
          <p:cNvPicPr preferRelativeResize="0"/>
          <p:nvPr/>
        </p:nvPicPr>
        <p:blipFill>
          <a:blip r:embed="rId3">
            <a:alphaModFix/>
          </a:blip>
          <a:stretch>
            <a:fillRect/>
          </a:stretch>
        </p:blipFill>
        <p:spPr>
          <a:xfrm>
            <a:off x="2336475" y="2683825"/>
            <a:ext cx="4899175" cy="1194325"/>
          </a:xfrm>
          <a:prstGeom prst="rect">
            <a:avLst/>
          </a:prstGeom>
          <a:noFill/>
          <a:ln>
            <a:noFill/>
          </a:ln>
        </p:spPr>
      </p:pic>
      <p:sp>
        <p:nvSpPr>
          <p:cNvPr id="173" name="Google Shape;173;p24"/>
          <p:cNvSpPr txBox="1"/>
          <p:nvPr/>
        </p:nvSpPr>
        <p:spPr>
          <a:xfrm>
            <a:off x="473325" y="4039500"/>
            <a:ext cx="8498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The author have used a 80:10:10 of SATE-IV, Debian, and GitHub combined dataset to train, validate and test the models.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He tuned and selected models based on the highest validation Matthews Correlation Coefficient (MCC)</a:t>
            </a:r>
            <a:endParaRPr>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79" name="Google Shape;179;p25"/>
          <p:cNvSpPr txBox="1"/>
          <p:nvPr/>
        </p:nvSpPr>
        <p:spPr>
          <a:xfrm>
            <a:off x="112250" y="165300"/>
            <a:ext cx="34512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Times New Roman"/>
              <a:buChar char="●"/>
            </a:pPr>
            <a:r>
              <a:rPr b="1" lang="en">
                <a:latin typeface="Times New Roman"/>
                <a:ea typeface="Times New Roman"/>
                <a:cs typeface="Times New Roman"/>
                <a:sym typeface="Times New Roman"/>
              </a:rPr>
              <a:t>Results </a:t>
            </a:r>
            <a:endParaRPr b="1">
              <a:latin typeface="Times New Roman"/>
              <a:ea typeface="Times New Roman"/>
              <a:cs typeface="Times New Roman"/>
              <a:sym typeface="Times New Roman"/>
            </a:endParaRPr>
          </a:p>
        </p:txBody>
      </p:sp>
      <p:sp>
        <p:nvSpPr>
          <p:cNvPr id="180" name="Google Shape;180;p25"/>
          <p:cNvSpPr txBox="1"/>
          <p:nvPr/>
        </p:nvSpPr>
        <p:spPr>
          <a:xfrm>
            <a:off x="204400" y="516375"/>
            <a:ext cx="87405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In this work, CNN worked more efficiently than RNN models. The CNN were faster to train and required much </a:t>
            </a:r>
            <a:r>
              <a:rPr lang="en">
                <a:latin typeface="Times New Roman"/>
                <a:ea typeface="Times New Roman"/>
                <a:cs typeface="Times New Roman"/>
                <a:sym typeface="Times New Roman"/>
              </a:rPr>
              <a:t>fewer</a:t>
            </a:r>
            <a:r>
              <a:rPr lang="en">
                <a:latin typeface="Times New Roman"/>
                <a:ea typeface="Times New Roman"/>
                <a:cs typeface="Times New Roman"/>
                <a:sym typeface="Times New Roman"/>
              </a:rPr>
              <a:t> parameters. </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The Random Forest classifier trained on neural feature representations performed better than standalone network for both CNN and RNN. </a:t>
            </a:r>
            <a:endParaRPr>
              <a:latin typeface="Times New Roman"/>
              <a:ea typeface="Times New Roman"/>
              <a:cs typeface="Times New Roman"/>
              <a:sym typeface="Times New Roman"/>
            </a:endParaRPr>
          </a:p>
        </p:txBody>
      </p:sp>
      <p:pic>
        <p:nvPicPr>
          <p:cNvPr id="181" name="Google Shape;181;p25"/>
          <p:cNvPicPr preferRelativeResize="0"/>
          <p:nvPr/>
        </p:nvPicPr>
        <p:blipFill rotWithShape="1">
          <a:blip r:embed="rId3">
            <a:alphaModFix/>
          </a:blip>
          <a:srcRect b="26117" l="0" r="0" t="0"/>
          <a:stretch/>
        </p:blipFill>
        <p:spPr>
          <a:xfrm>
            <a:off x="204400" y="1563075"/>
            <a:ext cx="4367600" cy="1373775"/>
          </a:xfrm>
          <a:prstGeom prst="rect">
            <a:avLst/>
          </a:prstGeom>
          <a:noFill/>
          <a:ln>
            <a:noFill/>
          </a:ln>
        </p:spPr>
      </p:pic>
      <p:pic>
        <p:nvPicPr>
          <p:cNvPr id="182" name="Google Shape;182;p25"/>
          <p:cNvPicPr preferRelativeResize="0"/>
          <p:nvPr/>
        </p:nvPicPr>
        <p:blipFill rotWithShape="1">
          <a:blip r:embed="rId4">
            <a:alphaModFix/>
          </a:blip>
          <a:srcRect b="20785" l="0" r="0" t="0"/>
          <a:stretch/>
        </p:blipFill>
        <p:spPr>
          <a:xfrm>
            <a:off x="5112550" y="1496825"/>
            <a:ext cx="3712475" cy="1440025"/>
          </a:xfrm>
          <a:prstGeom prst="rect">
            <a:avLst/>
          </a:prstGeom>
          <a:noFill/>
          <a:ln>
            <a:noFill/>
          </a:ln>
        </p:spPr>
      </p:pic>
      <p:cxnSp>
        <p:nvCxnSpPr>
          <p:cNvPr id="183" name="Google Shape;183;p25"/>
          <p:cNvCxnSpPr/>
          <p:nvPr/>
        </p:nvCxnSpPr>
        <p:spPr>
          <a:xfrm flipH="1">
            <a:off x="4762900" y="1471100"/>
            <a:ext cx="13500" cy="1869300"/>
          </a:xfrm>
          <a:prstGeom prst="straightConnector1">
            <a:avLst/>
          </a:prstGeom>
          <a:noFill/>
          <a:ln cap="flat" cmpd="sng" w="28575">
            <a:solidFill>
              <a:schemeClr val="dk1"/>
            </a:solidFill>
            <a:prstDash val="solid"/>
            <a:round/>
            <a:headEnd len="med" w="med" type="none"/>
            <a:tailEnd len="med" w="med" type="none"/>
          </a:ln>
        </p:spPr>
      </p:cxnSp>
      <p:pic>
        <p:nvPicPr>
          <p:cNvPr id="184" name="Google Shape;184;p25"/>
          <p:cNvPicPr preferRelativeResize="0"/>
          <p:nvPr/>
        </p:nvPicPr>
        <p:blipFill rotWithShape="1">
          <a:blip r:embed="rId5">
            <a:alphaModFix/>
          </a:blip>
          <a:srcRect b="11995" l="0" r="0" t="0"/>
          <a:stretch/>
        </p:blipFill>
        <p:spPr>
          <a:xfrm>
            <a:off x="1135575" y="3619425"/>
            <a:ext cx="7268150" cy="1119325"/>
          </a:xfrm>
          <a:prstGeom prst="rect">
            <a:avLst/>
          </a:prstGeom>
          <a:noFill/>
          <a:ln>
            <a:noFill/>
          </a:ln>
        </p:spPr>
      </p:pic>
      <p:sp>
        <p:nvSpPr>
          <p:cNvPr id="185" name="Google Shape;185;p25"/>
          <p:cNvSpPr txBox="1"/>
          <p:nvPr/>
        </p:nvSpPr>
        <p:spPr>
          <a:xfrm>
            <a:off x="844900" y="2943800"/>
            <a:ext cx="34512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Results on Debian and GitHub</a:t>
            </a:r>
            <a:endParaRPr sz="1000">
              <a:latin typeface="Times New Roman"/>
              <a:ea typeface="Times New Roman"/>
              <a:cs typeface="Times New Roman"/>
              <a:sym typeface="Times New Roman"/>
            </a:endParaRPr>
          </a:p>
        </p:txBody>
      </p:sp>
      <p:sp>
        <p:nvSpPr>
          <p:cNvPr id="186" name="Google Shape;186;p25"/>
          <p:cNvSpPr txBox="1"/>
          <p:nvPr/>
        </p:nvSpPr>
        <p:spPr>
          <a:xfrm>
            <a:off x="2849050" y="4690675"/>
            <a:ext cx="34512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Statistics of Vulnerability detected</a:t>
            </a:r>
            <a:endParaRPr sz="1000">
              <a:latin typeface="Times New Roman"/>
              <a:ea typeface="Times New Roman"/>
              <a:cs typeface="Times New Roman"/>
              <a:sym typeface="Times New Roman"/>
            </a:endParaRPr>
          </a:p>
        </p:txBody>
      </p:sp>
      <p:sp>
        <p:nvSpPr>
          <p:cNvPr id="187" name="Google Shape;187;p25"/>
          <p:cNvSpPr txBox="1"/>
          <p:nvPr/>
        </p:nvSpPr>
        <p:spPr>
          <a:xfrm>
            <a:off x="5243188" y="2943800"/>
            <a:ext cx="34512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mes New Roman"/>
                <a:ea typeface="Times New Roman"/>
                <a:cs typeface="Times New Roman"/>
                <a:sym typeface="Times New Roman"/>
              </a:rPr>
              <a:t>Results on SATE-IV</a:t>
            </a:r>
            <a:endParaRPr sz="10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93" name="Google Shape;193;p26"/>
          <p:cNvSpPr txBox="1"/>
          <p:nvPr/>
        </p:nvSpPr>
        <p:spPr>
          <a:xfrm>
            <a:off x="88800" y="166750"/>
            <a:ext cx="8966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u="sng">
                <a:solidFill>
                  <a:schemeClr val="dk1"/>
                </a:solidFill>
                <a:latin typeface="Times New Roman"/>
                <a:ea typeface="Times New Roman"/>
                <a:cs typeface="Times New Roman"/>
                <a:sym typeface="Times New Roman"/>
              </a:rPr>
              <a:t>MALBERT: USING TRANSFORMERS FOR CYBERSECURITY AND MALICIOUS SOFTWARE DETECTION</a:t>
            </a:r>
            <a:endParaRPr b="1" u="sng">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u="sng"/>
          </a:p>
        </p:txBody>
      </p:sp>
      <p:sp>
        <p:nvSpPr>
          <p:cNvPr id="194" name="Google Shape;194;p26"/>
          <p:cNvSpPr txBox="1"/>
          <p:nvPr/>
        </p:nvSpPr>
        <p:spPr>
          <a:xfrm>
            <a:off x="307100" y="614200"/>
            <a:ext cx="28497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Times New Roman"/>
              <a:buChar char="●"/>
            </a:pPr>
            <a:r>
              <a:rPr b="1" lang="en">
                <a:latin typeface="Times New Roman"/>
                <a:ea typeface="Times New Roman"/>
                <a:cs typeface="Times New Roman"/>
                <a:sym typeface="Times New Roman"/>
              </a:rPr>
              <a:t>Description of the Paper</a:t>
            </a:r>
            <a:endParaRPr b="1">
              <a:latin typeface="Times New Roman"/>
              <a:ea typeface="Times New Roman"/>
              <a:cs typeface="Times New Roman"/>
              <a:sym typeface="Times New Roman"/>
            </a:endParaRPr>
          </a:p>
        </p:txBody>
      </p:sp>
      <p:sp>
        <p:nvSpPr>
          <p:cNvPr id="195" name="Google Shape;195;p26"/>
          <p:cNvSpPr txBox="1"/>
          <p:nvPr/>
        </p:nvSpPr>
        <p:spPr>
          <a:xfrm>
            <a:off x="210275" y="1126050"/>
            <a:ext cx="87153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The author tries to show the study based on challenges of malware classification </a:t>
            </a:r>
            <a:r>
              <a:rPr lang="en">
                <a:latin typeface="Times New Roman"/>
                <a:ea typeface="Times New Roman"/>
                <a:cs typeface="Times New Roman"/>
                <a:sym typeface="Times New Roman"/>
              </a:rPr>
              <a:t>using Transformer based malware detection. He uses a model based on BERT - Bidirectional Encoder Representations from Transformers which performs a static analysis on the source code of android applications using preprocessed features to characterize existing malware and classify them. To reach this goal, he conducted a static analysis on the collected corpora which is divided into four phases : Android files collection - Decompilation phase of APK files - Feature Mining - Deep Learning. This can be understood by the following flowchart - </a:t>
            </a:r>
            <a:endParaRPr>
              <a:latin typeface="Times New Roman"/>
              <a:ea typeface="Times New Roman"/>
              <a:cs typeface="Times New Roman"/>
              <a:sym typeface="Times New Roman"/>
            </a:endParaRPr>
          </a:p>
        </p:txBody>
      </p:sp>
      <p:pic>
        <p:nvPicPr>
          <p:cNvPr id="196" name="Google Shape;196;p26"/>
          <p:cNvPicPr preferRelativeResize="0"/>
          <p:nvPr/>
        </p:nvPicPr>
        <p:blipFill>
          <a:blip r:embed="rId3">
            <a:alphaModFix/>
          </a:blip>
          <a:stretch>
            <a:fillRect/>
          </a:stretch>
        </p:blipFill>
        <p:spPr>
          <a:xfrm>
            <a:off x="2682656" y="2485075"/>
            <a:ext cx="3778694" cy="2571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02" name="Google Shape;202;p27"/>
          <p:cNvSpPr txBox="1"/>
          <p:nvPr/>
        </p:nvSpPr>
        <p:spPr>
          <a:xfrm>
            <a:off x="154925" y="74700"/>
            <a:ext cx="87981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To test the proposed approach, we evaluate it in terms of three main aspects: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(1) the </a:t>
            </a:r>
            <a:r>
              <a:rPr lang="en">
                <a:solidFill>
                  <a:schemeClr val="dk1"/>
                </a:solidFill>
                <a:latin typeface="Times New Roman"/>
                <a:ea typeface="Times New Roman"/>
                <a:cs typeface="Times New Roman"/>
                <a:sym typeface="Times New Roman"/>
              </a:rPr>
              <a:t>profitability</a:t>
            </a:r>
            <a:r>
              <a:rPr lang="en">
                <a:solidFill>
                  <a:schemeClr val="dk1"/>
                </a:solidFill>
                <a:latin typeface="Times New Roman"/>
                <a:ea typeface="Times New Roman"/>
                <a:cs typeface="Times New Roman"/>
                <a:sym typeface="Times New Roman"/>
              </a:rPr>
              <a:t> on large and recent categorical datasets,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(2) the feature representation ability for information context extraction from android apps, and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(3) the performance compared to the state-of-the-art approaches.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The test approach with BERT goes as follows: </a:t>
            </a:r>
            <a:endParaRPr>
              <a:latin typeface="Times New Roman"/>
              <a:ea typeface="Times New Roman"/>
              <a:cs typeface="Times New Roman"/>
              <a:sym typeface="Times New Roman"/>
            </a:endParaRPr>
          </a:p>
        </p:txBody>
      </p:sp>
      <p:pic>
        <p:nvPicPr>
          <p:cNvPr id="203" name="Google Shape;203;p27"/>
          <p:cNvPicPr preferRelativeResize="0"/>
          <p:nvPr/>
        </p:nvPicPr>
        <p:blipFill rotWithShape="1">
          <a:blip r:embed="rId3">
            <a:alphaModFix/>
          </a:blip>
          <a:srcRect b="0" l="8197" r="0" t="0"/>
          <a:stretch/>
        </p:blipFill>
        <p:spPr>
          <a:xfrm>
            <a:off x="237948" y="1472350"/>
            <a:ext cx="3408325" cy="3190875"/>
          </a:xfrm>
          <a:prstGeom prst="rect">
            <a:avLst/>
          </a:prstGeom>
          <a:noFill/>
          <a:ln>
            <a:noFill/>
          </a:ln>
        </p:spPr>
      </p:pic>
      <p:pic>
        <p:nvPicPr>
          <p:cNvPr id="204" name="Google Shape;204;p27"/>
          <p:cNvPicPr preferRelativeResize="0"/>
          <p:nvPr/>
        </p:nvPicPr>
        <p:blipFill>
          <a:blip r:embed="rId4">
            <a:alphaModFix/>
          </a:blip>
          <a:stretch>
            <a:fillRect/>
          </a:stretch>
        </p:blipFill>
        <p:spPr>
          <a:xfrm>
            <a:off x="4905375" y="1005050"/>
            <a:ext cx="2913375" cy="3783799"/>
          </a:xfrm>
          <a:prstGeom prst="rect">
            <a:avLst/>
          </a:prstGeom>
          <a:noFill/>
          <a:ln>
            <a:noFill/>
          </a:ln>
        </p:spPr>
      </p:pic>
      <p:sp>
        <p:nvSpPr>
          <p:cNvPr id="205" name="Google Shape;205;p27"/>
          <p:cNvSpPr txBox="1"/>
          <p:nvPr/>
        </p:nvSpPr>
        <p:spPr>
          <a:xfrm>
            <a:off x="5411700" y="4690675"/>
            <a:ext cx="2642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Transformer</a:t>
            </a:r>
            <a:r>
              <a:rPr lang="en" sz="1000"/>
              <a:t> Encoder Architecture</a:t>
            </a:r>
            <a:endParaRPr sz="1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11" name="Google Shape;211;p28"/>
          <p:cNvSpPr txBox="1"/>
          <p:nvPr/>
        </p:nvSpPr>
        <p:spPr>
          <a:xfrm>
            <a:off x="168775" y="3187725"/>
            <a:ext cx="28497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Times New Roman"/>
              <a:buChar char="●"/>
            </a:pPr>
            <a:r>
              <a:rPr b="1" lang="en">
                <a:latin typeface="Times New Roman"/>
                <a:ea typeface="Times New Roman"/>
                <a:cs typeface="Times New Roman"/>
                <a:sym typeface="Times New Roman"/>
              </a:rPr>
              <a:t>Dataset Details</a:t>
            </a:r>
            <a:endParaRPr b="1">
              <a:latin typeface="Times New Roman"/>
              <a:ea typeface="Times New Roman"/>
              <a:cs typeface="Times New Roman"/>
              <a:sym typeface="Times New Roman"/>
            </a:endParaRPr>
          </a:p>
        </p:txBody>
      </p:sp>
      <p:sp>
        <p:nvSpPr>
          <p:cNvPr id="212" name="Google Shape;212;p28"/>
          <p:cNvSpPr txBox="1"/>
          <p:nvPr/>
        </p:nvSpPr>
        <p:spPr>
          <a:xfrm>
            <a:off x="100075" y="130700"/>
            <a:ext cx="28497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Times New Roman"/>
              <a:buChar char="●"/>
            </a:pPr>
            <a:r>
              <a:rPr b="1" lang="en">
                <a:latin typeface="Times New Roman"/>
                <a:ea typeface="Times New Roman"/>
                <a:cs typeface="Times New Roman"/>
                <a:sym typeface="Times New Roman"/>
              </a:rPr>
              <a:t>Techniques Used</a:t>
            </a:r>
            <a:endParaRPr b="1">
              <a:latin typeface="Times New Roman"/>
              <a:ea typeface="Times New Roman"/>
              <a:cs typeface="Times New Roman"/>
              <a:sym typeface="Times New Roman"/>
            </a:endParaRPr>
          </a:p>
        </p:txBody>
      </p:sp>
      <p:sp>
        <p:nvSpPr>
          <p:cNvPr id="213" name="Google Shape;213;p28"/>
          <p:cNvSpPr txBox="1"/>
          <p:nvPr/>
        </p:nvSpPr>
        <p:spPr>
          <a:xfrm>
            <a:off x="249000" y="439225"/>
            <a:ext cx="86460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In the proposed model implementation, the author used Adam optimizer and set its hyperparameters as follow; the learning rate </a:t>
            </a:r>
            <a:r>
              <a:rPr i="1" lang="en">
                <a:solidFill>
                  <a:schemeClr val="dk1"/>
                </a:solidFill>
                <a:latin typeface="Times New Roman"/>
                <a:ea typeface="Times New Roman"/>
                <a:cs typeface="Times New Roman"/>
                <a:sym typeface="Times New Roman"/>
              </a:rPr>
              <a:t>α </a:t>
            </a:r>
            <a:r>
              <a:rPr lang="en">
                <a:solidFill>
                  <a:schemeClr val="dk1"/>
                </a:solidFill>
                <a:latin typeface="Times New Roman"/>
                <a:ea typeface="Times New Roman"/>
                <a:cs typeface="Times New Roman"/>
                <a:sym typeface="Times New Roman"/>
              </a:rPr>
              <a:t>to 2e-5 for binary </a:t>
            </a:r>
            <a:r>
              <a:rPr lang="en">
                <a:solidFill>
                  <a:schemeClr val="dk1"/>
                </a:solidFill>
                <a:latin typeface="Times New Roman"/>
                <a:ea typeface="Times New Roman"/>
                <a:cs typeface="Times New Roman"/>
                <a:sym typeface="Times New Roman"/>
              </a:rPr>
              <a:t>classification</a:t>
            </a:r>
            <a:r>
              <a:rPr lang="en">
                <a:solidFill>
                  <a:schemeClr val="dk1"/>
                </a:solidFill>
                <a:latin typeface="Times New Roman"/>
                <a:ea typeface="Times New Roman"/>
                <a:cs typeface="Times New Roman"/>
                <a:sym typeface="Times New Roman"/>
              </a:rPr>
              <a:t> and 1e-3 for multi-</a:t>
            </a:r>
            <a:r>
              <a:rPr lang="en">
                <a:solidFill>
                  <a:schemeClr val="dk1"/>
                </a:solidFill>
                <a:latin typeface="Times New Roman"/>
                <a:ea typeface="Times New Roman"/>
                <a:cs typeface="Times New Roman"/>
                <a:sym typeface="Times New Roman"/>
              </a:rPr>
              <a:t>classification</a:t>
            </a:r>
            <a:r>
              <a:rPr lang="en">
                <a:solidFill>
                  <a:schemeClr val="dk1"/>
                </a:solidFill>
                <a:latin typeface="Times New Roman"/>
                <a:ea typeface="Times New Roman"/>
                <a:cs typeface="Times New Roman"/>
                <a:sym typeface="Times New Roman"/>
              </a:rPr>
              <a:t>, </a:t>
            </a:r>
            <a:r>
              <a:rPr i="1" lang="en">
                <a:solidFill>
                  <a:schemeClr val="dk1"/>
                </a:solidFill>
                <a:latin typeface="Times New Roman"/>
                <a:ea typeface="Times New Roman"/>
                <a:cs typeface="Times New Roman"/>
                <a:sym typeface="Times New Roman"/>
              </a:rPr>
              <a:t>α</a:t>
            </a:r>
            <a:r>
              <a:rPr lang="en">
                <a:solidFill>
                  <a:schemeClr val="dk1"/>
                </a:solidFill>
                <a:latin typeface="Times New Roman"/>
                <a:ea typeface="Times New Roman"/>
                <a:cs typeface="Times New Roman"/>
                <a:sym typeface="Times New Roman"/>
              </a:rPr>
              <a:t>1=0,9 and </a:t>
            </a:r>
            <a:r>
              <a:rPr i="1" lang="en">
                <a:solidFill>
                  <a:schemeClr val="dk1"/>
                </a:solidFill>
                <a:latin typeface="Times New Roman"/>
                <a:ea typeface="Times New Roman"/>
                <a:cs typeface="Times New Roman"/>
                <a:sym typeface="Times New Roman"/>
              </a:rPr>
              <a:t>α</a:t>
            </a:r>
            <a:r>
              <a:rPr lang="en">
                <a:solidFill>
                  <a:schemeClr val="dk1"/>
                </a:solidFill>
                <a:latin typeface="Times New Roman"/>
                <a:ea typeface="Times New Roman"/>
                <a:cs typeface="Times New Roman"/>
                <a:sym typeface="Times New Roman"/>
              </a:rPr>
              <a:t>2=0,999. We set the max sequence size to 512 and the training batch size to 32.</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To evaluate the model, author used four parameters as follows: </a:t>
            </a:r>
            <a:endParaRPr>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AutoNum type="arabicParenBoth"/>
            </a:pPr>
            <a:r>
              <a:rPr lang="en">
                <a:solidFill>
                  <a:schemeClr val="dk1"/>
                </a:solidFill>
                <a:latin typeface="Times New Roman"/>
                <a:ea typeface="Times New Roman"/>
                <a:cs typeface="Times New Roman"/>
                <a:sym typeface="Times New Roman"/>
              </a:rPr>
              <a:t>Accuracy =T P + T F / T P + T F + F P + F N</a:t>
            </a:r>
            <a:endParaRPr>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AutoNum type="arabicParenBoth"/>
            </a:pPr>
            <a:r>
              <a:rPr lang="en">
                <a:solidFill>
                  <a:schemeClr val="dk1"/>
                </a:solidFill>
                <a:latin typeface="Times New Roman"/>
                <a:ea typeface="Times New Roman"/>
                <a:cs typeface="Times New Roman"/>
                <a:sym typeface="Times New Roman"/>
              </a:rPr>
              <a:t>MCC = TP*TN - FP*FN / SQRT(TP+FP)(TP+FN)(TN+FP)(TN+FN)</a:t>
            </a:r>
            <a:endParaRPr>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AutoNum type="arabicParenBoth"/>
            </a:pPr>
            <a:r>
              <a:rPr lang="en">
                <a:solidFill>
                  <a:schemeClr val="dk1"/>
                </a:solidFill>
                <a:latin typeface="Times New Roman"/>
                <a:ea typeface="Times New Roman"/>
                <a:cs typeface="Times New Roman"/>
                <a:sym typeface="Times New Roman"/>
              </a:rPr>
              <a:t>F1 score = 2 * TP / 2*TP+FP+FN</a:t>
            </a:r>
            <a:endParaRPr>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AutoNum type="arabicParenBoth"/>
            </a:pPr>
            <a:r>
              <a:rPr lang="en">
                <a:solidFill>
                  <a:schemeClr val="dk1"/>
                </a:solidFill>
                <a:latin typeface="Times New Roman"/>
                <a:ea typeface="Times New Roman"/>
                <a:cs typeface="Times New Roman"/>
                <a:sym typeface="Times New Roman"/>
              </a:rPr>
              <a:t>Cross entropy loss: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The cross-entropy </a:t>
            </a:r>
            <a:r>
              <a:rPr i="1" lang="en">
                <a:solidFill>
                  <a:schemeClr val="dk1"/>
                </a:solidFill>
                <a:latin typeface="Times New Roman"/>
                <a:ea typeface="Times New Roman"/>
                <a:cs typeface="Times New Roman"/>
                <a:sym typeface="Times New Roman"/>
              </a:rPr>
              <a:t>H</a:t>
            </a:r>
            <a:r>
              <a:rPr lang="en">
                <a:solidFill>
                  <a:schemeClr val="dk1"/>
                </a:solidFill>
                <a:latin typeface="Times New Roman"/>
                <a:ea typeface="Times New Roman"/>
                <a:cs typeface="Times New Roman"/>
                <a:sym typeface="Times New Roman"/>
              </a:rPr>
              <a:t>(</a:t>
            </a:r>
            <a:r>
              <a:rPr i="1" lang="en">
                <a:solidFill>
                  <a:schemeClr val="dk1"/>
                </a:solidFill>
                <a:latin typeface="Times New Roman"/>
                <a:ea typeface="Times New Roman"/>
                <a:cs typeface="Times New Roman"/>
                <a:sym typeface="Times New Roman"/>
              </a:rPr>
              <a:t>p, q</a:t>
            </a:r>
            <a:r>
              <a:rPr lang="en">
                <a:solidFill>
                  <a:schemeClr val="dk1"/>
                </a:solidFill>
                <a:latin typeface="Times New Roman"/>
                <a:ea typeface="Times New Roman"/>
                <a:cs typeface="Times New Roman"/>
                <a:sym typeface="Times New Roman"/>
              </a:rPr>
              <a:t>) of the probability distribution </a:t>
            </a:r>
            <a:r>
              <a:rPr i="1" lang="en">
                <a:solidFill>
                  <a:schemeClr val="dk1"/>
                </a:solidFill>
                <a:latin typeface="Times New Roman"/>
                <a:ea typeface="Times New Roman"/>
                <a:cs typeface="Times New Roman"/>
                <a:sym typeface="Times New Roman"/>
              </a:rPr>
              <a:t>p </a:t>
            </a:r>
            <a:r>
              <a:rPr lang="en">
                <a:solidFill>
                  <a:schemeClr val="dk1"/>
                </a:solidFill>
                <a:latin typeface="Times New Roman"/>
                <a:ea typeface="Times New Roman"/>
                <a:cs typeface="Times New Roman"/>
                <a:sym typeface="Times New Roman"/>
              </a:rPr>
              <a:t>relative to</a:t>
            </a:r>
            <a:r>
              <a:rPr lang="en">
                <a:solidFill>
                  <a:schemeClr val="dk1"/>
                </a:solidFill>
                <a:latin typeface="Times New Roman"/>
                <a:ea typeface="Times New Roman"/>
                <a:cs typeface="Times New Roman"/>
                <a:sym typeface="Times New Roman"/>
              </a:rPr>
              <a:t> a probability distribution </a:t>
            </a:r>
            <a:r>
              <a:rPr i="1" lang="en">
                <a:solidFill>
                  <a:schemeClr val="dk1"/>
                </a:solidFill>
                <a:latin typeface="Times New Roman"/>
                <a:ea typeface="Times New Roman"/>
                <a:cs typeface="Times New Roman"/>
                <a:sym typeface="Times New Roman"/>
              </a:rPr>
              <a:t>q </a:t>
            </a:r>
            <a:r>
              <a:rPr lang="en">
                <a:solidFill>
                  <a:schemeClr val="dk1"/>
                </a:solidFill>
                <a:latin typeface="Times New Roman"/>
                <a:ea typeface="Times New Roman"/>
                <a:cs typeface="Times New Roman"/>
                <a:sym typeface="Times New Roman"/>
              </a:rPr>
              <a:t>is given as:</a:t>
            </a:r>
            <a:endParaRPr>
              <a:solidFill>
                <a:schemeClr val="dk1"/>
              </a:solidFill>
              <a:latin typeface="Times New Roman"/>
              <a:ea typeface="Times New Roman"/>
              <a:cs typeface="Times New Roman"/>
              <a:sym typeface="Times New Roman"/>
            </a:endParaRPr>
          </a:p>
          <a:p>
            <a:pPr indent="0" lvl="0" marL="457200" rtl="0" algn="l">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
                <a:solidFill>
                  <a:schemeClr val="dk1"/>
                </a:solidFill>
                <a:latin typeface="Times New Roman"/>
                <a:ea typeface="Times New Roman"/>
                <a:cs typeface="Times New Roman"/>
                <a:sym typeface="Times New Roman"/>
              </a:rPr>
              <a:t>H(p,q) = - ∑ p(x) logq(x)</a:t>
            </a:r>
            <a:endParaRPr>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
                <a:solidFill>
                  <a:schemeClr val="dk1"/>
                </a:solidFill>
                <a:latin typeface="Times New Roman"/>
                <a:ea typeface="Times New Roman"/>
                <a:cs typeface="Times New Roman"/>
                <a:sym typeface="Times New Roman"/>
              </a:rPr>
              <a:t>               x∊χ</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214" name="Google Shape;214;p28"/>
          <p:cNvSpPr txBox="1"/>
          <p:nvPr/>
        </p:nvSpPr>
        <p:spPr>
          <a:xfrm>
            <a:off x="296850" y="3425425"/>
            <a:ext cx="81756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The author collected data from Androzoo public dataset which includes official Google Play app market. It currently has 13,320,014 different APKs. Finally the author creates dataset list including 12000 benign apps and 10,000 malware apps having 11 malware categories : - Adware-11.9%, Trojan-11.9%, Spyware-9.5%, Smssender-11.9%, Riskware-11.9%, Ransomware-7.1%, Dropper-6%, Downloader-8.3%, Clicker-7.1%, Banker-8.3%, and Backdoor-6%.</a:t>
            </a:r>
            <a:endParaRPr>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20" name="Google Shape;220;p29"/>
          <p:cNvSpPr txBox="1"/>
          <p:nvPr/>
        </p:nvSpPr>
        <p:spPr>
          <a:xfrm>
            <a:off x="113425" y="144100"/>
            <a:ext cx="28497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Times New Roman"/>
              <a:buChar char="●"/>
            </a:pPr>
            <a:r>
              <a:rPr b="1" lang="en">
                <a:latin typeface="Times New Roman"/>
                <a:ea typeface="Times New Roman"/>
                <a:cs typeface="Times New Roman"/>
                <a:sym typeface="Times New Roman"/>
              </a:rPr>
              <a:t>Results</a:t>
            </a:r>
            <a:endParaRPr b="1">
              <a:latin typeface="Times New Roman"/>
              <a:ea typeface="Times New Roman"/>
              <a:cs typeface="Times New Roman"/>
              <a:sym typeface="Times New Roman"/>
            </a:endParaRPr>
          </a:p>
        </p:txBody>
      </p:sp>
      <p:pic>
        <p:nvPicPr>
          <p:cNvPr id="221" name="Google Shape;221;p29"/>
          <p:cNvPicPr preferRelativeResize="0"/>
          <p:nvPr/>
        </p:nvPicPr>
        <p:blipFill>
          <a:blip r:embed="rId3">
            <a:alphaModFix/>
          </a:blip>
          <a:stretch>
            <a:fillRect/>
          </a:stretch>
        </p:blipFill>
        <p:spPr>
          <a:xfrm>
            <a:off x="738188" y="654975"/>
            <a:ext cx="7667625" cy="3400425"/>
          </a:xfrm>
          <a:prstGeom prst="rect">
            <a:avLst/>
          </a:prstGeom>
          <a:noFill/>
          <a:ln>
            <a:noFill/>
          </a:ln>
        </p:spPr>
      </p:pic>
      <p:sp>
        <p:nvSpPr>
          <p:cNvPr id="222" name="Google Shape;222;p29"/>
          <p:cNvSpPr txBox="1"/>
          <p:nvPr/>
        </p:nvSpPr>
        <p:spPr>
          <a:xfrm>
            <a:off x="1476300" y="4159213"/>
            <a:ext cx="766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The</a:t>
            </a:r>
            <a:r>
              <a:rPr lang="en">
                <a:latin typeface="Times New Roman"/>
                <a:ea typeface="Times New Roman"/>
                <a:cs typeface="Times New Roman"/>
                <a:sym typeface="Times New Roman"/>
              </a:rPr>
              <a:t> best </a:t>
            </a:r>
            <a:r>
              <a:rPr lang="en">
                <a:latin typeface="Times New Roman"/>
                <a:ea typeface="Times New Roman"/>
                <a:cs typeface="Times New Roman"/>
                <a:sym typeface="Times New Roman"/>
              </a:rPr>
              <a:t>classification</a:t>
            </a:r>
            <a:r>
              <a:rPr lang="en">
                <a:latin typeface="Times New Roman"/>
                <a:ea typeface="Times New Roman"/>
                <a:cs typeface="Times New Roman"/>
                <a:sym typeface="Times New Roman"/>
              </a:rPr>
              <a:t> model comes out to be BERT as compared to other models. </a:t>
            </a:r>
            <a:endParaRPr>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28" name="Google Shape;228;p30"/>
          <p:cNvSpPr txBox="1"/>
          <p:nvPr/>
        </p:nvSpPr>
        <p:spPr>
          <a:xfrm>
            <a:off x="904350" y="1740600"/>
            <a:ext cx="78828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600">
                <a:latin typeface="Times New Roman"/>
                <a:ea typeface="Times New Roman"/>
                <a:cs typeface="Times New Roman"/>
                <a:sym typeface="Times New Roman"/>
              </a:rPr>
              <a:t>THANK YOU </a:t>
            </a:r>
            <a:endParaRPr sz="96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nvSpPr>
        <p:spPr>
          <a:xfrm>
            <a:off x="455725" y="214600"/>
            <a:ext cx="43359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Times New Roman"/>
                <a:ea typeface="Times New Roman"/>
                <a:cs typeface="Times New Roman"/>
                <a:sym typeface="Times New Roman"/>
              </a:rPr>
              <a:t>Steps to create simple word embedding: </a:t>
            </a:r>
            <a:endParaRPr sz="1900">
              <a:latin typeface="Times New Roman"/>
              <a:ea typeface="Times New Roman"/>
              <a:cs typeface="Times New Roman"/>
              <a:sym typeface="Times New Roman"/>
            </a:endParaRPr>
          </a:p>
        </p:txBody>
      </p:sp>
      <p:sp>
        <p:nvSpPr>
          <p:cNvPr id="68" name="Google Shape;68;p14"/>
          <p:cNvSpPr/>
          <p:nvPr/>
        </p:nvSpPr>
        <p:spPr>
          <a:xfrm>
            <a:off x="5964250" y="205975"/>
            <a:ext cx="2278500" cy="477000"/>
          </a:xfrm>
          <a:prstGeom prst="ellipse">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START</a:t>
            </a:r>
            <a:endParaRPr>
              <a:latin typeface="Times New Roman"/>
              <a:ea typeface="Times New Roman"/>
              <a:cs typeface="Times New Roman"/>
              <a:sym typeface="Times New Roman"/>
            </a:endParaRPr>
          </a:p>
        </p:txBody>
      </p:sp>
      <p:sp>
        <p:nvSpPr>
          <p:cNvPr id="69" name="Google Shape;69;p14"/>
          <p:cNvSpPr/>
          <p:nvPr/>
        </p:nvSpPr>
        <p:spPr>
          <a:xfrm>
            <a:off x="4572000" y="800825"/>
            <a:ext cx="2688000" cy="477000"/>
          </a:xfrm>
          <a:prstGeom prst="rect">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Corpus Collection</a:t>
            </a:r>
            <a:endParaRPr>
              <a:latin typeface="Times New Roman"/>
              <a:ea typeface="Times New Roman"/>
              <a:cs typeface="Times New Roman"/>
              <a:sym typeface="Times New Roman"/>
            </a:endParaRPr>
          </a:p>
        </p:txBody>
      </p:sp>
      <p:sp>
        <p:nvSpPr>
          <p:cNvPr id="70" name="Google Shape;70;p14"/>
          <p:cNvSpPr/>
          <p:nvPr/>
        </p:nvSpPr>
        <p:spPr>
          <a:xfrm>
            <a:off x="6268300" y="1395675"/>
            <a:ext cx="2688000" cy="477000"/>
          </a:xfrm>
          <a:prstGeom prst="rect">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Tokenization</a:t>
            </a:r>
            <a:endParaRPr>
              <a:latin typeface="Times New Roman"/>
              <a:ea typeface="Times New Roman"/>
              <a:cs typeface="Times New Roman"/>
              <a:sym typeface="Times New Roman"/>
            </a:endParaRPr>
          </a:p>
        </p:txBody>
      </p:sp>
      <p:sp>
        <p:nvSpPr>
          <p:cNvPr id="71" name="Google Shape;71;p14"/>
          <p:cNvSpPr/>
          <p:nvPr/>
        </p:nvSpPr>
        <p:spPr>
          <a:xfrm>
            <a:off x="4472450" y="2007138"/>
            <a:ext cx="2688000" cy="477000"/>
          </a:xfrm>
          <a:prstGeom prst="rect">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Vocabulary Creation</a:t>
            </a:r>
            <a:endParaRPr>
              <a:latin typeface="Times New Roman"/>
              <a:ea typeface="Times New Roman"/>
              <a:cs typeface="Times New Roman"/>
              <a:sym typeface="Times New Roman"/>
            </a:endParaRPr>
          </a:p>
        </p:txBody>
      </p:sp>
      <p:sp>
        <p:nvSpPr>
          <p:cNvPr id="72" name="Google Shape;72;p14"/>
          <p:cNvSpPr/>
          <p:nvPr/>
        </p:nvSpPr>
        <p:spPr>
          <a:xfrm>
            <a:off x="6268300" y="2550825"/>
            <a:ext cx="2688000" cy="477000"/>
          </a:xfrm>
          <a:prstGeom prst="rect">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One-hot encoding </a:t>
            </a:r>
            <a:endParaRPr>
              <a:latin typeface="Times New Roman"/>
              <a:ea typeface="Times New Roman"/>
              <a:cs typeface="Times New Roman"/>
              <a:sym typeface="Times New Roman"/>
            </a:endParaRPr>
          </a:p>
        </p:txBody>
      </p:sp>
      <p:sp>
        <p:nvSpPr>
          <p:cNvPr id="73" name="Google Shape;73;p14"/>
          <p:cNvSpPr/>
          <p:nvPr/>
        </p:nvSpPr>
        <p:spPr>
          <a:xfrm>
            <a:off x="4472450" y="3094500"/>
            <a:ext cx="2688000" cy="477000"/>
          </a:xfrm>
          <a:prstGeom prst="rect">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Define a Neural Network</a:t>
            </a:r>
            <a:endParaRPr>
              <a:latin typeface="Times New Roman"/>
              <a:ea typeface="Times New Roman"/>
              <a:cs typeface="Times New Roman"/>
              <a:sym typeface="Times New Roman"/>
            </a:endParaRPr>
          </a:p>
        </p:txBody>
      </p:sp>
      <p:sp>
        <p:nvSpPr>
          <p:cNvPr id="74" name="Google Shape;74;p14"/>
          <p:cNvSpPr/>
          <p:nvPr/>
        </p:nvSpPr>
        <p:spPr>
          <a:xfrm>
            <a:off x="6268300" y="3638175"/>
            <a:ext cx="2688000" cy="477000"/>
          </a:xfrm>
          <a:prstGeom prst="rect">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Train Neural Network</a:t>
            </a:r>
            <a:endParaRPr>
              <a:latin typeface="Times New Roman"/>
              <a:ea typeface="Times New Roman"/>
              <a:cs typeface="Times New Roman"/>
              <a:sym typeface="Times New Roman"/>
            </a:endParaRPr>
          </a:p>
        </p:txBody>
      </p:sp>
      <p:sp>
        <p:nvSpPr>
          <p:cNvPr id="75" name="Google Shape;75;p14"/>
          <p:cNvSpPr/>
          <p:nvPr/>
        </p:nvSpPr>
        <p:spPr>
          <a:xfrm>
            <a:off x="5223125" y="4300825"/>
            <a:ext cx="2278500" cy="477000"/>
          </a:xfrm>
          <a:prstGeom prst="ellipse">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STOP</a:t>
            </a:r>
            <a:endParaRPr>
              <a:latin typeface="Times New Roman"/>
              <a:ea typeface="Times New Roman"/>
              <a:cs typeface="Times New Roman"/>
              <a:sym typeface="Times New Roman"/>
            </a:endParaRPr>
          </a:p>
        </p:txBody>
      </p:sp>
      <p:cxnSp>
        <p:nvCxnSpPr>
          <p:cNvPr id="76" name="Google Shape;76;p14"/>
          <p:cNvCxnSpPr>
            <a:stCxn id="68" idx="5"/>
          </p:cNvCxnSpPr>
          <p:nvPr/>
        </p:nvCxnSpPr>
        <p:spPr>
          <a:xfrm>
            <a:off x="7909071" y="613120"/>
            <a:ext cx="2100" cy="395700"/>
          </a:xfrm>
          <a:prstGeom prst="straightConnector1">
            <a:avLst/>
          </a:prstGeom>
          <a:noFill/>
          <a:ln cap="flat" cmpd="sng" w="9525">
            <a:solidFill>
              <a:schemeClr val="dk2"/>
            </a:solidFill>
            <a:prstDash val="solid"/>
            <a:round/>
            <a:headEnd len="med" w="med" type="none"/>
            <a:tailEnd len="med" w="med" type="none"/>
          </a:ln>
        </p:spPr>
      </p:cxnSp>
      <p:cxnSp>
        <p:nvCxnSpPr>
          <p:cNvPr id="77" name="Google Shape;77;p14"/>
          <p:cNvCxnSpPr>
            <a:endCxn id="69" idx="3"/>
          </p:cNvCxnSpPr>
          <p:nvPr/>
        </p:nvCxnSpPr>
        <p:spPr>
          <a:xfrm flipH="1">
            <a:off x="7260000" y="1019825"/>
            <a:ext cx="662100" cy="19500"/>
          </a:xfrm>
          <a:prstGeom prst="straightConnector1">
            <a:avLst/>
          </a:prstGeom>
          <a:noFill/>
          <a:ln cap="flat" cmpd="sng" w="9525">
            <a:solidFill>
              <a:schemeClr val="dk2"/>
            </a:solidFill>
            <a:prstDash val="solid"/>
            <a:round/>
            <a:headEnd len="med" w="med" type="none"/>
            <a:tailEnd len="med" w="med" type="triangle"/>
          </a:ln>
        </p:spPr>
      </p:cxnSp>
      <p:cxnSp>
        <p:nvCxnSpPr>
          <p:cNvPr id="78" name="Google Shape;78;p14"/>
          <p:cNvCxnSpPr/>
          <p:nvPr/>
        </p:nvCxnSpPr>
        <p:spPr>
          <a:xfrm>
            <a:off x="7809521" y="1872670"/>
            <a:ext cx="2100" cy="395700"/>
          </a:xfrm>
          <a:prstGeom prst="straightConnector1">
            <a:avLst/>
          </a:prstGeom>
          <a:noFill/>
          <a:ln cap="flat" cmpd="sng" w="9525">
            <a:solidFill>
              <a:schemeClr val="dk2"/>
            </a:solidFill>
            <a:prstDash val="solid"/>
            <a:round/>
            <a:headEnd len="med" w="med" type="none"/>
            <a:tailEnd len="med" w="med" type="none"/>
          </a:ln>
        </p:spPr>
      </p:cxnSp>
      <p:cxnSp>
        <p:nvCxnSpPr>
          <p:cNvPr id="79" name="Google Shape;79;p14"/>
          <p:cNvCxnSpPr/>
          <p:nvPr/>
        </p:nvCxnSpPr>
        <p:spPr>
          <a:xfrm flipH="1">
            <a:off x="7160450" y="2279375"/>
            <a:ext cx="662100" cy="19500"/>
          </a:xfrm>
          <a:prstGeom prst="straightConnector1">
            <a:avLst/>
          </a:prstGeom>
          <a:noFill/>
          <a:ln cap="flat" cmpd="sng" w="9525">
            <a:solidFill>
              <a:schemeClr val="dk2"/>
            </a:solidFill>
            <a:prstDash val="solid"/>
            <a:round/>
            <a:headEnd len="med" w="med" type="none"/>
            <a:tailEnd len="med" w="med" type="triangle"/>
          </a:ln>
        </p:spPr>
      </p:cxnSp>
      <p:cxnSp>
        <p:nvCxnSpPr>
          <p:cNvPr id="80" name="Google Shape;80;p14"/>
          <p:cNvCxnSpPr/>
          <p:nvPr/>
        </p:nvCxnSpPr>
        <p:spPr>
          <a:xfrm>
            <a:off x="8128596" y="4115170"/>
            <a:ext cx="2100" cy="395700"/>
          </a:xfrm>
          <a:prstGeom prst="straightConnector1">
            <a:avLst/>
          </a:prstGeom>
          <a:noFill/>
          <a:ln cap="flat" cmpd="sng" w="9525">
            <a:solidFill>
              <a:schemeClr val="dk2"/>
            </a:solidFill>
            <a:prstDash val="solid"/>
            <a:round/>
            <a:headEnd len="med" w="med" type="none"/>
            <a:tailEnd len="med" w="med" type="none"/>
          </a:ln>
        </p:spPr>
      </p:cxnSp>
      <p:cxnSp>
        <p:nvCxnSpPr>
          <p:cNvPr id="81" name="Google Shape;81;p14"/>
          <p:cNvCxnSpPr/>
          <p:nvPr/>
        </p:nvCxnSpPr>
        <p:spPr>
          <a:xfrm flipH="1">
            <a:off x="7479525" y="4521875"/>
            <a:ext cx="662100" cy="19500"/>
          </a:xfrm>
          <a:prstGeom prst="straightConnector1">
            <a:avLst/>
          </a:prstGeom>
          <a:noFill/>
          <a:ln cap="flat" cmpd="sng" w="9525">
            <a:solidFill>
              <a:schemeClr val="dk2"/>
            </a:solidFill>
            <a:prstDash val="solid"/>
            <a:round/>
            <a:headEnd len="med" w="med" type="none"/>
            <a:tailEnd len="med" w="med" type="triangle"/>
          </a:ln>
        </p:spPr>
      </p:cxnSp>
      <p:cxnSp>
        <p:nvCxnSpPr>
          <p:cNvPr id="82" name="Google Shape;82;p14"/>
          <p:cNvCxnSpPr/>
          <p:nvPr/>
        </p:nvCxnSpPr>
        <p:spPr>
          <a:xfrm>
            <a:off x="5583746" y="1277820"/>
            <a:ext cx="2100" cy="395700"/>
          </a:xfrm>
          <a:prstGeom prst="straightConnector1">
            <a:avLst/>
          </a:prstGeom>
          <a:noFill/>
          <a:ln cap="flat" cmpd="sng" w="9525">
            <a:solidFill>
              <a:schemeClr val="dk2"/>
            </a:solidFill>
            <a:prstDash val="solid"/>
            <a:round/>
            <a:headEnd len="med" w="med" type="none"/>
            <a:tailEnd len="med" w="med" type="none"/>
          </a:ln>
        </p:spPr>
      </p:cxnSp>
      <p:cxnSp>
        <p:nvCxnSpPr>
          <p:cNvPr id="83" name="Google Shape;83;p14"/>
          <p:cNvCxnSpPr>
            <a:endCxn id="70" idx="1"/>
          </p:cNvCxnSpPr>
          <p:nvPr/>
        </p:nvCxnSpPr>
        <p:spPr>
          <a:xfrm flipH="1" rot="10800000">
            <a:off x="5588200" y="1634175"/>
            <a:ext cx="680100" cy="27300"/>
          </a:xfrm>
          <a:prstGeom prst="straightConnector1">
            <a:avLst/>
          </a:prstGeom>
          <a:noFill/>
          <a:ln cap="flat" cmpd="sng" w="9525">
            <a:solidFill>
              <a:schemeClr val="dk2"/>
            </a:solidFill>
            <a:prstDash val="solid"/>
            <a:round/>
            <a:headEnd len="med" w="med" type="none"/>
            <a:tailEnd len="med" w="med" type="triangle"/>
          </a:ln>
        </p:spPr>
      </p:cxnSp>
      <p:cxnSp>
        <p:nvCxnSpPr>
          <p:cNvPr id="84" name="Google Shape;84;p14"/>
          <p:cNvCxnSpPr/>
          <p:nvPr/>
        </p:nvCxnSpPr>
        <p:spPr>
          <a:xfrm>
            <a:off x="5573734" y="2484145"/>
            <a:ext cx="2100" cy="395700"/>
          </a:xfrm>
          <a:prstGeom prst="straightConnector1">
            <a:avLst/>
          </a:prstGeom>
          <a:noFill/>
          <a:ln cap="flat" cmpd="sng" w="9525">
            <a:solidFill>
              <a:schemeClr val="dk2"/>
            </a:solidFill>
            <a:prstDash val="solid"/>
            <a:round/>
            <a:headEnd len="med" w="med" type="none"/>
            <a:tailEnd len="med" w="med" type="none"/>
          </a:ln>
        </p:spPr>
      </p:cxnSp>
      <p:cxnSp>
        <p:nvCxnSpPr>
          <p:cNvPr id="85" name="Google Shape;85;p14"/>
          <p:cNvCxnSpPr/>
          <p:nvPr/>
        </p:nvCxnSpPr>
        <p:spPr>
          <a:xfrm flipH="1" rot="10800000">
            <a:off x="5578163" y="2840425"/>
            <a:ext cx="680100" cy="27300"/>
          </a:xfrm>
          <a:prstGeom prst="straightConnector1">
            <a:avLst/>
          </a:prstGeom>
          <a:noFill/>
          <a:ln cap="flat" cmpd="sng" w="9525">
            <a:solidFill>
              <a:schemeClr val="dk2"/>
            </a:solidFill>
            <a:prstDash val="solid"/>
            <a:round/>
            <a:headEnd len="med" w="med" type="none"/>
            <a:tailEnd len="med" w="med" type="triangle"/>
          </a:ln>
        </p:spPr>
      </p:cxnSp>
      <p:cxnSp>
        <p:nvCxnSpPr>
          <p:cNvPr id="86" name="Google Shape;86;p14"/>
          <p:cNvCxnSpPr/>
          <p:nvPr/>
        </p:nvCxnSpPr>
        <p:spPr>
          <a:xfrm>
            <a:off x="5575959" y="3571495"/>
            <a:ext cx="2100" cy="395700"/>
          </a:xfrm>
          <a:prstGeom prst="straightConnector1">
            <a:avLst/>
          </a:prstGeom>
          <a:noFill/>
          <a:ln cap="flat" cmpd="sng" w="9525">
            <a:solidFill>
              <a:schemeClr val="dk2"/>
            </a:solidFill>
            <a:prstDash val="solid"/>
            <a:round/>
            <a:headEnd len="med" w="med" type="none"/>
            <a:tailEnd len="med" w="med" type="none"/>
          </a:ln>
        </p:spPr>
      </p:cxnSp>
      <p:cxnSp>
        <p:nvCxnSpPr>
          <p:cNvPr id="87" name="Google Shape;87;p14"/>
          <p:cNvCxnSpPr/>
          <p:nvPr/>
        </p:nvCxnSpPr>
        <p:spPr>
          <a:xfrm flipH="1" rot="10800000">
            <a:off x="5580388" y="3927775"/>
            <a:ext cx="680100" cy="27300"/>
          </a:xfrm>
          <a:prstGeom prst="straightConnector1">
            <a:avLst/>
          </a:prstGeom>
          <a:noFill/>
          <a:ln cap="flat" cmpd="sng" w="9525">
            <a:solidFill>
              <a:schemeClr val="dk2"/>
            </a:solidFill>
            <a:prstDash val="solid"/>
            <a:round/>
            <a:headEnd len="med" w="med" type="none"/>
            <a:tailEnd len="med" w="med" type="triangle"/>
          </a:ln>
        </p:spPr>
      </p:cxnSp>
      <p:sp>
        <p:nvSpPr>
          <p:cNvPr id="88" name="Google Shape;88;p14"/>
          <p:cNvSpPr txBox="1"/>
          <p:nvPr/>
        </p:nvSpPr>
        <p:spPr>
          <a:xfrm>
            <a:off x="300875" y="845075"/>
            <a:ext cx="4015200" cy="3848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Corpus collection is a process of collection of </a:t>
            </a:r>
            <a:r>
              <a:rPr lang="en">
                <a:latin typeface="Times New Roman"/>
                <a:ea typeface="Times New Roman"/>
                <a:cs typeface="Times New Roman"/>
                <a:sym typeface="Times New Roman"/>
              </a:rPr>
              <a:t>relevant</a:t>
            </a:r>
            <a:r>
              <a:rPr lang="en">
                <a:latin typeface="Times New Roman"/>
                <a:ea typeface="Times New Roman"/>
                <a:cs typeface="Times New Roman"/>
                <a:sym typeface="Times New Roman"/>
              </a:rPr>
              <a:t> data for processing.</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Tokenization is </a:t>
            </a:r>
            <a:r>
              <a:rPr lang="en">
                <a:latin typeface="Times New Roman"/>
                <a:ea typeface="Times New Roman"/>
                <a:cs typeface="Times New Roman"/>
                <a:sym typeface="Times New Roman"/>
              </a:rPr>
              <a:t>generating list of each tokens. </a:t>
            </a:r>
            <a:endParaRPr>
              <a:latin typeface="Times New Roman"/>
              <a:ea typeface="Times New Roman"/>
              <a:cs typeface="Times New Roman"/>
              <a:sym typeface="Times New Roman"/>
            </a:endParaRPr>
          </a:p>
          <a:p>
            <a:pPr indent="0" lvl="0" marL="457200" rtl="0" algn="l">
              <a:spcBef>
                <a:spcPts val="0"/>
              </a:spcBef>
              <a:spcAft>
                <a:spcPts val="0"/>
              </a:spcAft>
              <a:buNone/>
            </a:pPr>
            <a:r>
              <a:rPr lang="en">
                <a:latin typeface="Times New Roman"/>
                <a:ea typeface="Times New Roman"/>
                <a:cs typeface="Times New Roman"/>
                <a:sym typeface="Times New Roman"/>
              </a:rPr>
              <a:t>Eg: I am Hariom =&gt; [“I”, “am”, “Hariom”]</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Vocabulary creation is generating a list of unique words.</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One-hot encoding is done to create vector of target words which has to be fed to Neural Network as Input. </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Defining a neural net is single hidden layer where:</a:t>
            </a:r>
            <a:endParaRPr>
              <a:latin typeface="Times New Roman"/>
              <a:ea typeface="Times New Roman"/>
              <a:cs typeface="Times New Roman"/>
              <a:sym typeface="Times New Roman"/>
            </a:endParaRPr>
          </a:p>
          <a:p>
            <a:pPr indent="0" lvl="0" marL="914400" rtl="0" algn="l">
              <a:spcBef>
                <a:spcPts val="0"/>
              </a:spcBef>
              <a:spcAft>
                <a:spcPts val="0"/>
              </a:spcAft>
              <a:buNone/>
            </a:pPr>
            <a:r>
              <a:rPr lang="en">
                <a:latin typeface="Times New Roman"/>
                <a:ea typeface="Times New Roman"/>
                <a:cs typeface="Times New Roman"/>
                <a:sym typeface="Times New Roman"/>
              </a:rPr>
              <a:t>Input = one-hot encoded value</a:t>
            </a:r>
            <a:endParaRPr>
              <a:latin typeface="Times New Roman"/>
              <a:ea typeface="Times New Roman"/>
              <a:cs typeface="Times New Roman"/>
              <a:sym typeface="Times New Roman"/>
            </a:endParaRPr>
          </a:p>
          <a:p>
            <a:pPr indent="0" lvl="0" marL="914400" rtl="0" algn="l">
              <a:spcBef>
                <a:spcPts val="0"/>
              </a:spcBef>
              <a:spcAft>
                <a:spcPts val="0"/>
              </a:spcAft>
              <a:buNone/>
            </a:pPr>
            <a:r>
              <a:rPr lang="en">
                <a:latin typeface="Times New Roman"/>
                <a:ea typeface="Times New Roman"/>
                <a:cs typeface="Times New Roman"/>
                <a:sym typeface="Times New Roman"/>
              </a:rPr>
              <a:t>Output = Word Embedding</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Training Neural net is done by back propagation. Weight is adjusted in hidden layer to get useful output.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5"/>
          <p:cNvSpPr txBox="1"/>
          <p:nvPr/>
        </p:nvSpPr>
        <p:spPr>
          <a:xfrm>
            <a:off x="411475" y="148225"/>
            <a:ext cx="68913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Times New Roman"/>
                <a:ea typeface="Times New Roman"/>
                <a:cs typeface="Times New Roman"/>
                <a:sym typeface="Times New Roman"/>
              </a:rPr>
              <a:t>Advanced algorithms for Word Embedding:</a:t>
            </a:r>
            <a:endParaRPr b="1" sz="1900">
              <a:latin typeface="Times New Roman"/>
              <a:ea typeface="Times New Roman"/>
              <a:cs typeface="Times New Roman"/>
              <a:sym typeface="Times New Roman"/>
            </a:endParaRPr>
          </a:p>
        </p:txBody>
      </p:sp>
      <p:sp>
        <p:nvSpPr>
          <p:cNvPr id="94" name="Google Shape;94;p15"/>
          <p:cNvSpPr txBox="1"/>
          <p:nvPr/>
        </p:nvSpPr>
        <p:spPr>
          <a:xfrm>
            <a:off x="267675" y="701275"/>
            <a:ext cx="85836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Times New Roman"/>
              <a:buAutoNum type="arabicPeriod"/>
            </a:pPr>
            <a:r>
              <a:rPr lang="en">
                <a:latin typeface="Times New Roman"/>
                <a:ea typeface="Times New Roman"/>
                <a:cs typeface="Times New Roman"/>
                <a:sym typeface="Times New Roman"/>
              </a:rPr>
              <a:t>Word2Vec</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AutoNum type="arabicPeriod"/>
            </a:pPr>
            <a:r>
              <a:rPr lang="en">
                <a:latin typeface="Times New Roman"/>
                <a:ea typeface="Times New Roman"/>
                <a:cs typeface="Times New Roman"/>
                <a:sym typeface="Times New Roman"/>
              </a:rPr>
              <a:t>GloVe</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AutoNum type="arabicPeriod"/>
            </a:pPr>
            <a:r>
              <a:rPr lang="en">
                <a:latin typeface="Times New Roman"/>
                <a:ea typeface="Times New Roman"/>
                <a:cs typeface="Times New Roman"/>
                <a:sym typeface="Times New Roman"/>
              </a:rPr>
              <a:t>FastText</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AutoNum type="arabicPeriod"/>
            </a:pPr>
            <a:r>
              <a:rPr lang="en">
                <a:latin typeface="Times New Roman"/>
                <a:ea typeface="Times New Roman"/>
                <a:cs typeface="Times New Roman"/>
                <a:sym typeface="Times New Roman"/>
              </a:rPr>
              <a:t>Transformer based Models - BERT or GPT</a:t>
            </a:r>
            <a:endParaRPr>
              <a:latin typeface="Times New Roman"/>
              <a:ea typeface="Times New Roman"/>
              <a:cs typeface="Times New Roman"/>
              <a:sym typeface="Times New Roman"/>
            </a:endParaRPr>
          </a:p>
        </p:txBody>
      </p:sp>
      <p:cxnSp>
        <p:nvCxnSpPr>
          <p:cNvPr id="95" name="Google Shape;95;p15"/>
          <p:cNvCxnSpPr/>
          <p:nvPr/>
        </p:nvCxnSpPr>
        <p:spPr>
          <a:xfrm>
            <a:off x="9150" y="1747975"/>
            <a:ext cx="9125700" cy="0"/>
          </a:xfrm>
          <a:prstGeom prst="straightConnector1">
            <a:avLst/>
          </a:prstGeom>
          <a:noFill/>
          <a:ln cap="flat" cmpd="sng" w="28575">
            <a:solidFill>
              <a:schemeClr val="dk1"/>
            </a:solidFill>
            <a:prstDash val="solid"/>
            <a:round/>
            <a:headEnd len="med" w="med" type="none"/>
            <a:tailEnd len="med" w="med" type="none"/>
          </a:ln>
        </p:spPr>
      </p:cxnSp>
      <p:sp>
        <p:nvSpPr>
          <p:cNvPr id="96" name="Google Shape;96;p15"/>
          <p:cNvSpPr txBox="1"/>
          <p:nvPr/>
        </p:nvSpPr>
        <p:spPr>
          <a:xfrm>
            <a:off x="411475" y="1824025"/>
            <a:ext cx="1803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Times New Roman"/>
                <a:ea typeface="Times New Roman"/>
                <a:cs typeface="Times New Roman"/>
                <a:sym typeface="Times New Roman"/>
              </a:rPr>
              <a:t>Word2Vec</a:t>
            </a:r>
            <a:endParaRPr b="1" sz="1800">
              <a:latin typeface="Times New Roman"/>
              <a:ea typeface="Times New Roman"/>
              <a:cs typeface="Times New Roman"/>
              <a:sym typeface="Times New Roman"/>
            </a:endParaRPr>
          </a:p>
        </p:txBody>
      </p:sp>
      <p:sp>
        <p:nvSpPr>
          <p:cNvPr id="97" name="Google Shape;97;p15"/>
          <p:cNvSpPr txBox="1"/>
          <p:nvPr/>
        </p:nvSpPr>
        <p:spPr>
          <a:xfrm>
            <a:off x="164425" y="2285725"/>
            <a:ext cx="8583600" cy="2832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It works by training neural network on a large corpus to predict probability of a word </a:t>
            </a:r>
            <a:r>
              <a:rPr lang="en">
                <a:latin typeface="Times New Roman"/>
                <a:ea typeface="Times New Roman"/>
                <a:cs typeface="Times New Roman"/>
                <a:sym typeface="Times New Roman"/>
              </a:rPr>
              <a:t>occurring</a:t>
            </a:r>
            <a:r>
              <a:rPr lang="en">
                <a:latin typeface="Times New Roman"/>
                <a:ea typeface="Times New Roman"/>
                <a:cs typeface="Times New Roman"/>
                <a:sym typeface="Times New Roman"/>
              </a:rPr>
              <a:t> in the given context.</a:t>
            </a:r>
            <a:endParaRPr>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Font typeface="Times New Roman"/>
              <a:buChar char="●"/>
            </a:pPr>
            <a:r>
              <a:rPr lang="en">
                <a:solidFill>
                  <a:schemeClr val="dk1"/>
                </a:solidFill>
                <a:highlight>
                  <a:srgbClr val="FFFFFF"/>
                </a:highlight>
                <a:latin typeface="Times New Roman"/>
                <a:ea typeface="Times New Roman"/>
                <a:cs typeface="Times New Roman"/>
                <a:sym typeface="Times New Roman"/>
              </a:rPr>
              <a:t>It is a method to efficiently create word embeddings by using a two-layer neural network.</a:t>
            </a:r>
            <a:endParaRPr>
              <a:solidFill>
                <a:schemeClr val="dk1"/>
              </a:solidFill>
              <a:highlight>
                <a:srgbClr val="FFFFFF"/>
              </a:highlight>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Font typeface="Times New Roman"/>
              <a:buChar char="●"/>
            </a:pPr>
            <a:r>
              <a:rPr lang="en">
                <a:solidFill>
                  <a:schemeClr val="dk1"/>
                </a:solidFill>
                <a:highlight>
                  <a:srgbClr val="FFFFFF"/>
                </a:highlight>
                <a:latin typeface="Times New Roman"/>
                <a:ea typeface="Times New Roman"/>
                <a:cs typeface="Times New Roman"/>
                <a:sym typeface="Times New Roman"/>
              </a:rPr>
              <a:t>The input of word2vec is a text corpus and its output is a set of vectors known as feature vectors that represent words in that corpus. While Word2vec is not a deep neural network, it turns text into a numerical form that deep neural networks can understand.</a:t>
            </a:r>
            <a:endParaRPr>
              <a:solidFill>
                <a:schemeClr val="dk1"/>
              </a:solidFill>
              <a:highlight>
                <a:srgbClr val="FFFFFF"/>
              </a:highlight>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a:solidFill>
                  <a:schemeClr val="dk1"/>
                </a:solidFill>
                <a:highlight>
                  <a:srgbClr val="FFFFFF"/>
                </a:highlight>
                <a:latin typeface="Times New Roman"/>
                <a:ea typeface="Times New Roman"/>
                <a:cs typeface="Times New Roman"/>
                <a:sym typeface="Times New Roman"/>
              </a:rPr>
              <a:t>Output layer is a softmax layer that produces a probability distribution of the entire </a:t>
            </a:r>
            <a:r>
              <a:rPr lang="en">
                <a:solidFill>
                  <a:schemeClr val="dk1"/>
                </a:solidFill>
                <a:highlight>
                  <a:srgbClr val="FFFFFF"/>
                </a:highlight>
                <a:latin typeface="Times New Roman"/>
                <a:ea typeface="Times New Roman"/>
                <a:cs typeface="Times New Roman"/>
                <a:sym typeface="Times New Roman"/>
              </a:rPr>
              <a:t>vocabulary. </a:t>
            </a:r>
            <a:endParaRPr>
              <a:solidFill>
                <a:schemeClr val="dk1"/>
              </a:solidFill>
              <a:highlight>
                <a:srgbClr val="FFFFFF"/>
              </a:highlight>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a:solidFill>
                  <a:schemeClr val="dk1"/>
                </a:solidFill>
                <a:highlight>
                  <a:srgbClr val="FFFFFF"/>
                </a:highlight>
                <a:latin typeface="Times New Roman"/>
                <a:ea typeface="Times New Roman"/>
                <a:cs typeface="Times New Roman"/>
                <a:sym typeface="Times New Roman"/>
              </a:rPr>
              <a:t>It has two versions : </a:t>
            </a:r>
            <a:endParaRPr>
              <a:solidFill>
                <a:schemeClr val="dk1"/>
              </a:solidFill>
              <a:highlight>
                <a:srgbClr val="FFFFFF"/>
              </a:highlight>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AutoNum type="arabicPeriod"/>
            </a:pPr>
            <a:r>
              <a:rPr lang="en">
                <a:solidFill>
                  <a:schemeClr val="dk1"/>
                </a:solidFill>
                <a:highlight>
                  <a:srgbClr val="FFFFFF"/>
                </a:highlight>
                <a:latin typeface="Times New Roman"/>
                <a:ea typeface="Times New Roman"/>
                <a:cs typeface="Times New Roman"/>
                <a:sym typeface="Times New Roman"/>
              </a:rPr>
              <a:t>CBOW - Continuous Bag Of Words </a:t>
            </a:r>
            <a:endParaRPr>
              <a:solidFill>
                <a:schemeClr val="dk1"/>
              </a:solidFill>
              <a:highlight>
                <a:srgbClr val="FFFFFF"/>
              </a:highlight>
              <a:latin typeface="Times New Roman"/>
              <a:ea typeface="Times New Roman"/>
              <a:cs typeface="Times New Roman"/>
              <a:sym typeface="Times New Roman"/>
            </a:endParaRPr>
          </a:p>
          <a:p>
            <a:pPr indent="0" lvl="0" marL="914400" rtl="0" algn="l">
              <a:spcBef>
                <a:spcPts val="0"/>
              </a:spcBef>
              <a:spcAft>
                <a:spcPts val="0"/>
              </a:spcAft>
              <a:buNone/>
            </a:pPr>
            <a:r>
              <a:rPr lang="en">
                <a:solidFill>
                  <a:schemeClr val="dk1"/>
                </a:solidFill>
                <a:highlight>
                  <a:srgbClr val="FFFFFF"/>
                </a:highlight>
                <a:latin typeface="Times New Roman"/>
                <a:ea typeface="Times New Roman"/>
                <a:cs typeface="Times New Roman"/>
                <a:sym typeface="Times New Roman"/>
              </a:rPr>
              <a:t>Predicts current word based on surrounding words.</a:t>
            </a:r>
            <a:endParaRPr>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highlight>
                  <a:srgbClr val="FFFFFF"/>
                </a:highlight>
                <a:latin typeface="Times New Roman"/>
                <a:ea typeface="Times New Roman"/>
                <a:cs typeface="Times New Roman"/>
                <a:sym typeface="Times New Roman"/>
              </a:rPr>
              <a:t>  2.    Skip-Gram </a:t>
            </a:r>
            <a:endParaRPr>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highlight>
                  <a:srgbClr val="FFFFFF"/>
                </a:highlight>
                <a:latin typeface="Times New Roman"/>
                <a:ea typeface="Times New Roman"/>
                <a:cs typeface="Times New Roman"/>
                <a:sym typeface="Times New Roman"/>
              </a:rPr>
              <a:t>                  It predicts surrounding context based on current word</a:t>
            </a:r>
            <a:endParaRPr>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nvSpPr>
        <p:spPr>
          <a:xfrm>
            <a:off x="190250" y="1664913"/>
            <a:ext cx="34179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Times New Roman"/>
                <a:ea typeface="Times New Roman"/>
                <a:cs typeface="Times New Roman"/>
                <a:sym typeface="Times New Roman"/>
              </a:rPr>
              <a:t>GloVe</a:t>
            </a:r>
            <a:endParaRPr b="1" sz="1900">
              <a:latin typeface="Times New Roman"/>
              <a:ea typeface="Times New Roman"/>
              <a:cs typeface="Times New Roman"/>
              <a:sym typeface="Times New Roman"/>
            </a:endParaRPr>
          </a:p>
        </p:txBody>
      </p:sp>
      <p:sp>
        <p:nvSpPr>
          <p:cNvPr id="103" name="Google Shape;103;p16"/>
          <p:cNvSpPr txBox="1"/>
          <p:nvPr/>
        </p:nvSpPr>
        <p:spPr>
          <a:xfrm>
            <a:off x="190250" y="2072900"/>
            <a:ext cx="86277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Stands for Global Vectors for Word Representation</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It works by </a:t>
            </a:r>
            <a:r>
              <a:rPr lang="en">
                <a:latin typeface="Times New Roman"/>
                <a:ea typeface="Times New Roman"/>
                <a:cs typeface="Times New Roman"/>
                <a:sym typeface="Times New Roman"/>
              </a:rPr>
              <a:t>creating</a:t>
            </a:r>
            <a:r>
              <a:rPr lang="en">
                <a:latin typeface="Times New Roman"/>
                <a:ea typeface="Times New Roman"/>
                <a:cs typeface="Times New Roman"/>
                <a:sym typeface="Times New Roman"/>
              </a:rPr>
              <a:t> co-</a:t>
            </a:r>
            <a:r>
              <a:rPr lang="en">
                <a:latin typeface="Times New Roman"/>
                <a:ea typeface="Times New Roman"/>
                <a:cs typeface="Times New Roman"/>
                <a:sym typeface="Times New Roman"/>
              </a:rPr>
              <a:t>occurrence</a:t>
            </a:r>
            <a:r>
              <a:rPr lang="en">
                <a:latin typeface="Times New Roman"/>
                <a:ea typeface="Times New Roman"/>
                <a:cs typeface="Times New Roman"/>
                <a:sym typeface="Times New Roman"/>
              </a:rPr>
              <a:t> matrix that counts the number of times each word appears in the context of every other word in the corpus. </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The co-</a:t>
            </a:r>
            <a:r>
              <a:rPr lang="en">
                <a:latin typeface="Times New Roman"/>
                <a:ea typeface="Times New Roman"/>
                <a:cs typeface="Times New Roman"/>
                <a:sym typeface="Times New Roman"/>
              </a:rPr>
              <a:t>occurrence</a:t>
            </a:r>
            <a:r>
              <a:rPr lang="en">
                <a:latin typeface="Times New Roman"/>
                <a:ea typeface="Times New Roman"/>
                <a:cs typeface="Times New Roman"/>
                <a:sym typeface="Times New Roman"/>
              </a:rPr>
              <a:t> matrix is then factorized using a </a:t>
            </a:r>
            <a:r>
              <a:rPr lang="en">
                <a:latin typeface="Times New Roman"/>
                <a:ea typeface="Times New Roman"/>
                <a:cs typeface="Times New Roman"/>
                <a:sym typeface="Times New Roman"/>
              </a:rPr>
              <a:t>technique</a:t>
            </a:r>
            <a:r>
              <a:rPr lang="en">
                <a:latin typeface="Times New Roman"/>
                <a:ea typeface="Times New Roman"/>
                <a:cs typeface="Times New Roman"/>
                <a:sym typeface="Times New Roman"/>
              </a:rPr>
              <a:t> called Singular Value Decomposition</a:t>
            </a:r>
            <a:endParaRPr>
              <a:latin typeface="Times New Roman"/>
              <a:ea typeface="Times New Roman"/>
              <a:cs typeface="Times New Roman"/>
              <a:sym typeface="Times New Roman"/>
            </a:endParaRPr>
          </a:p>
          <a:p>
            <a:pPr indent="0" lvl="0" marL="457200" rtl="0" algn="l">
              <a:spcBef>
                <a:spcPts val="0"/>
              </a:spcBef>
              <a:spcAft>
                <a:spcPts val="0"/>
              </a:spcAft>
              <a:buNone/>
            </a:pPr>
            <a:r>
              <a:rPr lang="en">
                <a:latin typeface="Times New Roman"/>
                <a:ea typeface="Times New Roman"/>
                <a:cs typeface="Times New Roman"/>
                <a:sym typeface="Times New Roman"/>
              </a:rPr>
              <a:t>to obtain a low dimensional  vector space </a:t>
            </a:r>
            <a:r>
              <a:rPr lang="en">
                <a:latin typeface="Times New Roman"/>
                <a:ea typeface="Times New Roman"/>
                <a:cs typeface="Times New Roman"/>
                <a:sym typeface="Times New Roman"/>
              </a:rPr>
              <a:t>representation</a:t>
            </a:r>
            <a:r>
              <a:rPr lang="en">
                <a:latin typeface="Times New Roman"/>
                <a:ea typeface="Times New Roman"/>
                <a:cs typeface="Times New Roman"/>
                <a:sym typeface="Times New Roman"/>
              </a:rPr>
              <a:t> of the words. </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It overcomes some limitations of previous models by balancing the semantic and syntactic aspects of word </a:t>
            </a:r>
            <a:r>
              <a:rPr lang="en">
                <a:latin typeface="Times New Roman"/>
                <a:ea typeface="Times New Roman"/>
                <a:cs typeface="Times New Roman"/>
                <a:sym typeface="Times New Roman"/>
              </a:rPr>
              <a:t>meanings.</a:t>
            </a:r>
            <a:endParaRPr>
              <a:latin typeface="Times New Roman"/>
              <a:ea typeface="Times New Roman"/>
              <a:cs typeface="Times New Roman"/>
              <a:sym typeface="Times New Roman"/>
            </a:endParaRPr>
          </a:p>
        </p:txBody>
      </p:sp>
      <p:sp>
        <p:nvSpPr>
          <p:cNvPr id="104" name="Google Shape;104;p16"/>
          <p:cNvSpPr txBox="1"/>
          <p:nvPr/>
        </p:nvSpPr>
        <p:spPr>
          <a:xfrm>
            <a:off x="168125" y="48675"/>
            <a:ext cx="40374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Times New Roman"/>
                <a:ea typeface="Times New Roman"/>
                <a:cs typeface="Times New Roman"/>
                <a:sym typeface="Times New Roman"/>
              </a:rPr>
              <a:t>Limitations of Word2Vec</a:t>
            </a:r>
            <a:endParaRPr b="1" sz="1700">
              <a:latin typeface="Times New Roman"/>
              <a:ea typeface="Times New Roman"/>
              <a:cs typeface="Times New Roman"/>
              <a:sym typeface="Times New Roman"/>
            </a:endParaRPr>
          </a:p>
        </p:txBody>
      </p:sp>
      <p:sp>
        <p:nvSpPr>
          <p:cNvPr id="105" name="Google Shape;105;p16"/>
          <p:cNvSpPr txBox="1"/>
          <p:nvPr/>
        </p:nvSpPr>
        <p:spPr>
          <a:xfrm>
            <a:off x="190250" y="435825"/>
            <a:ext cx="86277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Lack of Contextual information : Does not understand the meaning of word based on context. </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Unable to handle the out of vocabulary words </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Limited representation of Polysemous words : Only one vector for the word having multiple meaning</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Difficulty in capturing long range dependencies. </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Limited understanding of syntax and grammar</a:t>
            </a:r>
            <a:endParaRPr>
              <a:latin typeface="Times New Roman"/>
              <a:ea typeface="Times New Roman"/>
              <a:cs typeface="Times New Roman"/>
              <a:sym typeface="Times New Roman"/>
            </a:endParaRPr>
          </a:p>
        </p:txBody>
      </p:sp>
      <p:sp>
        <p:nvSpPr>
          <p:cNvPr id="106" name="Google Shape;106;p16"/>
          <p:cNvSpPr txBox="1"/>
          <p:nvPr/>
        </p:nvSpPr>
        <p:spPr>
          <a:xfrm>
            <a:off x="121425" y="3585825"/>
            <a:ext cx="23364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Times New Roman"/>
                <a:ea typeface="Times New Roman"/>
                <a:cs typeface="Times New Roman"/>
                <a:sym typeface="Times New Roman"/>
              </a:rPr>
              <a:t>Limitations of GloVe</a:t>
            </a:r>
            <a:endParaRPr b="1" sz="1700">
              <a:latin typeface="Times New Roman"/>
              <a:ea typeface="Times New Roman"/>
              <a:cs typeface="Times New Roman"/>
              <a:sym typeface="Times New Roman"/>
            </a:endParaRPr>
          </a:p>
        </p:txBody>
      </p:sp>
      <p:sp>
        <p:nvSpPr>
          <p:cNvPr id="107" name="Google Shape;107;p16"/>
          <p:cNvSpPr txBox="1"/>
          <p:nvPr/>
        </p:nvSpPr>
        <p:spPr>
          <a:xfrm>
            <a:off x="356175" y="4041800"/>
            <a:ext cx="83733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Lack of context sensitivity : represent each word as static vector without considering context</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Insensitivity to rare domain-specific terms : </a:t>
            </a:r>
            <a:r>
              <a:rPr lang="en">
                <a:latin typeface="Times New Roman"/>
                <a:ea typeface="Times New Roman"/>
                <a:cs typeface="Times New Roman"/>
                <a:sym typeface="Times New Roman"/>
              </a:rPr>
              <a:t>happens due to lower frequency of occurrence</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Biased embedding</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nvSpPr>
        <p:spPr>
          <a:xfrm>
            <a:off x="190250" y="81563"/>
            <a:ext cx="34179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Times New Roman"/>
                <a:ea typeface="Times New Roman"/>
                <a:cs typeface="Times New Roman"/>
                <a:sym typeface="Times New Roman"/>
              </a:rPr>
              <a:t>FastText</a:t>
            </a:r>
            <a:endParaRPr b="1" sz="1900">
              <a:latin typeface="Times New Roman"/>
              <a:ea typeface="Times New Roman"/>
              <a:cs typeface="Times New Roman"/>
              <a:sym typeface="Times New Roman"/>
            </a:endParaRPr>
          </a:p>
        </p:txBody>
      </p:sp>
      <p:sp>
        <p:nvSpPr>
          <p:cNvPr id="113" name="Google Shape;113;p17"/>
          <p:cNvSpPr txBox="1"/>
          <p:nvPr/>
        </p:nvSpPr>
        <p:spPr>
          <a:xfrm>
            <a:off x="257675" y="505500"/>
            <a:ext cx="87330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It is an extension of Word2Vec </a:t>
            </a:r>
            <a:r>
              <a:rPr lang="en">
                <a:solidFill>
                  <a:schemeClr val="dk1"/>
                </a:solidFill>
                <a:latin typeface="Times New Roman"/>
                <a:ea typeface="Times New Roman"/>
                <a:cs typeface="Times New Roman"/>
                <a:sym typeface="Times New Roman"/>
              </a:rPr>
              <a:t>algorithm</a:t>
            </a:r>
            <a:r>
              <a:rPr lang="en">
                <a:solidFill>
                  <a:schemeClr val="dk1"/>
                </a:solidFill>
                <a:latin typeface="Times New Roman"/>
                <a:ea typeface="Times New Roman"/>
                <a:cs typeface="Times New Roman"/>
                <a:sym typeface="Times New Roman"/>
              </a:rPr>
              <a:t> that uses subword </a:t>
            </a:r>
            <a:r>
              <a:rPr lang="en">
                <a:solidFill>
                  <a:schemeClr val="dk1"/>
                </a:solidFill>
                <a:latin typeface="Times New Roman"/>
                <a:ea typeface="Times New Roman"/>
                <a:cs typeface="Times New Roman"/>
                <a:sym typeface="Times New Roman"/>
              </a:rPr>
              <a:t>information</a:t>
            </a:r>
            <a:r>
              <a:rPr lang="en">
                <a:solidFill>
                  <a:schemeClr val="dk1"/>
                </a:solidFill>
                <a:latin typeface="Times New Roman"/>
                <a:ea typeface="Times New Roman"/>
                <a:cs typeface="Times New Roman"/>
                <a:sym typeface="Times New Roman"/>
              </a:rPr>
              <a:t> to create word embedding.</a:t>
            </a:r>
            <a:endParaRPr>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Instead of treating a word as a single entity, it it breaks each word into n-gram and learns the vector representation for each n-gram</a:t>
            </a:r>
            <a:endParaRPr>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The word embedding is then the sum of </a:t>
            </a:r>
            <a:r>
              <a:rPr lang="en">
                <a:solidFill>
                  <a:schemeClr val="dk1"/>
                </a:solidFill>
                <a:latin typeface="Times New Roman"/>
                <a:ea typeface="Times New Roman"/>
                <a:cs typeface="Times New Roman"/>
                <a:sym typeface="Times New Roman"/>
              </a:rPr>
              <a:t>the</a:t>
            </a:r>
            <a:r>
              <a:rPr lang="en">
                <a:solidFill>
                  <a:schemeClr val="dk1"/>
                </a:solidFill>
                <a:latin typeface="Times New Roman"/>
                <a:ea typeface="Times New Roman"/>
                <a:cs typeface="Times New Roman"/>
                <a:sym typeface="Times New Roman"/>
              </a:rPr>
              <a:t> vector </a:t>
            </a:r>
            <a:r>
              <a:rPr lang="en">
                <a:solidFill>
                  <a:schemeClr val="dk1"/>
                </a:solidFill>
                <a:latin typeface="Times New Roman"/>
                <a:ea typeface="Times New Roman"/>
                <a:cs typeface="Times New Roman"/>
                <a:sym typeface="Times New Roman"/>
              </a:rPr>
              <a:t>representation</a:t>
            </a:r>
            <a:r>
              <a:rPr lang="en">
                <a:solidFill>
                  <a:schemeClr val="dk1"/>
                </a:solidFill>
                <a:latin typeface="Times New Roman"/>
                <a:ea typeface="Times New Roman"/>
                <a:cs typeface="Times New Roman"/>
                <a:sym typeface="Times New Roman"/>
              </a:rPr>
              <a:t> of its constituent n-grams. This  allows FastText to capture information about word morphology and handle out of vocabulary words. </a:t>
            </a:r>
            <a:endParaRPr>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a:solidFill>
                  <a:schemeClr val="dk1"/>
                </a:solidFill>
                <a:highlight>
                  <a:srgbClr val="FFFFFF"/>
                </a:highlight>
                <a:latin typeface="Times New Roman"/>
                <a:ea typeface="Times New Roman"/>
                <a:cs typeface="Times New Roman"/>
                <a:sym typeface="Times New Roman"/>
              </a:rPr>
              <a:t>It treats each word as composed of n-grams. In word2vec each word is represented as a bag of words but in FastText each word is represented as a bag of character n-gram.</a:t>
            </a:r>
            <a:endParaRPr>
              <a:solidFill>
                <a:schemeClr val="dk1"/>
              </a:solidFill>
              <a:highlight>
                <a:srgbClr val="FFFFFF"/>
              </a:highlight>
              <a:latin typeface="Times New Roman"/>
              <a:ea typeface="Times New Roman"/>
              <a:cs typeface="Times New Roman"/>
              <a:sym typeface="Times New Roman"/>
            </a:endParaRPr>
          </a:p>
        </p:txBody>
      </p:sp>
      <p:sp>
        <p:nvSpPr>
          <p:cNvPr id="114" name="Google Shape;114;p17"/>
          <p:cNvSpPr txBox="1"/>
          <p:nvPr/>
        </p:nvSpPr>
        <p:spPr>
          <a:xfrm>
            <a:off x="190250" y="2198700"/>
            <a:ext cx="27030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Times New Roman"/>
                <a:ea typeface="Times New Roman"/>
                <a:cs typeface="Times New Roman"/>
                <a:sym typeface="Times New Roman"/>
              </a:rPr>
              <a:t>Limitations of FastText</a:t>
            </a:r>
            <a:endParaRPr b="1" sz="1700">
              <a:latin typeface="Times New Roman"/>
              <a:ea typeface="Times New Roman"/>
              <a:cs typeface="Times New Roman"/>
              <a:sym typeface="Times New Roman"/>
            </a:endParaRPr>
          </a:p>
        </p:txBody>
      </p:sp>
      <p:sp>
        <p:nvSpPr>
          <p:cNvPr id="115" name="Google Shape;115;p17"/>
          <p:cNvSpPr txBox="1"/>
          <p:nvPr/>
        </p:nvSpPr>
        <p:spPr>
          <a:xfrm>
            <a:off x="405175" y="2757625"/>
            <a:ext cx="83397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Increased</a:t>
            </a:r>
            <a:r>
              <a:rPr lang="en">
                <a:latin typeface="Times New Roman"/>
                <a:ea typeface="Times New Roman"/>
                <a:cs typeface="Times New Roman"/>
                <a:sym typeface="Times New Roman"/>
              </a:rPr>
              <a:t> computational complexity</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Higher memory requirements</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Sensitivity of training data quality and preprocessing</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Subword data may not catch </a:t>
            </a:r>
            <a:r>
              <a:rPr lang="en">
                <a:latin typeface="Times New Roman"/>
                <a:ea typeface="Times New Roman"/>
                <a:cs typeface="Times New Roman"/>
                <a:sym typeface="Times New Roman"/>
              </a:rPr>
              <a:t>certain</a:t>
            </a:r>
            <a:r>
              <a:rPr lang="en">
                <a:latin typeface="Times New Roman"/>
                <a:ea typeface="Times New Roman"/>
                <a:cs typeface="Times New Roman"/>
                <a:sym typeface="Times New Roman"/>
              </a:rPr>
              <a:t> linguistic nuances </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Potential bias in trainig data</a:t>
            </a:r>
            <a:endParaRPr>
              <a:latin typeface="Times New Roman"/>
              <a:ea typeface="Times New Roman"/>
              <a:cs typeface="Times New Roman"/>
              <a:sym typeface="Times New Roman"/>
            </a:endParaRPr>
          </a:p>
        </p:txBody>
      </p:sp>
      <p:pic>
        <p:nvPicPr>
          <p:cNvPr id="116" name="Google Shape;116;p17"/>
          <p:cNvPicPr preferRelativeResize="0"/>
          <p:nvPr/>
        </p:nvPicPr>
        <p:blipFill>
          <a:blip r:embed="rId3">
            <a:alphaModFix/>
          </a:blip>
          <a:stretch>
            <a:fillRect/>
          </a:stretch>
        </p:blipFill>
        <p:spPr>
          <a:xfrm>
            <a:off x="6282150" y="2645100"/>
            <a:ext cx="1998975" cy="1998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nvSpPr>
        <p:spPr>
          <a:xfrm>
            <a:off x="190250" y="81575"/>
            <a:ext cx="52533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Times New Roman"/>
                <a:ea typeface="Times New Roman"/>
                <a:cs typeface="Times New Roman"/>
                <a:sym typeface="Times New Roman"/>
              </a:rPr>
              <a:t>Transformer Based Models - BERT / GPT</a:t>
            </a:r>
            <a:endParaRPr b="1" sz="1900">
              <a:latin typeface="Times New Roman"/>
              <a:ea typeface="Times New Roman"/>
              <a:cs typeface="Times New Roman"/>
              <a:sym typeface="Times New Roman"/>
            </a:endParaRPr>
          </a:p>
        </p:txBody>
      </p:sp>
      <p:pic>
        <p:nvPicPr>
          <p:cNvPr id="122" name="Google Shape;122;p18"/>
          <p:cNvPicPr preferRelativeResize="0"/>
          <p:nvPr/>
        </p:nvPicPr>
        <p:blipFill>
          <a:blip r:embed="rId3">
            <a:alphaModFix/>
          </a:blip>
          <a:stretch>
            <a:fillRect/>
          </a:stretch>
        </p:blipFill>
        <p:spPr>
          <a:xfrm>
            <a:off x="5024581" y="157525"/>
            <a:ext cx="4035668" cy="4854025"/>
          </a:xfrm>
          <a:prstGeom prst="rect">
            <a:avLst/>
          </a:prstGeom>
          <a:noFill/>
          <a:ln>
            <a:noFill/>
          </a:ln>
        </p:spPr>
      </p:pic>
      <p:sp>
        <p:nvSpPr>
          <p:cNvPr id="123" name="Google Shape;123;p18"/>
          <p:cNvSpPr txBox="1"/>
          <p:nvPr/>
        </p:nvSpPr>
        <p:spPr>
          <a:xfrm>
            <a:off x="149475" y="613675"/>
            <a:ext cx="47994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BERT : Bidirectional Encoder Representations from Transformers. </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GPT : Generative Pretrained Transformer </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They uses self supervised learning approach to create word embedding </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During training, the model learns contextualised representation of each word, which takes into account its surrounding context. This allows model to capture complex relation between words and create highly </a:t>
            </a:r>
            <a:r>
              <a:rPr lang="en">
                <a:latin typeface="Times New Roman"/>
                <a:ea typeface="Times New Roman"/>
                <a:cs typeface="Times New Roman"/>
                <a:sym typeface="Times New Roman"/>
              </a:rPr>
              <a:t>informative</a:t>
            </a:r>
            <a:r>
              <a:rPr lang="en">
                <a:latin typeface="Times New Roman"/>
                <a:ea typeface="Times New Roman"/>
                <a:cs typeface="Times New Roman"/>
                <a:sym typeface="Times New Roman"/>
              </a:rPr>
              <a:t> word embedding </a:t>
            </a:r>
            <a:endParaRPr>
              <a:latin typeface="Times New Roman"/>
              <a:ea typeface="Times New Roman"/>
              <a:cs typeface="Times New Roman"/>
              <a:sym typeface="Times New Roman"/>
            </a:endParaRPr>
          </a:p>
        </p:txBody>
      </p:sp>
      <p:sp>
        <p:nvSpPr>
          <p:cNvPr id="124" name="Google Shape;124;p18"/>
          <p:cNvSpPr txBox="1"/>
          <p:nvPr/>
        </p:nvSpPr>
        <p:spPr>
          <a:xfrm>
            <a:off x="149475" y="2904063"/>
            <a:ext cx="34179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Times New Roman"/>
                <a:ea typeface="Times New Roman"/>
                <a:cs typeface="Times New Roman"/>
                <a:sym typeface="Times New Roman"/>
              </a:rPr>
              <a:t>BERT </a:t>
            </a:r>
            <a:endParaRPr b="1" sz="1900">
              <a:latin typeface="Times New Roman"/>
              <a:ea typeface="Times New Roman"/>
              <a:cs typeface="Times New Roman"/>
              <a:sym typeface="Times New Roman"/>
            </a:endParaRPr>
          </a:p>
        </p:txBody>
      </p:sp>
      <p:sp>
        <p:nvSpPr>
          <p:cNvPr id="125" name="Google Shape;125;p18"/>
          <p:cNvSpPr txBox="1"/>
          <p:nvPr/>
        </p:nvSpPr>
        <p:spPr>
          <a:xfrm>
            <a:off x="149475" y="3357525"/>
            <a:ext cx="46518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BERT comes in different variants, such as BERT Base, BERT Large, and others, which differ in the number of layers, hidden units, and attention heads. These models vary in terms of their capacity and computational requirements.</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txBox="1"/>
          <p:nvPr/>
        </p:nvSpPr>
        <p:spPr>
          <a:xfrm>
            <a:off x="503525" y="298975"/>
            <a:ext cx="81528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 BERT's pre-trained representations can be transferred to downstream tasks with limited labeled data. By leveraging the rich contextual information captured during pre-training, BERT significantly improves the performance of various NLP tasks, even with smaller amounts of task-specific training data.</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BERT is pre-trained on a large corpus of unlabeled text using two unsupervised tasks: masked language modeling (MLM) and next sentence prediction (NSP). During pre-training, BERT learns to predict missing words in a sentence and to determine whether two sentences follow each other in the original text. After pre-training, BERT can be fine-tuned on specific NLP tasks with labeled data, such as sentiment analysis, named entity recognition, or question answering.</a:t>
            </a:r>
            <a:endParaRPr>
              <a:latin typeface="Times New Roman"/>
              <a:ea typeface="Times New Roman"/>
              <a:cs typeface="Times New Roman"/>
              <a:sym typeface="Times New Roman"/>
            </a:endParaRPr>
          </a:p>
        </p:txBody>
      </p:sp>
      <p:sp>
        <p:nvSpPr>
          <p:cNvPr id="131" name="Google Shape;131;p19"/>
          <p:cNvSpPr txBox="1"/>
          <p:nvPr/>
        </p:nvSpPr>
        <p:spPr>
          <a:xfrm>
            <a:off x="503525" y="2333238"/>
            <a:ext cx="34179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Times New Roman"/>
                <a:ea typeface="Times New Roman"/>
                <a:cs typeface="Times New Roman"/>
                <a:sym typeface="Times New Roman"/>
              </a:rPr>
              <a:t>Limitations </a:t>
            </a:r>
            <a:r>
              <a:rPr b="1" lang="en" sz="1900">
                <a:latin typeface="Times New Roman"/>
                <a:ea typeface="Times New Roman"/>
                <a:cs typeface="Times New Roman"/>
                <a:sym typeface="Times New Roman"/>
              </a:rPr>
              <a:t> </a:t>
            </a:r>
            <a:endParaRPr b="1" sz="1900">
              <a:latin typeface="Times New Roman"/>
              <a:ea typeface="Times New Roman"/>
              <a:cs typeface="Times New Roman"/>
              <a:sym typeface="Times New Roman"/>
            </a:endParaRPr>
          </a:p>
        </p:txBody>
      </p:sp>
      <p:sp>
        <p:nvSpPr>
          <p:cNvPr id="132" name="Google Shape;132;p19"/>
          <p:cNvSpPr txBox="1"/>
          <p:nvPr/>
        </p:nvSpPr>
        <p:spPr>
          <a:xfrm>
            <a:off x="424850" y="2777300"/>
            <a:ext cx="84774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Computationally expensive</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Memory requirement</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Limited </a:t>
            </a:r>
            <a:r>
              <a:rPr lang="en">
                <a:latin typeface="Times New Roman"/>
                <a:ea typeface="Times New Roman"/>
                <a:cs typeface="Times New Roman"/>
                <a:sym typeface="Times New Roman"/>
              </a:rPr>
              <a:t>understanding</a:t>
            </a:r>
            <a:r>
              <a:rPr lang="en">
                <a:latin typeface="Times New Roman"/>
                <a:ea typeface="Times New Roman"/>
                <a:cs typeface="Times New Roman"/>
                <a:sym typeface="Times New Roman"/>
              </a:rPr>
              <a:t> of Out-of-domain or rare words </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Training data bias</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38" name="Google Shape;138;p20"/>
          <p:cNvSpPr txBox="1"/>
          <p:nvPr/>
        </p:nvSpPr>
        <p:spPr>
          <a:xfrm>
            <a:off x="265525" y="-12"/>
            <a:ext cx="34179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Times New Roman"/>
                <a:ea typeface="Times New Roman"/>
                <a:cs typeface="Times New Roman"/>
                <a:sym typeface="Times New Roman"/>
              </a:rPr>
              <a:t>GPT  </a:t>
            </a:r>
            <a:endParaRPr b="1" sz="1900">
              <a:latin typeface="Times New Roman"/>
              <a:ea typeface="Times New Roman"/>
              <a:cs typeface="Times New Roman"/>
              <a:sym typeface="Times New Roman"/>
            </a:endParaRPr>
          </a:p>
        </p:txBody>
      </p:sp>
      <p:sp>
        <p:nvSpPr>
          <p:cNvPr id="139" name="Google Shape;139;p20"/>
          <p:cNvSpPr txBox="1"/>
          <p:nvPr/>
        </p:nvSpPr>
        <p:spPr>
          <a:xfrm>
            <a:off x="198650" y="416975"/>
            <a:ext cx="8822400" cy="2770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GPT is built upon a transformer architecture, similar to BERT. Transformers employ self-attention mechanisms to model the relationships between words in a sentence and capture contextual information effectively. This allows GPT to understand the dependencies and structure of the text.</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After pre-training, GPT can be fine-tuned on specific downstream tasks using labeled data. Fine-tuning allows the model to adapt its knowledge to specific tasks like text classification, summarization, or question answering. The fine-tuning process enhances the model's ability to generate contextually relevant text for a specific task.</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GPT provides contextual word embeddings by generating representations for each word based on its context in a sentence. The embeddings are dynamic and change depending on the surrounding words, enabling GPT to capture nuanced meanings and produce coherent text.</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GPT has been used for creative writing tasks, including generating stories, poems, and dialogues. Its ability to generate fluent and coherent text makes it a valuable tool for generating human-like responses in dialogue systems and chatbots.</a:t>
            </a:r>
            <a:endParaRPr>
              <a:latin typeface="Times New Roman"/>
              <a:ea typeface="Times New Roman"/>
              <a:cs typeface="Times New Roman"/>
              <a:sym typeface="Times New Roman"/>
            </a:endParaRPr>
          </a:p>
        </p:txBody>
      </p:sp>
      <p:sp>
        <p:nvSpPr>
          <p:cNvPr id="140" name="Google Shape;140;p20"/>
          <p:cNvSpPr txBox="1"/>
          <p:nvPr/>
        </p:nvSpPr>
        <p:spPr>
          <a:xfrm>
            <a:off x="198650" y="3198688"/>
            <a:ext cx="34179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Times New Roman"/>
                <a:ea typeface="Times New Roman"/>
                <a:cs typeface="Times New Roman"/>
                <a:sym typeface="Times New Roman"/>
              </a:rPr>
              <a:t>Limitations  </a:t>
            </a:r>
            <a:endParaRPr b="1" sz="1900">
              <a:latin typeface="Times New Roman"/>
              <a:ea typeface="Times New Roman"/>
              <a:cs typeface="Times New Roman"/>
              <a:sym typeface="Times New Roman"/>
            </a:endParaRPr>
          </a:p>
        </p:txBody>
      </p:sp>
      <p:sp>
        <p:nvSpPr>
          <p:cNvPr id="141" name="Google Shape;141;p20"/>
          <p:cNvSpPr txBox="1"/>
          <p:nvPr/>
        </p:nvSpPr>
        <p:spPr>
          <a:xfrm>
            <a:off x="316675" y="3603400"/>
            <a:ext cx="84675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While GPT is a powerful language model, it also has limitations. It can occasionally generate text that is grammatically correct but factually incorrect or nonsensical. Additionally, GPT may struggle with understanding long-range dependencies in text and maintaining a consistent theme or context in lengthy compositions.</a:t>
            </a:r>
            <a:endParaRPr>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47" name="Google Shape;147;p21"/>
          <p:cNvSpPr txBox="1"/>
          <p:nvPr/>
        </p:nvSpPr>
        <p:spPr>
          <a:xfrm>
            <a:off x="138400" y="70800"/>
            <a:ext cx="52542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Times New Roman"/>
                <a:ea typeface="Times New Roman"/>
                <a:cs typeface="Times New Roman"/>
                <a:sym typeface="Times New Roman"/>
              </a:rPr>
              <a:t>Research Paper Review</a:t>
            </a:r>
            <a:endParaRPr b="1" sz="1900">
              <a:latin typeface="Times New Roman"/>
              <a:ea typeface="Times New Roman"/>
              <a:cs typeface="Times New Roman"/>
              <a:sym typeface="Times New Roman"/>
            </a:endParaRPr>
          </a:p>
        </p:txBody>
      </p:sp>
      <p:graphicFrame>
        <p:nvGraphicFramePr>
          <p:cNvPr id="148" name="Google Shape;148;p21"/>
          <p:cNvGraphicFramePr/>
          <p:nvPr/>
        </p:nvGraphicFramePr>
        <p:xfrm>
          <a:off x="156075" y="561550"/>
          <a:ext cx="3000000" cy="3000000"/>
        </p:xfrm>
        <a:graphic>
          <a:graphicData uri="http://schemas.openxmlformats.org/drawingml/2006/table">
            <a:tbl>
              <a:tblPr>
                <a:noFill/>
                <a:tableStyleId>{C2BE7F15-A604-4592-BEA9-A0DD7A9BBB80}</a:tableStyleId>
              </a:tblPr>
              <a:tblGrid>
                <a:gridCol w="707650"/>
                <a:gridCol w="2028050"/>
                <a:gridCol w="2563400"/>
                <a:gridCol w="1766375"/>
                <a:gridCol w="1766375"/>
              </a:tblGrid>
              <a:tr h="443275">
                <a:tc>
                  <a:txBody>
                    <a:bodyPr/>
                    <a:lstStyle/>
                    <a:p>
                      <a:pPr indent="0" lvl="0" marL="0" rtl="0" algn="l">
                        <a:lnSpc>
                          <a:spcPct val="115000"/>
                        </a:lnSpc>
                        <a:spcBef>
                          <a:spcPts val="1200"/>
                        </a:spcBef>
                        <a:spcAft>
                          <a:spcPts val="1200"/>
                        </a:spcAft>
                        <a:buNone/>
                      </a:pPr>
                      <a:r>
                        <a:rPr b="1" lang="en" sz="1200">
                          <a:latin typeface="Times New Roman"/>
                          <a:ea typeface="Times New Roman"/>
                          <a:cs typeface="Times New Roman"/>
                          <a:sym typeface="Times New Roman"/>
                        </a:rPr>
                        <a:t>Sl. No.</a:t>
                      </a:r>
                      <a:endParaRPr b="1" sz="1200">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D966"/>
                    </a:solidFill>
                  </a:tcPr>
                </a:tc>
                <a:tc>
                  <a:txBody>
                    <a:bodyPr/>
                    <a:lstStyle/>
                    <a:p>
                      <a:pPr indent="0" lvl="0" marL="0" rtl="0" algn="l">
                        <a:lnSpc>
                          <a:spcPct val="115000"/>
                        </a:lnSpc>
                        <a:spcBef>
                          <a:spcPts val="1200"/>
                        </a:spcBef>
                        <a:spcAft>
                          <a:spcPts val="1200"/>
                        </a:spcAft>
                        <a:buNone/>
                      </a:pPr>
                      <a:r>
                        <a:rPr b="1" lang="en" sz="1200">
                          <a:latin typeface="Times New Roman"/>
                          <a:ea typeface="Times New Roman"/>
                          <a:cs typeface="Times New Roman"/>
                          <a:sym typeface="Times New Roman"/>
                        </a:rPr>
                        <a:t>  Author(s)</a:t>
                      </a:r>
                      <a:endParaRPr b="1" sz="1200">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D966"/>
                    </a:solidFill>
                  </a:tcPr>
                </a:tc>
                <a:tc>
                  <a:txBody>
                    <a:bodyPr/>
                    <a:lstStyle/>
                    <a:p>
                      <a:pPr indent="0" lvl="0" marL="0" rtl="0" algn="l">
                        <a:lnSpc>
                          <a:spcPct val="115000"/>
                        </a:lnSpc>
                        <a:spcBef>
                          <a:spcPts val="1200"/>
                        </a:spcBef>
                        <a:spcAft>
                          <a:spcPts val="1200"/>
                        </a:spcAft>
                        <a:buNone/>
                      </a:pPr>
                      <a:r>
                        <a:rPr b="1" lang="en" sz="1200">
                          <a:latin typeface="Times New Roman"/>
                          <a:ea typeface="Times New Roman"/>
                          <a:cs typeface="Times New Roman"/>
                          <a:sym typeface="Times New Roman"/>
                        </a:rPr>
                        <a:t>   Paper and Publication Details</a:t>
                      </a:r>
                      <a:endParaRPr b="1" sz="1200">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D966"/>
                    </a:solidFill>
                  </a:tcPr>
                </a:tc>
                <a:tc>
                  <a:txBody>
                    <a:bodyPr/>
                    <a:lstStyle/>
                    <a:p>
                      <a:pPr indent="0" lvl="0" marL="0" rtl="0" algn="l">
                        <a:lnSpc>
                          <a:spcPct val="115000"/>
                        </a:lnSpc>
                        <a:spcBef>
                          <a:spcPts val="1200"/>
                        </a:spcBef>
                        <a:spcAft>
                          <a:spcPts val="1200"/>
                        </a:spcAft>
                        <a:buNone/>
                      </a:pPr>
                      <a:r>
                        <a:rPr b="1" lang="en" sz="1200">
                          <a:latin typeface="Times New Roman"/>
                          <a:ea typeface="Times New Roman"/>
                          <a:cs typeface="Times New Roman"/>
                          <a:sym typeface="Times New Roman"/>
                        </a:rPr>
                        <a:t>Findings</a:t>
                      </a:r>
                      <a:endParaRPr b="1" sz="1200">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D966"/>
                    </a:solidFill>
                  </a:tcPr>
                </a:tc>
                <a:tc>
                  <a:txBody>
                    <a:bodyPr/>
                    <a:lstStyle/>
                    <a:p>
                      <a:pPr indent="0" lvl="0" marL="0" rtl="0" algn="l">
                        <a:lnSpc>
                          <a:spcPct val="115000"/>
                        </a:lnSpc>
                        <a:spcBef>
                          <a:spcPts val="1200"/>
                        </a:spcBef>
                        <a:spcAft>
                          <a:spcPts val="1200"/>
                        </a:spcAft>
                        <a:buNone/>
                      </a:pPr>
                      <a:r>
                        <a:rPr b="1" lang="en" sz="1200">
                          <a:latin typeface="Times New Roman"/>
                          <a:ea typeface="Times New Roman"/>
                          <a:cs typeface="Times New Roman"/>
                          <a:sym typeface="Times New Roman"/>
                        </a:rPr>
                        <a:t>Relevance to the project</a:t>
                      </a:r>
                      <a:endParaRPr b="1" sz="1200">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D966"/>
                    </a:solidFill>
                  </a:tcPr>
                </a:tc>
              </a:tr>
              <a:tr h="13804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1</a:t>
                      </a:r>
                      <a:endParaRPr b="1" sz="1200">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Rebecca L. Russell, Louis Kim, Lei H. Hamilton, Tomo Lazovich,</a:t>
                      </a:r>
                      <a:endParaRPr b="1" sz="1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Jacob A. Harer, Onur Ozdemir, Paul M. Ellingwood, Marc W. McConley</a:t>
                      </a:r>
                      <a:endParaRPr b="1"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200">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1200">
                          <a:solidFill>
                            <a:schemeClr val="dk1"/>
                          </a:solidFill>
                          <a:latin typeface="Times New Roman"/>
                          <a:ea typeface="Times New Roman"/>
                          <a:cs typeface="Times New Roman"/>
                          <a:sym typeface="Times New Roman"/>
                        </a:rPr>
                        <a:t>Automated Vulnerability Detection in Source Code</a:t>
                      </a:r>
                      <a:endParaRPr b="1"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 sz="1200">
                          <a:solidFill>
                            <a:schemeClr val="dk1"/>
                          </a:solidFill>
                          <a:latin typeface="Times New Roman"/>
                          <a:ea typeface="Times New Roman"/>
                          <a:cs typeface="Times New Roman"/>
                          <a:sym typeface="Times New Roman"/>
                        </a:rPr>
                        <a:t>Using Deep Representation Learning</a:t>
                      </a:r>
                      <a:endParaRPr b="1" sz="1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2018 17th IEEE International Conference on Machine Learning and Applications</a:t>
                      </a:r>
                      <a:endParaRPr b="1"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200">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304800" lvl="0" marL="457200" rtl="0" algn="l">
                        <a:spcBef>
                          <a:spcPts val="0"/>
                        </a:spcBef>
                        <a:spcAft>
                          <a:spcPts val="0"/>
                        </a:spcAft>
                        <a:buSzPts val="1200"/>
                        <a:buFont typeface="Times New Roman"/>
                        <a:buChar char="●"/>
                      </a:pPr>
                      <a:r>
                        <a:rPr b="1" lang="en" sz="1200">
                          <a:latin typeface="Times New Roman"/>
                          <a:ea typeface="Times New Roman"/>
                          <a:cs typeface="Times New Roman"/>
                          <a:sym typeface="Times New Roman"/>
                        </a:rPr>
                        <a:t>Improved </a:t>
                      </a:r>
                      <a:r>
                        <a:rPr b="1" lang="en" sz="1200">
                          <a:latin typeface="Times New Roman"/>
                          <a:ea typeface="Times New Roman"/>
                          <a:cs typeface="Times New Roman"/>
                          <a:sym typeface="Times New Roman"/>
                        </a:rPr>
                        <a:t>vulnerability</a:t>
                      </a:r>
                      <a:r>
                        <a:rPr b="1" lang="en" sz="1200">
                          <a:latin typeface="Times New Roman"/>
                          <a:ea typeface="Times New Roman"/>
                          <a:cs typeface="Times New Roman"/>
                          <a:sym typeface="Times New Roman"/>
                        </a:rPr>
                        <a:t> detection</a:t>
                      </a:r>
                      <a:endParaRPr b="1"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b="1" lang="en" sz="1200">
                          <a:latin typeface="Times New Roman"/>
                          <a:ea typeface="Times New Roman"/>
                          <a:cs typeface="Times New Roman"/>
                          <a:sym typeface="Times New Roman"/>
                        </a:rPr>
                        <a:t> </a:t>
                      </a:r>
                      <a:r>
                        <a:rPr b="1" lang="en" sz="1200">
                          <a:latin typeface="Times New Roman"/>
                          <a:ea typeface="Times New Roman"/>
                          <a:cs typeface="Times New Roman"/>
                          <a:sym typeface="Times New Roman"/>
                        </a:rPr>
                        <a:t>Comparison</a:t>
                      </a:r>
                      <a:r>
                        <a:rPr b="1" lang="en" sz="1200">
                          <a:latin typeface="Times New Roman"/>
                          <a:ea typeface="Times New Roman"/>
                          <a:cs typeface="Times New Roman"/>
                          <a:sym typeface="Times New Roman"/>
                        </a:rPr>
                        <a:t> to existing techniques  </a:t>
                      </a:r>
                      <a:endParaRPr b="1" sz="1200">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This paper work </a:t>
                      </a:r>
                      <a:r>
                        <a:rPr b="1" lang="en" sz="1200">
                          <a:latin typeface="Times New Roman"/>
                          <a:ea typeface="Times New Roman"/>
                          <a:cs typeface="Times New Roman"/>
                          <a:sym typeface="Times New Roman"/>
                        </a:rPr>
                        <a:t>may motivate to choose  static analyzer and labelling method- Clang’s scope, FlawFinder or  cppcheck</a:t>
                      </a:r>
                      <a:r>
                        <a:rPr b="1" lang="en" sz="1200">
                          <a:latin typeface="Times New Roman"/>
                          <a:ea typeface="Times New Roman"/>
                          <a:cs typeface="Times New Roman"/>
                          <a:sym typeface="Times New Roman"/>
                        </a:rPr>
                        <a:t> </a:t>
                      </a:r>
                      <a:endParaRPr b="1" sz="1200">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193125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2</a:t>
                      </a:r>
                      <a:endParaRPr b="1" sz="1200">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Abir Rahali, </a:t>
                      </a:r>
                      <a:r>
                        <a:rPr b="1" lang="en" sz="1200">
                          <a:solidFill>
                            <a:schemeClr val="dk1"/>
                          </a:solidFill>
                          <a:latin typeface="Times New Roman"/>
                          <a:ea typeface="Times New Roman"/>
                          <a:cs typeface="Times New Roman"/>
                          <a:sym typeface="Times New Roman"/>
                        </a:rPr>
                        <a:t>Moulay A. Akhloufifi </a:t>
                      </a:r>
                      <a:endParaRPr b="1"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200">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MALBERT: USING TRANSFORMERS FOR CYBERSECURITY AND</a:t>
                      </a:r>
                      <a:endParaRPr b="1" sz="1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MALICIOUS SOFTWARE DETECTION</a:t>
                      </a:r>
                      <a:endParaRPr b="1"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 sz="1200">
                          <a:latin typeface="Times New Roman"/>
                          <a:ea typeface="Times New Roman"/>
                          <a:cs typeface="Times New Roman"/>
                          <a:sym typeface="Times New Roman"/>
                        </a:rPr>
                        <a:t>arXiv- 2021, Cornell </a:t>
                      </a:r>
                      <a:r>
                        <a:rPr b="1" lang="en" sz="1200">
                          <a:latin typeface="Times New Roman"/>
                          <a:ea typeface="Times New Roman"/>
                          <a:cs typeface="Times New Roman"/>
                          <a:sym typeface="Times New Roman"/>
                        </a:rPr>
                        <a:t>University</a:t>
                      </a:r>
                      <a:endParaRPr b="1" sz="1200">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304800" lvl="0" marL="457200" rtl="0" algn="l">
                        <a:spcBef>
                          <a:spcPts val="0"/>
                        </a:spcBef>
                        <a:spcAft>
                          <a:spcPts val="0"/>
                        </a:spcAft>
                        <a:buSzPts val="1200"/>
                        <a:buFont typeface="Times New Roman"/>
                        <a:buChar char="●"/>
                      </a:pPr>
                      <a:r>
                        <a:rPr b="1" lang="en" sz="1200">
                          <a:latin typeface="Times New Roman"/>
                          <a:ea typeface="Times New Roman"/>
                          <a:cs typeface="Times New Roman"/>
                          <a:sym typeface="Times New Roman"/>
                        </a:rPr>
                        <a:t>Classification</a:t>
                      </a:r>
                      <a:r>
                        <a:rPr b="1" lang="en" sz="1200">
                          <a:latin typeface="Times New Roman"/>
                          <a:ea typeface="Times New Roman"/>
                          <a:cs typeface="Times New Roman"/>
                          <a:sym typeface="Times New Roman"/>
                        </a:rPr>
                        <a:t> of malware categories </a:t>
                      </a:r>
                      <a:endParaRPr b="1"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b="1" lang="en" sz="1200">
                          <a:latin typeface="Times New Roman"/>
                          <a:ea typeface="Times New Roman"/>
                          <a:cs typeface="Times New Roman"/>
                          <a:sym typeface="Times New Roman"/>
                        </a:rPr>
                        <a:t>Static analysis using BERT for android application source code</a:t>
                      </a:r>
                      <a:endParaRPr b="1" sz="1200">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This paper may help in categorising the types of malware while using  transformer based models for </a:t>
                      </a:r>
                      <a:r>
                        <a:rPr b="1" lang="en" sz="1200">
                          <a:latin typeface="Times New Roman"/>
                          <a:ea typeface="Times New Roman"/>
                          <a:cs typeface="Times New Roman"/>
                          <a:sym typeface="Times New Roman"/>
                        </a:rPr>
                        <a:t>malicious</a:t>
                      </a:r>
                      <a:r>
                        <a:rPr b="1" lang="en" sz="1200">
                          <a:latin typeface="Times New Roman"/>
                          <a:ea typeface="Times New Roman"/>
                          <a:cs typeface="Times New Roman"/>
                          <a:sym typeface="Times New Roman"/>
                        </a:rPr>
                        <a:t> software detection</a:t>
                      </a:r>
                      <a:endParaRPr b="1" sz="1200">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