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93"/>
  </p:notesMasterIdLst>
  <p:sldIdLst>
    <p:sldId id="701" r:id="rId2"/>
    <p:sldId id="670" r:id="rId3"/>
    <p:sldId id="671" r:id="rId4"/>
    <p:sldId id="747" r:id="rId5"/>
    <p:sldId id="672" r:id="rId6"/>
    <p:sldId id="673" r:id="rId7"/>
    <p:sldId id="674" r:id="rId8"/>
    <p:sldId id="675" r:id="rId9"/>
    <p:sldId id="676" r:id="rId10"/>
    <p:sldId id="677" r:id="rId11"/>
    <p:sldId id="678" r:id="rId12"/>
    <p:sldId id="679" r:id="rId13"/>
    <p:sldId id="680" r:id="rId14"/>
    <p:sldId id="681" r:id="rId15"/>
    <p:sldId id="682" r:id="rId16"/>
    <p:sldId id="683" r:id="rId17"/>
    <p:sldId id="684" r:id="rId18"/>
    <p:sldId id="685" r:id="rId19"/>
    <p:sldId id="686" r:id="rId20"/>
    <p:sldId id="687" r:id="rId21"/>
    <p:sldId id="688" r:id="rId22"/>
    <p:sldId id="689" r:id="rId23"/>
    <p:sldId id="690" r:id="rId24"/>
    <p:sldId id="691" r:id="rId25"/>
    <p:sldId id="692" r:id="rId26"/>
    <p:sldId id="693" r:id="rId27"/>
    <p:sldId id="694" r:id="rId28"/>
    <p:sldId id="695" r:id="rId29"/>
    <p:sldId id="696" r:id="rId30"/>
    <p:sldId id="697" r:id="rId31"/>
    <p:sldId id="698" r:id="rId32"/>
    <p:sldId id="699" r:id="rId33"/>
    <p:sldId id="700" r:id="rId34"/>
    <p:sldId id="703" r:id="rId35"/>
    <p:sldId id="704" r:id="rId36"/>
    <p:sldId id="705" r:id="rId37"/>
    <p:sldId id="707" r:id="rId38"/>
    <p:sldId id="708" r:id="rId39"/>
    <p:sldId id="744" r:id="rId40"/>
    <p:sldId id="739" r:id="rId41"/>
    <p:sldId id="740" r:id="rId42"/>
    <p:sldId id="741" r:id="rId43"/>
    <p:sldId id="742" r:id="rId44"/>
    <p:sldId id="743" r:id="rId45"/>
    <p:sldId id="709" r:id="rId46"/>
    <p:sldId id="710" r:id="rId47"/>
    <p:sldId id="711" r:id="rId48"/>
    <p:sldId id="712" r:id="rId49"/>
    <p:sldId id="713" r:id="rId50"/>
    <p:sldId id="714" r:id="rId51"/>
    <p:sldId id="751" r:id="rId52"/>
    <p:sldId id="716" r:id="rId53"/>
    <p:sldId id="717" r:id="rId54"/>
    <p:sldId id="755" r:id="rId55"/>
    <p:sldId id="756" r:id="rId56"/>
    <p:sldId id="757" r:id="rId57"/>
    <p:sldId id="737" r:id="rId58"/>
    <p:sldId id="764" r:id="rId59"/>
    <p:sldId id="763" r:id="rId60"/>
    <p:sldId id="718" r:id="rId61"/>
    <p:sldId id="749" r:id="rId62"/>
    <p:sldId id="750" r:id="rId63"/>
    <p:sldId id="752" r:id="rId64"/>
    <p:sldId id="765" r:id="rId65"/>
    <p:sldId id="771" r:id="rId66"/>
    <p:sldId id="766" r:id="rId67"/>
    <p:sldId id="753" r:id="rId68"/>
    <p:sldId id="767" r:id="rId69"/>
    <p:sldId id="754" r:id="rId70"/>
    <p:sldId id="768" r:id="rId71"/>
    <p:sldId id="758" r:id="rId72"/>
    <p:sldId id="759" r:id="rId73"/>
    <p:sldId id="760" r:id="rId74"/>
    <p:sldId id="761" r:id="rId75"/>
    <p:sldId id="769" r:id="rId76"/>
    <p:sldId id="770" r:id="rId77"/>
    <p:sldId id="772" r:id="rId78"/>
    <p:sldId id="722" r:id="rId79"/>
    <p:sldId id="723" r:id="rId80"/>
    <p:sldId id="745" r:id="rId81"/>
    <p:sldId id="724" r:id="rId82"/>
    <p:sldId id="725" r:id="rId83"/>
    <p:sldId id="726" r:id="rId84"/>
    <p:sldId id="727" r:id="rId85"/>
    <p:sldId id="728" r:id="rId86"/>
    <p:sldId id="729" r:id="rId87"/>
    <p:sldId id="730" r:id="rId88"/>
    <p:sldId id="731" r:id="rId89"/>
    <p:sldId id="734" r:id="rId90"/>
    <p:sldId id="735" r:id="rId91"/>
    <p:sldId id="264"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684" autoAdjust="0"/>
    <p:restoredTop sz="90633" autoAdjust="0"/>
  </p:normalViewPr>
  <p:slideViewPr>
    <p:cSldViewPr>
      <p:cViewPr varScale="1">
        <p:scale>
          <a:sx n="66" d="100"/>
          <a:sy n="66" d="100"/>
        </p:scale>
        <p:origin x="-1260"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2EE7E76-9554-4936-B305-29A468062BB3}" type="datetimeFigureOut">
              <a:rPr lang="en-US"/>
              <a:pPr>
                <a:defRPr/>
              </a:pPr>
              <a:t>7/23/2020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116C8EF-B384-4429-8A56-F59A40E31A20}" type="slidenum">
              <a:rPr lang="en-US"/>
              <a:pPr>
                <a:defRPr/>
              </a:pPr>
              <a:t>‹#›</a:t>
            </a:fld>
            <a:endParaRPr lang="en-US"/>
          </a:p>
        </p:txBody>
      </p:sp>
    </p:spTree>
    <p:extLst>
      <p:ext uri="{BB962C8B-B14F-4D97-AF65-F5344CB8AC3E}">
        <p14:creationId xmlns:p14="http://schemas.microsoft.com/office/powerpoint/2010/main" xmlns="" val="2754068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9C81BFE-DA42-4176-8C97-B119821248D5}" type="slidenum">
              <a:rPr lang="en-US" smtClean="0"/>
              <a:pPr/>
              <a:t>1</a:t>
            </a:fld>
            <a:endParaRPr lang="en-US"/>
          </a:p>
        </p:txBody>
      </p:sp>
    </p:spTree>
    <p:extLst>
      <p:ext uri="{BB962C8B-B14F-4D97-AF65-F5344CB8AC3E}">
        <p14:creationId xmlns:p14="http://schemas.microsoft.com/office/powerpoint/2010/main" xmlns="" val="159847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F9506-87D4-4795-A985-0F0A05BDB1A3}" type="slidenum">
              <a:rPr lang="en-US"/>
              <a:pPr/>
              <a:t>14</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4100565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8D14B0-D5F6-4E7D-80D3-82EC1E130A2A}" type="slidenum">
              <a:rPr lang="en-US"/>
              <a:pPr/>
              <a:t>15</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330549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DE45A8-C34F-4809-B6E1-C8A549D5E100}" type="slidenum">
              <a:rPr lang="en-US"/>
              <a:pPr/>
              <a:t>16</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7022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04FF91-942A-4FA3-8B31-191DDCDCEB6A}" type="slidenum">
              <a:rPr lang="en-US"/>
              <a:pPr/>
              <a:t>17</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568904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A331B-1664-4C77-BBD9-034B5D563FC3}" type="slidenum">
              <a:rPr lang="en-US"/>
              <a:pPr/>
              <a:t>18</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94209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C18EB-F8D2-4855-963C-080D88822382}" type="slidenum">
              <a:rPr lang="en-US"/>
              <a:pPr/>
              <a:t>19</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474883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E0597-3787-49DC-B1E1-32788588FDFF}" type="slidenum">
              <a:rPr lang="en-US"/>
              <a:pPr/>
              <a:t>20</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577702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B970B-95EB-459A-BEC8-C7A49FB7C19C}" type="slidenum">
              <a:rPr lang="en-US"/>
              <a:pPr/>
              <a:t>21</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638283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FBECE-61BC-4878-97CA-ECD953695333}" type="slidenum">
              <a:rPr lang="en-US"/>
              <a:pPr/>
              <a:t>22</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410545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363D3-D11B-49CE-A994-BCE7800D741C}" type="slidenum">
              <a:rPr lang="en-US"/>
              <a:pPr/>
              <a:t>23</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0829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9C81BFE-DA42-4176-8C97-B119821248D5}" type="slidenum">
              <a:rPr lang="en-US" smtClean="0"/>
              <a:pPr/>
              <a:t>2</a:t>
            </a:fld>
            <a:endParaRPr lang="en-US"/>
          </a:p>
        </p:txBody>
      </p:sp>
    </p:spTree>
    <p:extLst>
      <p:ext uri="{BB962C8B-B14F-4D97-AF65-F5344CB8AC3E}">
        <p14:creationId xmlns:p14="http://schemas.microsoft.com/office/powerpoint/2010/main" xmlns="" val="277957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64CCC-4D40-4AAA-814C-19924A7B6A8B}" type="slidenum">
              <a:rPr lang="en-US"/>
              <a:pPr/>
              <a:t>24</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934094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9275B-5AB3-4272-89B0-22E54F081891}" type="slidenum">
              <a:rPr lang="en-US"/>
              <a:pPr/>
              <a:t>25</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4279031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82E40-456A-462D-8CF7-FA250E832E54}" type="slidenum">
              <a:rPr lang="en-US"/>
              <a:pPr/>
              <a:t>26</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181674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5C664-D14B-480A-9B96-AA7C226D7C44}" type="slidenum">
              <a:rPr lang="en-US"/>
              <a:pPr/>
              <a:t>27</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481027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CAEDD-F3D3-4F86-9755-4B5565C2E480}" type="slidenum">
              <a:rPr lang="en-US"/>
              <a:pPr/>
              <a:t>28</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590238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8C336-2546-4C53-8B90-E1744E0E4936}" type="slidenum">
              <a:rPr lang="en-US"/>
              <a:pPr/>
              <a:t>29</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892655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3D2FD-DCC9-4120-B3A7-7BF30C8E5FD5}" type="slidenum">
              <a:rPr lang="en-US"/>
              <a:pPr/>
              <a:t>30</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557831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A7202-79AA-4D30-BB14-0C41F32A964A}" type="slidenum">
              <a:rPr lang="en-US"/>
              <a:pPr/>
              <a:t>31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599051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29F95-317D-4BDE-B49A-5D100041E7AE}" type="slidenum">
              <a:rPr lang="en-US"/>
              <a:pPr/>
              <a:t>32</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654661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DAE4A29-1A5C-489C-9C05-5F65AD175F33}" type="slidenum">
              <a:rPr lang="en-US" smtClean="0"/>
              <a:pPr>
                <a:defRPr/>
              </a:pPr>
              <a:t>59</a:t>
            </a:fld>
            <a:endParaRPr lang="en-US"/>
          </a:p>
        </p:txBody>
      </p:sp>
    </p:spTree>
    <p:extLst>
      <p:ext uri="{BB962C8B-B14F-4D97-AF65-F5344CB8AC3E}">
        <p14:creationId xmlns:p14="http://schemas.microsoft.com/office/powerpoint/2010/main" xmlns="" val="56122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b="1" smtClean="0"/>
              <a:t>Slide 25</a:t>
            </a:r>
          </a:p>
          <a:p>
            <a:pPr eaLnBrk="1" hangingPunct="1">
              <a:spcBef>
                <a:spcPct val="0"/>
              </a:spcBef>
            </a:pPr>
            <a:endParaRPr lang="en-GB" smtClean="0"/>
          </a:p>
          <a:p>
            <a:pPr eaLnBrk="1" hangingPunct="1">
              <a:spcBef>
                <a:spcPct val="0"/>
              </a:spcBef>
            </a:pPr>
            <a:r>
              <a:rPr lang="en-GB" smtClean="0"/>
              <a:t>The perception that the customer forms about you plays a very important role in proceeding the discussion. </a:t>
            </a:r>
          </a:p>
          <a:p>
            <a:pPr eaLnBrk="1" hangingPunct="1">
              <a:spcBef>
                <a:spcPct val="0"/>
              </a:spcBef>
            </a:pPr>
            <a:endParaRPr lang="en-GB" smtClean="0"/>
          </a:p>
          <a:p>
            <a:pPr eaLnBrk="1" hangingPunct="1">
              <a:spcBef>
                <a:spcPct val="0"/>
              </a:spcBef>
            </a:pPr>
            <a:r>
              <a:rPr lang="en-GB" smtClean="0"/>
              <a:t>There are some basic points which have to be kept in mind while meeting your customer as they influence the customer’s perception. They are:</a:t>
            </a:r>
          </a:p>
          <a:p>
            <a:pPr eaLnBrk="1" hangingPunct="1">
              <a:spcBef>
                <a:spcPct val="0"/>
              </a:spcBef>
            </a:pPr>
            <a:r>
              <a:rPr lang="en-GB" smtClean="0"/>
              <a:t>Grooming</a:t>
            </a:r>
          </a:p>
          <a:p>
            <a:pPr eaLnBrk="1" hangingPunct="1">
              <a:spcBef>
                <a:spcPct val="0"/>
              </a:spcBef>
            </a:pPr>
            <a:r>
              <a:rPr lang="en-GB" smtClean="0"/>
              <a:t>Body language</a:t>
            </a:r>
          </a:p>
          <a:p>
            <a:pPr eaLnBrk="1" hangingPunct="1">
              <a:spcBef>
                <a:spcPct val="0"/>
              </a:spcBef>
            </a:pPr>
            <a:r>
              <a:rPr lang="en-GB" smtClean="0"/>
              <a:t>Active Listening</a:t>
            </a:r>
          </a:p>
          <a:p>
            <a:pPr eaLnBrk="1" hangingPunct="1">
              <a:spcBef>
                <a:spcPct val="0"/>
              </a:spcBef>
            </a:pPr>
            <a:r>
              <a:rPr lang="en-GB" smtClean="0"/>
              <a:t>Knowledge</a:t>
            </a:r>
            <a:endParaRPr lang="en-US" smtClean="0"/>
          </a:p>
          <a:p>
            <a:pPr eaLnBrk="1" hangingPunct="1">
              <a:spcBef>
                <a:spcPct val="0"/>
              </a:spcBef>
            </a:pPr>
            <a:endParaRPr lang="en-GB" smtClean="0"/>
          </a:p>
          <a:p>
            <a:pPr eaLnBrk="1" hangingPunct="1">
              <a:spcBef>
                <a:spcPct val="0"/>
              </a:spcBef>
            </a:pPr>
            <a:r>
              <a:rPr lang="en-GB" smtClean="0"/>
              <a:t>This helps you build faith in your customer and initiate a discussion with him. </a:t>
            </a:r>
          </a:p>
          <a:p>
            <a:pPr eaLnBrk="1" hangingPunct="1">
              <a:spcBef>
                <a:spcPct val="0"/>
              </a:spcBef>
            </a:pPr>
            <a:endParaRPr lang="en-GB" smtClean="0"/>
          </a:p>
          <a:p>
            <a:pPr eaLnBrk="1" hangingPunct="1">
              <a:spcBef>
                <a:spcPct val="0"/>
              </a:spcBef>
            </a:pPr>
            <a:r>
              <a:rPr lang="en-GB" smtClean="0"/>
              <a:t>In other words the customer first buys you. Only if he can rely on you, he will think of dealing with you.</a:t>
            </a:r>
          </a:p>
          <a:p>
            <a:pPr eaLnBrk="1" hangingPunct="1">
              <a:spcBef>
                <a:spcPct val="0"/>
              </a:spcBef>
            </a:pPr>
            <a:endParaRPr lang="en-US" smtClean="0"/>
          </a:p>
          <a:p>
            <a:pPr eaLnBrk="1" hangingPunct="1">
              <a:spcBef>
                <a:spcPct val="0"/>
              </a:spcBef>
            </a:pPr>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DDB850-52E9-42FF-94BC-7C42FD291823}" type="slidenum">
              <a:rPr lang="en-US" smtClean="0"/>
              <a:pPr/>
              <a:t>5</a:t>
            </a:fld>
            <a:endParaRPr lang="en-US" smtClean="0"/>
          </a:p>
        </p:txBody>
      </p:sp>
    </p:spTree>
    <p:extLst>
      <p:ext uri="{BB962C8B-B14F-4D97-AF65-F5344CB8AC3E}">
        <p14:creationId xmlns:p14="http://schemas.microsoft.com/office/powerpoint/2010/main" xmlns="" val="599188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DAE4A29-1A5C-489C-9C05-5F65AD175F33}" type="slidenum">
              <a:rPr lang="en-US" smtClean="0"/>
              <a:pPr>
                <a:defRPr/>
              </a:pPr>
              <a:t>89</a:t>
            </a:fld>
            <a:endParaRPr lang="en-US"/>
          </a:p>
        </p:txBody>
      </p:sp>
    </p:spTree>
    <p:extLst>
      <p:ext uri="{BB962C8B-B14F-4D97-AF65-F5344CB8AC3E}">
        <p14:creationId xmlns:p14="http://schemas.microsoft.com/office/powerpoint/2010/main" xmlns="" val="421712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69647C-3F2B-4177-8E1A-EF7FE703DC10}" type="slidenum">
              <a:rPr lang="en-US" smtClean="0"/>
              <a:pPr fontAlgn="base">
                <a:spcBef>
                  <a:spcPct val="0"/>
                </a:spcBef>
                <a:spcAft>
                  <a:spcPct val="0"/>
                </a:spcAft>
                <a:defRPr/>
              </a:pPr>
              <a:t>90</a:t>
            </a:fld>
            <a:endParaRPr lang="en-US" smtClean="0"/>
          </a:p>
        </p:txBody>
      </p:sp>
    </p:spTree>
    <p:extLst>
      <p:ext uri="{BB962C8B-B14F-4D97-AF65-F5344CB8AC3E}">
        <p14:creationId xmlns:p14="http://schemas.microsoft.com/office/powerpoint/2010/main" xmlns="" val="3560470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DC6B1D-1A60-40F4-9542-F86D8D59813C}" type="slidenum">
              <a:rPr lang="en-US" smtClean="0"/>
              <a:pPr fontAlgn="base">
                <a:spcBef>
                  <a:spcPct val="0"/>
                </a:spcBef>
                <a:spcAft>
                  <a:spcPct val="0"/>
                </a:spcAft>
                <a:defRPr/>
              </a:pPr>
              <a:t>91</a:t>
            </a:fld>
            <a:endParaRPr lang="en-US" smtClean="0"/>
          </a:p>
        </p:txBody>
      </p:sp>
    </p:spTree>
    <p:extLst>
      <p:ext uri="{BB962C8B-B14F-4D97-AF65-F5344CB8AC3E}">
        <p14:creationId xmlns:p14="http://schemas.microsoft.com/office/powerpoint/2010/main" xmlns="" val="317018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D15483-86BD-49A3-8CAD-AA50882316F2}" type="slidenum">
              <a:rPr lang="en-US" smtClean="0"/>
              <a:pPr/>
              <a:t>6</a:t>
            </a:fld>
            <a:endParaRPr lang="en-US" smtClean="0"/>
          </a:p>
        </p:txBody>
      </p:sp>
    </p:spTree>
    <p:extLst>
      <p:ext uri="{BB962C8B-B14F-4D97-AF65-F5344CB8AC3E}">
        <p14:creationId xmlns:p14="http://schemas.microsoft.com/office/powerpoint/2010/main" xmlns="" val="5404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BE120DA-0C22-462F-9065-74F7BDA5AEF2}" type="slidenum">
              <a:rPr lang="en-US" smtClean="0"/>
              <a:pPr/>
              <a:t>7</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xfrm>
            <a:off x="684213" y="4343400"/>
            <a:ext cx="5489575" cy="4114800"/>
          </a:xfrm>
          <a:noFill/>
        </p:spPr>
        <p:txBody>
          <a:bodyPr wrap="square" numCol="1" anchor="t" anchorCtr="0" compatLnSpc="1">
            <a:prstTxWarp prst="textNoShape">
              <a:avLst/>
            </a:prstTxWarp>
          </a:bodyPr>
          <a:lstStyle/>
          <a:p>
            <a:pPr eaLnBrk="1" hangingPunct="1"/>
            <a:r>
              <a:rPr lang="en-US" b="1" smtClean="0"/>
              <a:t>Slides 26 - 29:</a:t>
            </a:r>
          </a:p>
          <a:p>
            <a:pPr eaLnBrk="1" hangingPunct="1"/>
            <a:endParaRPr lang="en-US" b="1" smtClean="0"/>
          </a:p>
          <a:p>
            <a:pPr eaLnBrk="1" hangingPunct="1"/>
            <a:r>
              <a:rPr lang="en-US" b="1" smtClean="0"/>
              <a:t>Ins-</a:t>
            </a:r>
            <a:r>
              <a:rPr lang="en-US" smtClean="0"/>
              <a:t> Read and explain</a:t>
            </a:r>
          </a:p>
          <a:p>
            <a:pPr eaLnBrk="1" hangingPunct="1"/>
            <a:r>
              <a:rPr lang="en-US" smtClean="0"/>
              <a:t>The participants have to be asked to make a choice between the two images provided. After they have the selected the right choice the slide indicates that their response is correct. They have the same activity in the workbook where they need to tick the right options. </a:t>
            </a:r>
          </a:p>
        </p:txBody>
      </p:sp>
    </p:spTree>
    <p:extLst>
      <p:ext uri="{BB962C8B-B14F-4D97-AF65-F5344CB8AC3E}">
        <p14:creationId xmlns:p14="http://schemas.microsoft.com/office/powerpoint/2010/main" xmlns="" val="977146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2550C-3B04-4EF4-BAA7-E2E7A66F3C22}" type="slidenum">
              <a:rPr lang="en-US"/>
              <a:pPr/>
              <a:t>10</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73463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034BB-49B1-4CCE-932C-263EEE105F94}" type="slidenum">
              <a:rPr lang="en-US"/>
              <a:pPr/>
              <a:t>11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68111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08006-B9E0-4CFA-896E-93DAEDDEC269}" type="slidenum">
              <a:rPr lang="en-US"/>
              <a:pPr/>
              <a:t>12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10352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3880-B07D-4CD9-8359-701403330FCA}" type="slidenum">
              <a:rPr lang="en-US"/>
              <a:pPr/>
              <a:t>13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964956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F529AD3B-2347-4D82-B740-3EF97944D7A3}" type="datetime1">
              <a:rPr lang="en-US" smtClean="0"/>
              <a:t>7/23/2020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8F09004-26CC-44F7-A79E-8A47C3118223}"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D3004E7-4C4F-4741-AC0D-76709BF27153}" type="datetime1">
              <a:rPr lang="en-US" smtClean="0"/>
              <a:t>7/23/2020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149E1F4-B6CB-4A6F-947C-BB70956D2DB0}"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8957B3A-D994-43E5-A2EF-B2790FC44BF3}" type="datetime1">
              <a:rPr lang="en-US" smtClean="0"/>
              <a:t>7/23/2020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5B6A2E7-7C0D-4A04-86D4-2F8C00306A73}"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586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981200"/>
            <a:ext cx="381586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EB4B0CAB-3B2C-477B-B569-A4428DAA902B}" type="datetime1">
              <a:rPr lang="en-US" smtClean="0"/>
              <a:t>7/23/2020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5036B0A-F023-4036-85AF-C594EE69FC0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586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2338" y="1981200"/>
            <a:ext cx="38158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2338" y="4114800"/>
            <a:ext cx="38158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fld id="{9CC0D6E6-10BB-42E7-AA25-B531C300CA01}" type="datetime1">
              <a:rPr lang="en-US" smtClean="0"/>
              <a:t>7/23/2020</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F85F57F-7F38-49CC-8EAE-559826E2A33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89BD013-FFF5-4FD8-AA9D-BC4B06F23972}" type="datetime1">
              <a:rPr lang="en-US" smtClean="0"/>
              <a:t>7/23/2020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4132FEB-3493-4762-BD11-AAD2A79BC605}"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C0566EBB-A46F-43D4-AFCE-20269FC3C6B5}" type="datetime1">
              <a:rPr lang="en-US" smtClean="0"/>
              <a:t>7/23/2020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7BB3FC4-9B5F-490A-B26F-06F9AE0D0F0D}"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FB9D0FA-9C8D-491B-83B6-63411F4F6FB4}" type="datetime1">
              <a:rPr lang="en-US" smtClean="0"/>
              <a:t>7/23/2020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CE15E96-E986-4E8D-BCB5-E065C22E2934}"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C15EDDF2-1982-4F7A-898B-479BF098B949}" type="datetime1">
              <a:rPr lang="en-US" smtClean="0"/>
              <a:t>7/23/2020</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E505027B-803F-4461-A4DC-10B22FD71741}"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E08E8B89-ECDC-43BE-A89E-E9B2430D1A70}" type="datetime1">
              <a:rPr lang="en-US" smtClean="0"/>
              <a:t>7/23/2020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0C797E9E-6699-445E-9418-E93EF79F11DC}"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6B82B40-C440-4A15-B34D-2CE3E5CDEEF4}" type="datetime1">
              <a:rPr lang="en-US" smtClean="0"/>
              <a:t>7/23/2020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A4F4D12-08E2-4407-A6E0-CAC2639303BD}"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46E7763A-C6E1-47C9-A304-3C9DBEA132EE}" type="datetime1">
              <a:rPr lang="en-US" smtClean="0"/>
              <a:t>7/23/2020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6B3ECAC-E4DB-44B4-B61F-503766BA9118}" type="slidenum">
              <a:rPr lang="en-US"/>
              <a:pPr>
                <a:defRPr/>
              </a:pPr>
              <a:t>‹#›</a:t>
            </a:fld>
            <a:endParaRPr lang="en-US"/>
          </a:p>
        </p:txBody>
      </p:sp>
    </p:spTree>
  </p:cSld>
  <p:clrMapOvr>
    <a:masterClrMapping/>
  </p:clrMapOvr>
  <p:transition spd="med" advClick="0">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55798F5-C194-4B2E-8C89-2AB46D0EC0B4}" type="datetime1">
              <a:rPr lang="en-US" smtClean="0"/>
              <a:t>7/23/2020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EE74929-0B01-46D3-80F1-19BCFFECBB1E}" type="slidenum">
              <a:rPr lang="en-US"/>
              <a:pPr>
                <a:defRPr/>
              </a:pPr>
              <a:t>‹#›</a:t>
            </a:fld>
            <a:endParaRPr lang="en-US"/>
          </a:p>
        </p:txBody>
      </p:sp>
    </p:spTree>
  </p:cSld>
  <p:clrMapOvr>
    <a:masterClrMapping/>
  </p:clrMapOvr>
  <p:transition spd="med" advClick="0">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2CE74EE0-F5BA-44DD-A23F-5AC123098CD6}" type="datetime1">
              <a:rPr lang="en-US" smtClean="0"/>
              <a:t>7/23/2020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79730B94-7A32-4BEF-9FD3-D934123166D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8" r:id="rId9"/>
    <p:sldLayoutId id="2147483826" r:id="rId10"/>
    <p:sldLayoutId id="2147483827" r:id="rId11"/>
    <p:sldLayoutId id="2147483830" r:id="rId12"/>
    <p:sldLayoutId id="2147483831" r:id="rId13"/>
  </p:sldLayoutIdLst>
  <p:transition spd="med" advClick="0">
    <p:sndAc>
      <p:stSnd>
        <p:snd r:embed="rId15" name="cashreg.wav"/>
      </p:stSnd>
    </p:sndAc>
  </p:transition>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images.google.co.in/imgres?imgurl=http://listverse.com/wp-content/uploads/2007/11/45045059-tm.jpg&amp;imgrefurl=http://listverse.com/miscellaneous/25-examples-of-body-language/&amp;h=300&amp;w=200&amp;sz=43&amp;hl=en&amp;start=3&amp;tbnid=T14xHs2Pxjp09M:&amp;tbnh=116&amp;tbnw=77&amp;prev=/images?q=Brisk,+erect+walk&amp;gbv=2&amp;hl=en&amp;sa=G" TargetMode="External"/><Relationship Id="rId13" Type="http://schemas.openxmlformats.org/officeDocument/2006/relationships/image" Target="../media/image17.jpeg"/><Relationship Id="rId18" Type="http://schemas.openxmlformats.org/officeDocument/2006/relationships/hyperlink" Target="http://images.google.co.in/imgres?imgurl=http://us.123rf.com/400wm/400/400/eyedear/eyedear0710/eyedear071000039/1950421.jpg&amp;imgrefurl=http://www.123rf.com/photo_1950421.html&amp;h=274&amp;w=400&amp;sz=12&amp;hl=en&amp;start=6&amp;tbnid=ahAvRU1LUfVY6M:&amp;tbnh=85&amp;tbnw=124&amp;prev=/images?q=CONFIDENT+EXECUTIVE&amp;gbv=2&amp;hl=en&amp;sa=G" TargetMode="External"/><Relationship Id="rId3" Type="http://schemas.openxmlformats.org/officeDocument/2006/relationships/audio" Target="../media/audio1.wav"/><Relationship Id="rId21" Type="http://schemas.openxmlformats.org/officeDocument/2006/relationships/image" Target="../media/image21.jpeg"/><Relationship Id="rId7" Type="http://schemas.openxmlformats.org/officeDocument/2006/relationships/image" Target="../media/image14.jpeg"/><Relationship Id="rId12" Type="http://schemas.openxmlformats.org/officeDocument/2006/relationships/hyperlink" Target="http://images.google.co.in/imgres?imgurl=http://images.jupiterimages.com/common/detail/14/49/23184914.jpg&amp;imgrefurl=http://www.jupiterimages.com/itemDetail.aspx?itemID=23184914&amp;h=250&amp;w=194&amp;sz=23&amp;hl=en&amp;start=1&amp;tbnid=KoH0MPuxmUm9WM:&amp;tbnh=111&amp;tbnw=86&amp;prev=/images?q=Tilted+head&amp;gbv=2&amp;hl=en&amp;sa=G" TargetMode="External"/><Relationship Id="rId17" Type="http://schemas.openxmlformats.org/officeDocument/2006/relationships/image" Target="../media/image19.jpeg"/><Relationship Id="rId2" Type="http://schemas.openxmlformats.org/officeDocument/2006/relationships/notesSlide" Target="../notesSlides/notesSlide10.xml"/><Relationship Id="rId16" Type="http://schemas.openxmlformats.org/officeDocument/2006/relationships/hyperlink" Target="http://images.google.co.in/imgres?imgurl=http://www.bpskills.co.za/sLinks/dress_skill.jpg&amp;imgrefurl=http://www.bpskills.co.za/wshops4.htm&amp;h=390&amp;w=245&amp;sz=8&amp;hl=en&amp;start=2&amp;tbnid=ViZ5iA52jIGsWM:&amp;tbnh=123&amp;tbnw=77&amp;prev=/images?q=CONFIDENT+LOOK&amp;gbv=2&amp;hl=en&amp;sa=G" TargetMode="External"/><Relationship Id="rId20" Type="http://schemas.openxmlformats.org/officeDocument/2006/relationships/hyperlink" Target="http://images.google.co.in/imgres?imgurl=http://static-p4.fotolia.com/jpg/00/03/10/41/400_F_3104144_sfgLVnSlQDNBqdnS7dw56dQaFYLVoT.jpg&amp;imgrefurl=http://www.fotolia.com/id/3104144&amp;h=266&amp;w=400&amp;sz=39&amp;hl=en&amp;start=8&amp;tbnid=VX6FKrnhskfa8M:&amp;tbnh=82&amp;tbnw=124&amp;prev=/images?q=NEW+CONFIDENT+FEMALE+EXECUTIVE&amp;gbv=2&amp;hl=en&amp;sa=G" TargetMode="External"/><Relationship Id="rId1" Type="http://schemas.openxmlformats.org/officeDocument/2006/relationships/slideLayout" Target="../slideLayouts/slideLayout7.xml"/><Relationship Id="rId6" Type="http://schemas.openxmlformats.org/officeDocument/2006/relationships/hyperlink" Target="http://images.google.co.in/imgres?imgurl=http://www.dkimages.com/discover/previews/985/50268917.JPG&amp;imgrefurl=http://www.dkimages.com/discover/Home/People-and-Society/Trades-and-Professions/Executives-and-Professionals/Executives-and-Profess-364.html&amp;h=768&amp;w=431&amp;sz=21&amp;hl=en&amp;start=3&amp;tbnid=0zdi3f8XYPsvFM:&amp;tbnh=142&amp;tbnw=80&amp;prev=/images?q=Sitting+with+hands+clasped+behind+head,+legs+crossed&amp;gbv=2&amp;hl=en&amp;sa=G" TargetMode="External"/><Relationship Id="rId11" Type="http://schemas.openxmlformats.org/officeDocument/2006/relationships/image" Target="../media/image16.jpeg"/><Relationship Id="rId5" Type="http://schemas.openxmlformats.org/officeDocument/2006/relationships/image" Target="../media/image13.jpeg"/><Relationship Id="rId15" Type="http://schemas.openxmlformats.org/officeDocument/2006/relationships/image" Target="../media/image18.jpeg"/><Relationship Id="rId10" Type="http://schemas.openxmlformats.org/officeDocument/2006/relationships/hyperlink" Target="http://images.google.co.in/imgres?imgurl=http://www.ewriting.pamil-visions.com/img/al-gore2.jpg&amp;imgrefurl=http://www.ewriting.pamil-visions.com/2007/12/12/open-palms/&amp;h=344&amp;w=425&amp;sz=27&amp;hl=en&amp;start=12&amp;tbnid=h_-nMANNVDB2sM:&amp;tbnh=102&amp;tbnw=126&amp;prev=/images?q=Open+palm&amp;gbv=2&amp;hl=en&amp;sa=G" TargetMode="External"/><Relationship Id="rId19" Type="http://schemas.openxmlformats.org/officeDocument/2006/relationships/image" Target="../media/image20.jpeg"/><Relationship Id="rId4" Type="http://schemas.openxmlformats.org/officeDocument/2006/relationships/hyperlink" Target="http://images.google.co.in/imgres?imgurl=http://www.dkimages.com/discover/previews/800/913188.JPG&amp;imgrefurl=http://www.dkimages.com/discover/Home/People-and-Society/Adults/Men/Men-003.html&amp;h=266&amp;w=151&amp;sz=8&amp;hl=en&amp;start=1&amp;tbnid=QqBmNJsAn8YhQM:&amp;tbnh=113&amp;tbnw=64&amp;prev=/images?q=Sitting,+legs+apart&amp;gbv=2&amp;hl=en&amp;sa=G" TargetMode="External"/><Relationship Id="rId9" Type="http://schemas.openxmlformats.org/officeDocument/2006/relationships/image" Target="../media/image15.jpeg"/><Relationship Id="rId14" Type="http://schemas.openxmlformats.org/officeDocument/2006/relationships/hyperlink" Target="http://images.google.co.in/imgres?imgurl=http://www.dkimages.com/discover/previews/867/20260033.JPG&amp;imgrefurl=http://www.dkimages.com/discover/Home/Business/Creating-a-Successful-CV/Creating-a-Successful-C-13.html&amp;h=424&amp;w=297&amp;sz=24&amp;hl=en&amp;start=3&amp;tbnid=jd4n_0ndx9AlPM:&amp;tbnh=126&amp;tbnw=88&amp;prev=/images?q=Stroking+chin&amp;gbv=2&amp;hl=en&amp;sa=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images.google.co.in/imgres?imgurl=http://pro.corbis.com/images/CB051353.jpg?size=572&amp;uid=%7b64B8B72F-37B8-47AA-92DB-9BD00FED582D%7d&amp;imgrefurl=http://pro.corbis.com/search/Enlargement.aspx?CID=isg&amp;mediauid=64B8B72F-37B8-47AA-92DB-9BD00FED582D&amp;h=400&amp;w=266&amp;sz=34&amp;hl=en&amp;start=2&amp;tbnid=umkFmJZAdNNccM:&amp;tbnh=124&amp;tbnw=82&amp;prev=/images?q=Hand+to+cheek&amp;gbv=2&amp;hl=en&amp;sa=G" TargetMode="External"/><Relationship Id="rId13" Type="http://schemas.openxmlformats.org/officeDocument/2006/relationships/image" Target="../media/image26.jpeg"/><Relationship Id="rId18" Type="http://schemas.openxmlformats.org/officeDocument/2006/relationships/hyperlink" Target="http://images.google.co.in/imgres?imgurl=http://www.dorlingkindersley-uk.co.uk/static/cs/uk/11/features/tracey_cox/images/book_pages/sd_tip3.jpg&amp;imgrefurl=http://www.dorlingkindersley-uk.co.uk/static/cs/uk/11/features/tracey_cox/tc_sd_tips.html&amp;h=108&amp;w=108&amp;sz=5&amp;hl=en&amp;start=2&amp;tbnid=VU88COM0Q1bIJM:&amp;tbnh=85&amp;tbnw=85&amp;prev=/images?q=Steepling+fingers&amp;gbv=2&amp;hl=en&amp;sa=G" TargetMode="External"/><Relationship Id="rId26" Type="http://schemas.openxmlformats.org/officeDocument/2006/relationships/hyperlink" Target="http://images.google.co.in/imgres?imgurl=http://bp2.blogger.com/_3Qo-Fn3Eicw/R5dP1S_cc0I/AAAAAAAADmY/yqjYgUvxU_I/s400/1-23-06+Mike+Dunn+&amp;+Developers+Ear+Pulling.jpg&amp;imgrefurl=http://sbynews.blogspot.com/2008_01_23_archive.html&amp;h=298&amp;w=400&amp;sz=27&amp;hl=en&amp;start=2&amp;tbnid=DUBg3dmv5VxQbM:&amp;tbnh=92&amp;tbnw=124&amp;prev=/images?q=Pulling+or+tugging+at+ear&amp;gbv=2&amp;hl=en&amp;sa=G" TargetMode="External"/><Relationship Id="rId3" Type="http://schemas.openxmlformats.org/officeDocument/2006/relationships/audio" Target="../media/audio1.wav"/><Relationship Id="rId21" Type="http://schemas.openxmlformats.org/officeDocument/2006/relationships/image" Target="../media/image30.jpeg"/><Relationship Id="rId7" Type="http://schemas.openxmlformats.org/officeDocument/2006/relationships/image" Target="../media/image23.jpeg"/><Relationship Id="rId12" Type="http://schemas.openxmlformats.org/officeDocument/2006/relationships/hyperlink" Target="http://images.google.co.in/imgres?imgurl=http://lynn_meade.tripod.com/19c6def0.gif&amp;imgrefurl=http://lynn_meade.tripod.com/id98.htm&amp;h=239&amp;w=109&amp;sz=4&amp;hl=en&amp;start=2&amp;tbnid=7aQgv49On2PcNM:&amp;tbnh=109&amp;tbnw=50&amp;prev=/images?q=Locked+ankles&amp;gbv=2&amp;hl=en&amp;sa=G" TargetMode="External"/><Relationship Id="rId17" Type="http://schemas.openxmlformats.org/officeDocument/2006/relationships/image" Target="../media/image28.jpeg"/><Relationship Id="rId25" Type="http://schemas.openxmlformats.org/officeDocument/2006/relationships/image" Target="../media/image32.jpeg"/><Relationship Id="rId2" Type="http://schemas.openxmlformats.org/officeDocument/2006/relationships/notesSlide" Target="../notesSlides/notesSlide11.xml"/><Relationship Id="rId16" Type="http://schemas.openxmlformats.org/officeDocument/2006/relationships/hyperlink" Target="http://images.google.co.in/imgres?imgurl=http://www.fotosearch.com/bthumb/SBY/SBY121/STK23498ELI.jpg&amp;imgrefurl=http://www.fotosearch.com/photos-images/nose-ring.html&amp;h=113&amp;w=170&amp;sz=5&amp;hl=en&amp;start=12&amp;tbnid=P77mAC9ZFdziOM:&amp;tbnh=66&amp;tbnw=99&amp;prev=/images?q=Pinching+bridge+of+nose,+eyes+closed&amp;gbv=2&amp;hl=en&amp;sa=G" TargetMode="External"/><Relationship Id="rId20" Type="http://schemas.openxmlformats.org/officeDocument/2006/relationships/hyperlink" Target="http://images.google.co.in/imgres?imgurl=http://farm1.static.flickr.com/164/427364382_996a983670_o.jpg&amp;imgrefurl=http://www.flickr.com/photos/seraphimc/427364382/in/set-72157600009477745/&amp;h=333&amp;w=500&amp;sz=114&amp;hl=en&amp;start=18&amp;tbnid=gD9FHwtANHH7AM:&amp;tbnh=87&amp;tbnw=130&amp;prev=/images?q=fondling+hair&amp;gbv=2&amp;hl=en&amp;sa=G" TargetMode="External"/><Relationship Id="rId1" Type="http://schemas.openxmlformats.org/officeDocument/2006/relationships/slideLayout" Target="../slideLayouts/slideLayout7.xml"/><Relationship Id="rId6" Type="http://schemas.openxmlformats.org/officeDocument/2006/relationships/hyperlink" Target="http://images.google.co.in/imgres?imgurl=http://regmedia.co.uk/2007/05/03/cartoon_boy_tree.jpg&amp;imgrefurl=http://www.theregister.co.uk/2007/05/06/fables/page3.html&amp;h=320&amp;w=300&amp;sz=17&amp;hl=en&amp;start=6&amp;tbnid=yEHzPWX9TB0TnM:&amp;tbnh=118&amp;tbnw=111&amp;prev=/images?q=Walking+with+hands+in+pockets&amp;gbv=2&amp;hl=en&amp;sa=G" TargetMode="External"/><Relationship Id="rId11" Type="http://schemas.openxmlformats.org/officeDocument/2006/relationships/image" Target="../media/image25.jpeg"/><Relationship Id="rId24" Type="http://schemas.openxmlformats.org/officeDocument/2006/relationships/hyperlink" Target="http://images.google.co.in/imgres?imgurl=http://bp0.blogger.com/_chZ-gcj_75I/R1A9kuGU_sI/AAAAAAAAAA8/a6OAk4vrm-8/s1600-R/gordon_biting_nails.jpg&amp;imgrefurl=http://labourleftforum.blogspot.com/2007/11/criris-reposted-from-labourhome.html&amp;h=300&amp;w=450&amp;sz=17&amp;hl=en&amp;start=12&amp;tbnid=rquO8mki0rKayM:&amp;tbnh=85&amp;tbnw=127&amp;prev=/images?q=Biting+nails&amp;gbv=2&amp;hl=en&amp;sa=G" TargetMode="External"/><Relationship Id="rId5" Type="http://schemas.openxmlformats.org/officeDocument/2006/relationships/image" Target="../media/image22.jpeg"/><Relationship Id="rId15" Type="http://schemas.openxmlformats.org/officeDocument/2006/relationships/image" Target="../media/image27.jpeg"/><Relationship Id="rId23" Type="http://schemas.openxmlformats.org/officeDocument/2006/relationships/image" Target="../media/image31.jpeg"/><Relationship Id="rId10" Type="http://schemas.openxmlformats.org/officeDocument/2006/relationships/hyperlink" Target="http://images.google.co.in/imgres?imgurl=http://www.fbi.gov/publications/leb/2007/august07/august07leb_img_4.jpg&amp;imgrefurl=http://www.fbi.gov/publications/leb/2007/august07/august07leb.htm&amp;h=357&amp;w=300&amp;sz=48&amp;hl=en&amp;start=3&amp;tbnid=Ve3q93UFxx8MAM:&amp;tbnh=121&amp;tbnw=102&amp;prev=/images?q=Rubbing+the+eye&amp;gbv=2&amp;hl=en&amp;sa=G" TargetMode="External"/><Relationship Id="rId19" Type="http://schemas.openxmlformats.org/officeDocument/2006/relationships/image" Target="../media/image29.jpeg"/><Relationship Id="rId4" Type="http://schemas.openxmlformats.org/officeDocument/2006/relationships/hyperlink" Target="http://images.google.co.in/imgres?imgurl=http://cache.viewimages.com/xc/3202926.jpg?v=1&amp;c=ViewImages&amp;k=2&amp;d=C037F202D99E30996995D1C2A8FA6BACA55A1E4F32AD3138&amp;imgrefurl=http://www.jamd.com/image/g/3202926&amp;h=594&amp;w=469&amp;sz=29&amp;hl=en&amp;start=2&amp;tbnid=v0SECPW71XAalM:&amp;tbnh=135&amp;tbnw=107&amp;prev=/images?q=Arms+crossed+on+chest&amp;gbv=2&amp;hl=en&amp;sa=G" TargetMode="External"/><Relationship Id="rId9" Type="http://schemas.openxmlformats.org/officeDocument/2006/relationships/image" Target="../media/image24.jpeg"/><Relationship Id="rId14" Type="http://schemas.openxmlformats.org/officeDocument/2006/relationships/hyperlink" Target="http://images.google.co.in/imgres?imgurl=http://www.theinterpretersfriend.com/misc/humr/mh.jpg&amp;imgrefurl=http://www.theinterpretersfriend.com/misc/humr/mhi.html&amp;h=375&amp;w=252&amp;sz=14&amp;hl=en&amp;start=3&amp;tbnid=hYgQBio1GJ2mJM:&amp;tbnh=122&amp;tbnw=82&amp;prev=/images?q=Head+resting+in+hand,+eyes+downcast&amp;gbv=2&amp;hl=en&amp;sa=G" TargetMode="External"/><Relationship Id="rId22" Type="http://schemas.openxmlformats.org/officeDocument/2006/relationships/hyperlink" Target="http://images.google.co.in/imgres?imgurl=http://www.dkimages.com/discover/previews/1014/50267767.JPG&amp;imgrefurl=http://www.dkimages.com/discover/Home/People-and-Society/Trades-and-Professions/Executives-and-Professionals/Executives-and-Profess-198.html&amp;h=337&amp;w=424&amp;sz=72&amp;hl=en&amp;start=1&amp;tbnid=PYOVwbC7fT5k1M:&amp;tbnh=100&amp;tbnw=126&amp;prev=/images?q=showing+disbelief&amp;gbv=2&amp;hl=en&amp;sa=G" TargetMode="External"/><Relationship Id="rId27"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in/imgres?imgurl=http://www.peakachievement.com/images/49v3.jpg&amp;imgrefurl=http://www.peakachievement.com/exclusivemeasurements.htm&amp;h=325&amp;w=317&amp;sz=15&amp;hl=en&amp;start=10&amp;tbnid=1PV-eKNkeTZx3M:&amp;tbnh=118&amp;tbnw=115&amp;prev=/images?q=BE+AWARE+OF+YOURSELF+&amp;gbv=2&amp;hl=en&amp;sa=G"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jpeg"/><Relationship Id="rId4" Type="http://schemas.openxmlformats.org/officeDocument/2006/relationships/hyperlink" Target="http://images.google.co.in/imgres?imgurl=http://www.spigitaldinner.com/wp-images/articles/tom-cruise-katie-smile.jpg&amp;imgrefurl=http://www.spigitaldinner.com/&amp;h=269&amp;w=350&amp;sz=51&amp;hl=en&amp;start=3&amp;tbnid=IeqG4Z5oMLcI1M:&amp;tbnh=92&amp;tbnw=120&amp;prev=/images?q=fake+smile&amp;gbv=2&amp;hl=en&amp;sa=G" TargetMode="Externa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images.google.co.in/imgres?imgurl=http://www.cartoonstock.com/lowres/ndi0062l.jpg&amp;imgrefurl=http://www.cartoonstock.com/directory/c/crossed_legs_gifts.asp&amp;h=285&amp;w=400&amp;sz=31&amp;hl=en&amp;start=8&amp;tbnid=QsebDdJmj4SFKM:&amp;tbnh=88&amp;tbnw=124&amp;prev=/images?q=person+sitting+with+arms+and+legs+crossed++on+a+chair&amp;gbv=2&amp;hl=en&amp;sa=G"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images.google.co.in/imgres?imgurl=http://www.working-well.org/images/slouch1.jpg&amp;imgrefurl=http://www.working-well.org/posture.html&amp;h=350&amp;w=339&amp;sz=54&amp;hl=en&amp;start=1&amp;tbnid=rWMWWDlTMdOyuM:&amp;tbnh=120&amp;tbnw=116&amp;prev=/images?q=slouch+posture&amp;gbv=2&amp;hl=en&amp;sa=G"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44.jpeg"/><Relationship Id="rId5" Type="http://schemas.openxmlformats.org/officeDocument/2006/relationships/hyperlink" Target="http://images.google.co.in/imgres?imgurl=http://www.lvh.org/assets/your_lvh/hospital_services/back_pain/200_straightback.jpg&amp;imgrefurl=http://www.lvh.org/lvh/Your_LVH/Health_Care_Services/Back_Pain|1752&amp;h=200&amp;w=200&amp;sz=38&amp;hl=en&amp;start=13&amp;tbnid=RdHMi6nyoqqDAM:&amp;tbnh=104&amp;tbnw=104&amp;prev=/images?q=good++posture&amp;gbv=2&amp;hl=en&amp;sa=G" TargetMode="External"/><Relationship Id="rId4" Type="http://schemas.openxmlformats.org/officeDocument/2006/relationships/image" Target="../media/image43.jpeg"/></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images.google.co.in/imgres?imgurl=https://www.storesonlinepro.com/files/2044220/uploaded/girl%20smiling.jpg&amp;imgrefurl=http://www.glassesforwine.com/category/344297&amp;h=472&amp;w=337&amp;sz=67&amp;hl=en&amp;start=1&amp;tbnid=hcnGAEeidglzYM:&amp;tbnh=129&amp;tbnw=92&amp;prev=/images?q=girl++smiling&amp;gbv=2&amp;hl=en&amp;sa=G"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6.jpe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images.google.co.in/imgres?imgurl=http://images.jupiterimages.com/common/detail/60/91/23169160.jpg&amp;imgrefurl=http://www.jupiterimages.com/itemDetail.aspx?itemID=23169160&amp;h=250&amp;w=167&amp;sz=24&amp;hl=en&amp;start=1&amp;tbnid=uEot5bnFSuBnmM:&amp;tbnh=111&amp;tbnw=74&amp;prev=/images?q=confident+girl&amp;gbv=2&amp;hl=en&amp;sa=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8.jpeg"/></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32.xml.rels><?xml version="1.0" encoding="UTF-8" standalone="yes"?>
<Relationships xmlns="http://schemas.openxmlformats.org/package/2006/relationships"><Relationship Id="rId3" Type="http://schemas.openxmlformats.org/officeDocument/2006/relationships/hyperlink" Target="http://images.google.co.in/imgres?imgurl=http://www.beauticontrolblog.com/uploaded_images/Kristi_0506-732637.jpg&amp;imgrefurl=http://www.beauticontrolblog.com/archive/2008_02_01_archive.html&amp;h=344&amp;w=272&amp;sz=68&amp;hl=en&amp;start=14&amp;tbnid=DpuO8fHS6IuYMM:&amp;tbnh=120&amp;tbnw=95&amp;prev=/images?q=Female+executive++with+a+good+attitude&amp;gbv=2&amp;hl=en&amp;sa=G"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50.jpeg"/></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52.jpeg"/></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4.jpeg"/></Relationships>
</file>

<file path=ppt/slides/_rels/slide4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59.jpeg"/><Relationship Id="rId4" Type="http://schemas.openxmlformats.org/officeDocument/2006/relationships/hyperlink" Target="../Videos/INDIA%20PROGRESSING.flv" TargetMode="Externa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59.jpeg"/><Relationship Id="rId4" Type="http://schemas.openxmlformats.org/officeDocument/2006/relationships/hyperlink" Target="../Videos/INDIA%20PROGRESSING.flv" TargetMode="Externa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191000"/>
            <a:ext cx="7772400" cy="1362456"/>
          </a:xfrm>
        </p:spPr>
        <p:txBody>
          <a:bodyPr/>
          <a:lstStyle/>
          <a:p>
            <a:r>
              <a:rPr lang="en-US" dirty="0" smtClean="0"/>
              <a:t/>
            </a:r>
            <a:br>
              <a:rPr lang="en-US" dirty="0" smtClean="0"/>
            </a:br>
            <a:endParaRPr lang="en-US" dirty="0"/>
          </a:p>
        </p:txBody>
      </p:sp>
      <p:sp>
        <p:nvSpPr>
          <p:cNvPr id="7" name="Text Placeholder 6"/>
          <p:cNvSpPr>
            <a:spLocks noGrp="1"/>
          </p:cNvSpPr>
          <p:nvPr>
            <p:ph type="body" idx="1"/>
          </p:nvPr>
        </p:nvSpPr>
        <p:spPr>
          <a:xfrm>
            <a:off x="457200" y="2438400"/>
            <a:ext cx="7772400" cy="1509712"/>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itle 1"/>
          <p:cNvSpPr txBox="1">
            <a:spLocks/>
          </p:cNvSpPr>
          <p:nvPr/>
        </p:nvSpPr>
        <p:spPr bwMode="auto">
          <a:xfrm>
            <a:off x="381000" y="609600"/>
            <a:ext cx="8763000" cy="1600200"/>
          </a:xfrm>
          <a:prstGeom prst="rect">
            <a:avLst/>
          </a:prstGeom>
          <a:noFill/>
          <a:ln w="9525">
            <a:noFill/>
            <a:miter lim="800000"/>
            <a:headEnd/>
            <a:tailEnd/>
          </a:ln>
        </p:spPr>
        <p:txBody>
          <a:bodyPr vert="horz" wrap="square" lIns="0" tIns="0" rIns="0" bIns="0" numCol="1" anchor="b" anchorCtr="0" compatLnSpc="1">
            <a:prstTxWarp prst="textNoShape">
              <a:avLst/>
            </a:prstTxWarp>
            <a:noAutofit/>
            <a:scene3d>
              <a:camera prst="orthographicFront"/>
              <a:lightRig rig="freezing" dir="t">
                <a:rot lat="0" lon="0" rev="5640000"/>
              </a:lightRig>
            </a:scene3d>
            <a:sp3d prstMaterial="flat">
              <a:bevelT w="38100" h="38100"/>
            </a:sp3d>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endParaRPr lang="en-US" sz="5600" b="1" dirty="0" smtClean="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p:txBody>
      </p:sp>
      <p:sp>
        <p:nvSpPr>
          <p:cNvPr id="9" name="Content Placeholder 2"/>
          <p:cNvSpPr txBox="1">
            <a:spLocks/>
          </p:cNvSpPr>
          <p:nvPr/>
        </p:nvSpPr>
        <p:spPr bwMode="auto">
          <a:xfrm>
            <a:off x="457200" y="990600"/>
            <a:ext cx="8229600" cy="685800"/>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lgn="ctr" eaLnBrk="0" hangingPunct="0">
              <a:spcBef>
                <a:spcPct val="20000"/>
              </a:spcBef>
              <a:buClr>
                <a:srgbClr val="0BD0D9"/>
              </a:buClr>
              <a:buSzPct val="95000"/>
            </a:pPr>
            <a:r>
              <a:rPr lang="en-US" sz="7200" dirty="0" smtClean="0">
                <a:effectLst>
                  <a:outerShdw blurRad="38100" dist="38100" dir="2700000" algn="tl">
                    <a:srgbClr val="000000">
                      <a:alpha val="43137"/>
                    </a:srgbClr>
                  </a:outerShdw>
                </a:effectLst>
                <a:latin typeface="+mn-lt"/>
              </a:rPr>
              <a:t> Interview skills  </a:t>
            </a:r>
            <a:endParaRPr kumimoji="0" lang="en-US" sz="7200"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120833" name="Picture 1" descr="C:\Documents and Settings\mob\Desktop\KASE\KASE Admn\KASE P JPG\Images\kjh (1).jpg"/>
          <p:cNvPicPr>
            <a:picLocks noChangeAspect="1" noChangeArrowheads="1"/>
          </p:cNvPicPr>
          <p:nvPr/>
        </p:nvPicPr>
        <p:blipFill>
          <a:blip r:embed="rId4" cstate="print"/>
          <a:srcRect/>
          <a:stretch>
            <a:fillRect/>
          </a:stretch>
        </p:blipFill>
        <p:spPr bwMode="auto">
          <a:xfrm>
            <a:off x="5105400" y="4191000"/>
            <a:ext cx="3664262" cy="2667000"/>
          </a:xfrm>
          <a:prstGeom prst="rect">
            <a:avLst/>
          </a:prstGeom>
          <a:noFill/>
        </p:spPr>
      </p:pic>
      <p:pic>
        <p:nvPicPr>
          <p:cNvPr id="120834" name="Picture 2" descr="C:\Documents and Settings\mob\Desktop\KASE\KASE Admn\KASE P JPG\Images\nhg (2).jpg"/>
          <p:cNvPicPr>
            <a:picLocks noChangeAspect="1" noChangeArrowheads="1"/>
          </p:cNvPicPr>
          <p:nvPr/>
        </p:nvPicPr>
        <p:blipFill>
          <a:blip r:embed="rId5" cstate="print"/>
          <a:srcRect/>
          <a:stretch>
            <a:fillRect/>
          </a:stretch>
        </p:blipFill>
        <p:spPr bwMode="auto">
          <a:xfrm>
            <a:off x="381000" y="4343400"/>
            <a:ext cx="3431381" cy="2514600"/>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ffective_teaching_016"/>
          <p:cNvPicPr>
            <a:picLocks noChangeAspect="1" noChangeArrowheads="1"/>
          </p:cNvPicPr>
          <p:nvPr/>
        </p:nvPicPr>
        <p:blipFill>
          <a:blip r:embed="rId4" cstate="print"/>
          <a:srcRect/>
          <a:stretch>
            <a:fillRect/>
          </a:stretch>
        </p:blipFill>
        <p:spPr bwMode="auto">
          <a:xfrm>
            <a:off x="609600" y="685800"/>
            <a:ext cx="7848600" cy="5628002"/>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066800" y="1752601"/>
            <a:ext cx="7315200" cy="3503613"/>
          </a:xfrm>
          <a:prstGeom prst="rect">
            <a:avLst/>
          </a:prstGeom>
          <a:noFill/>
          <a:ln w="9525">
            <a:noFill/>
            <a:miter lim="800000"/>
            <a:headEnd/>
            <a:tailEnd/>
          </a:ln>
          <a:effectLst/>
        </p:spPr>
        <p:txBody>
          <a:bodyPr>
            <a:spAutoFit/>
          </a:bodyPr>
          <a:lstStyle/>
          <a:p>
            <a:pPr algn="ctr">
              <a:lnSpc>
                <a:spcPct val="80000"/>
              </a:lnSpc>
              <a:spcBef>
                <a:spcPct val="20000"/>
              </a:spcBef>
            </a:pPr>
            <a:r>
              <a:rPr lang="en-GB" sz="4000"/>
              <a:t>Notice how you sit, how you stand, how you use you hands and legs, what you do while talking to someone</a:t>
            </a:r>
            <a:r>
              <a:rPr lang="en-GB"/>
              <a:t>.</a:t>
            </a:r>
          </a:p>
          <a:p>
            <a:pPr algn="ctr">
              <a:lnSpc>
                <a:spcPct val="80000"/>
              </a:lnSpc>
              <a:spcBef>
                <a:spcPct val="20000"/>
              </a:spcBef>
            </a:pPr>
            <a:endParaRPr lang="en-GB"/>
          </a:p>
          <a:p>
            <a:pPr algn="ctr">
              <a:lnSpc>
                <a:spcPct val="80000"/>
              </a:lnSpc>
              <a:spcBef>
                <a:spcPct val="20000"/>
              </a:spcBef>
            </a:pPr>
            <a:r>
              <a:rPr lang="en-GB" sz="4000"/>
              <a:t>ALL THIS IS AN INDICATION TO YOUR PERSONALITY.</a:t>
            </a:r>
          </a:p>
        </p:txBody>
      </p:sp>
      <p:pic>
        <p:nvPicPr>
          <p:cNvPr id="47108" name="Picture 4" descr="liz2"/>
          <p:cNvPicPr>
            <a:picLocks noChangeAspect="1" noChangeArrowheads="1"/>
          </p:cNvPicPr>
          <p:nvPr/>
        </p:nvPicPr>
        <p:blipFill>
          <a:blip r:embed="rId4" cstate="print"/>
          <a:srcRect/>
          <a:stretch>
            <a:fillRect/>
          </a:stretch>
        </p:blipFill>
        <p:spPr bwMode="auto">
          <a:xfrm>
            <a:off x="3733801" y="304800"/>
            <a:ext cx="1352550" cy="1504950"/>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685800" y="71438"/>
            <a:ext cx="2705100" cy="1292662"/>
          </a:xfrm>
          <a:prstGeom prst="rect">
            <a:avLst/>
          </a:prstGeom>
          <a:noFill/>
          <a:ln w="9525">
            <a:noFill/>
            <a:miter lim="800000"/>
            <a:headEnd/>
            <a:tailEnd/>
          </a:ln>
          <a:effectLst/>
        </p:spPr>
        <p:txBody>
          <a:bodyPr anchor="ctr">
            <a:spAutoFit/>
          </a:bodyPr>
          <a:lstStyle/>
          <a:p>
            <a:pPr eaLnBrk="0" hangingPunct="0"/>
            <a:endParaRPr lang="en-US" sz="1500">
              <a:solidFill>
                <a:srgbClr val="595959"/>
              </a:solidFill>
              <a:latin typeface="Arial" charset="0"/>
              <a:cs typeface="Arial" charset="0"/>
            </a:endParaRPr>
          </a:p>
          <a:p>
            <a:pPr eaLnBrk="0" hangingPunct="0"/>
            <a:endParaRPr lang="en-US" sz="1500">
              <a:solidFill>
                <a:srgbClr val="595959"/>
              </a:solidFill>
              <a:latin typeface="Arial" charset="0"/>
              <a:cs typeface="Arial" charset="0"/>
            </a:endParaRPr>
          </a:p>
          <a:p>
            <a:pPr eaLnBrk="0" hangingPunct="0"/>
            <a:endParaRPr lang="en-US" sz="1500">
              <a:solidFill>
                <a:srgbClr val="595959"/>
              </a:solidFill>
              <a:latin typeface="Arial" charset="0"/>
              <a:cs typeface="Arial" charset="0"/>
            </a:endParaRPr>
          </a:p>
          <a:p>
            <a:pPr eaLnBrk="0" hangingPunct="0"/>
            <a:r>
              <a:rPr lang="en-US" sz="1500">
                <a:solidFill>
                  <a:srgbClr val="595959"/>
                </a:solidFill>
                <a:latin typeface="Arial" charset="0"/>
                <a:cs typeface="Arial" charset="0"/>
              </a:rPr>
              <a:t>Body Language</a:t>
            </a:r>
            <a:r>
              <a:rPr lang="en-US" sz="900">
                <a:solidFill>
                  <a:srgbClr val="000000"/>
                </a:solidFill>
                <a:latin typeface="Verdana" pitchFamily="34" charset="0"/>
              </a:rPr>
              <a:t> </a:t>
            </a:r>
          </a:p>
          <a:p>
            <a:pPr eaLnBrk="0" hangingPunct="0"/>
            <a:endParaRPr lang="en-US"/>
          </a:p>
        </p:txBody>
      </p:sp>
      <p:graphicFrame>
        <p:nvGraphicFramePr>
          <p:cNvPr id="10552" name="Group 312"/>
          <p:cNvGraphicFramePr>
            <a:graphicFrameLocks noGrp="1"/>
          </p:cNvGraphicFramePr>
          <p:nvPr/>
        </p:nvGraphicFramePr>
        <p:xfrm>
          <a:off x="0" y="0"/>
          <a:ext cx="9144000" cy="6858000"/>
        </p:xfrm>
        <a:graphic>
          <a:graphicData uri="http://schemas.openxmlformats.org/drawingml/2006/table">
            <a:tbl>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5715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Verdana" pitchFamily="34" charset="0"/>
                        </a:rPr>
                        <a:t>NONVERBAL BEHAVIOR</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Verdana" pitchFamily="34" charset="0"/>
                        </a:rPr>
                        <a:t>INTERPRETATION</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0"/>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Brisk, erect walk</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Confidence</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1"/>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Standing with hands on hips</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Readiness, aggression</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2"/>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Sitting with legs crossed, foot kicking slightly</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Boredom</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3"/>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Sitting, legs apart</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Open, relaxed</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4"/>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Arms crossed on chest</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Defensiveness</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5"/>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Walking with hands in pockets, shoulders hunched</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Dejection</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6"/>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Hand to cheek</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Evaluation, thinking</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7"/>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Touching, slightly rubbing nose</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Rejection, doubt, lying</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8"/>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Rubbing the eye</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Doubt, disbelief</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9"/>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Hands clasped behind back</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Anger, frustration, apprehension</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10"/>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Locked ankles</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Apprehension</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11"/>
                  </a:ext>
                </a:extLst>
              </a:tr>
            </a:tbl>
          </a:graphicData>
        </a:graphic>
      </p:graphicFrame>
      <p:sp>
        <p:nvSpPr>
          <p:cNvPr id="10548" name="Rectangle 308"/>
          <p:cNvSpPr>
            <a:spLocks noChangeArrowheads="1"/>
          </p:cNvSpPr>
          <p:nvPr/>
        </p:nvSpPr>
        <p:spPr bwMode="auto">
          <a:xfrm>
            <a:off x="5165481" y="6400801"/>
            <a:ext cx="184731" cy="507831"/>
          </a:xfrm>
          <a:prstGeom prst="rect">
            <a:avLst/>
          </a:prstGeom>
          <a:noFill/>
          <a:ln w="9525">
            <a:noFill/>
            <a:miter lim="800000"/>
            <a:headEnd/>
            <a:tailEnd/>
          </a:ln>
          <a:effectLst/>
        </p:spPr>
        <p:txBody>
          <a:bodyPr wrap="none" anchor="ctr">
            <a:spAutoFit/>
          </a:bodyPr>
          <a:lstStyle/>
          <a:p>
            <a:pPr eaLnBrk="0" hangingPunct="0"/>
            <a:endParaRPr lang="en-US" sz="900">
              <a:solidFill>
                <a:srgbClr val="000000"/>
              </a:solidFill>
              <a:latin typeface="Verdana" pitchFamily="34" charset="0"/>
            </a:endParaRPr>
          </a:p>
          <a:p>
            <a:pPr eaLnBrk="0" hangingPunct="0"/>
            <a:endParaRPr lang="en-US"/>
          </a:p>
        </p:txBody>
      </p:sp>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25" name="Group 137"/>
          <p:cNvGraphicFramePr>
            <a:graphicFrameLocks noGrp="1"/>
          </p:cNvGraphicFramePr>
          <p:nvPr/>
        </p:nvGraphicFramePr>
        <p:xfrm>
          <a:off x="0" y="228599"/>
          <a:ext cx="9144000" cy="6629393"/>
        </p:xfrm>
        <a:graphic>
          <a:graphicData uri="http://schemas.openxmlformats.org/drawingml/2006/table">
            <a:tbl>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Head resting in hand, eyes downcast</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Boredom</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0"/>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Rubbing hands</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Anticipation</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1"/>
                  </a:ext>
                </a:extLst>
              </a:tr>
              <a:tr h="7820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Sitting with hands clasped behind head, legs crossed</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Confidence, superiority</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2"/>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Open palm</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Sincerity, openness, innocence</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3"/>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Pinching bridge of nose, eyes closed</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Negative evaluation</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4"/>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Tapping or drumming fingers</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Impatience</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5"/>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Steepling fingers</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Authoritative</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6"/>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Patting/fondling hair</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Lack of self-confidence; insecurity</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7"/>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Tilted head</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Interest</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8"/>
                  </a:ext>
                </a:extLst>
              </a:tr>
              <a:tr h="488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Stroking chin</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Trying to make a decision</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09"/>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Looking down, face turned away</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Disbelief</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10"/>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Biting nails</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Insecurity, nervousness</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11"/>
                  </a:ext>
                </a:extLst>
              </a:tr>
              <a:tr h="487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Pulling or tugging at ear</a:t>
                      </a:r>
                      <a:endParaRPr kumimoji="0" lang="en-US" sz="1200" b="0" i="0" u="none" strike="noStrike" cap="none" normalizeH="0" baseline="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rPr>
                        <a:t>Indecision</a:t>
                      </a:r>
                      <a:endParaRPr kumimoji="0" lang="en-US" sz="1200" b="0" i="0" u="none" strike="noStrike" cap="none" normalizeH="0" baseline="0" dirty="0" smtClean="0">
                        <a:ln>
                          <a:noFill/>
                        </a:ln>
                        <a:solidFill>
                          <a:schemeClr val="tx1"/>
                        </a:solidFill>
                        <a:effectLst/>
                        <a:latin typeface="Times New Roman" pitchFamily="18" charset="0"/>
                      </a:endParaRPr>
                    </a:p>
                  </a:txBody>
                  <a:tcPr marL="84406" marR="844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1F1F1"/>
                    </a:solidFill>
                  </a:tcPr>
                </a:tc>
                <a:extLst>
                  <a:ext uri="{0D108BD9-81ED-4DB2-BD59-A6C34878D82A}">
                    <a16:rowId xmlns:a16="http://schemas.microsoft.com/office/drawing/2014/main" xmlns="" val="10012"/>
                  </a:ext>
                </a:extLst>
              </a:tr>
            </a:tbl>
          </a:graphicData>
        </a:graphic>
      </p:graphicFrame>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1" name="Picture 5" descr="913188">
            <a:hlinkClick r:id="rId4"/>
          </p:cNvPr>
          <p:cNvPicPr>
            <a:picLocks noChangeAspect="1" noChangeArrowheads="1"/>
          </p:cNvPicPr>
          <p:nvPr/>
        </p:nvPicPr>
        <p:blipFill>
          <a:blip r:embed="rId5" cstate="print"/>
          <a:srcRect/>
          <a:stretch>
            <a:fillRect/>
          </a:stretch>
        </p:blipFill>
        <p:spPr bwMode="auto">
          <a:xfrm>
            <a:off x="0" y="304801"/>
            <a:ext cx="1600200" cy="1533525"/>
          </a:xfrm>
          <a:prstGeom prst="rect">
            <a:avLst/>
          </a:prstGeom>
          <a:noFill/>
        </p:spPr>
      </p:pic>
      <p:pic>
        <p:nvPicPr>
          <p:cNvPr id="116743" name="Picture 7" descr="50268917">
            <a:hlinkClick r:id="rId6"/>
          </p:cNvPr>
          <p:cNvPicPr>
            <a:picLocks noChangeAspect="1" noChangeArrowheads="1"/>
          </p:cNvPicPr>
          <p:nvPr/>
        </p:nvPicPr>
        <p:blipFill>
          <a:blip r:embed="rId7" cstate="print"/>
          <a:srcRect/>
          <a:stretch>
            <a:fillRect/>
          </a:stretch>
        </p:blipFill>
        <p:spPr bwMode="auto">
          <a:xfrm>
            <a:off x="6477000" y="304800"/>
            <a:ext cx="2286000" cy="1352550"/>
          </a:xfrm>
          <a:prstGeom prst="rect">
            <a:avLst/>
          </a:prstGeom>
          <a:noFill/>
        </p:spPr>
      </p:pic>
      <p:pic>
        <p:nvPicPr>
          <p:cNvPr id="116745" name="Picture 9" descr="45045059-tm">
            <a:hlinkClick r:id="rId8"/>
          </p:cNvPr>
          <p:cNvPicPr>
            <a:picLocks noChangeAspect="1" noChangeArrowheads="1"/>
          </p:cNvPicPr>
          <p:nvPr/>
        </p:nvPicPr>
        <p:blipFill>
          <a:blip r:embed="rId9" cstate="print"/>
          <a:srcRect/>
          <a:stretch>
            <a:fillRect/>
          </a:stretch>
        </p:blipFill>
        <p:spPr bwMode="auto">
          <a:xfrm>
            <a:off x="3352800" y="1981200"/>
            <a:ext cx="1828800" cy="1676400"/>
          </a:xfrm>
          <a:prstGeom prst="rect">
            <a:avLst/>
          </a:prstGeom>
          <a:noFill/>
        </p:spPr>
      </p:pic>
      <p:pic>
        <p:nvPicPr>
          <p:cNvPr id="116749" name="Picture 13" descr="al-gore2">
            <a:hlinkClick r:id="rId10"/>
          </p:cNvPr>
          <p:cNvPicPr>
            <a:picLocks noChangeAspect="1" noChangeArrowheads="1"/>
          </p:cNvPicPr>
          <p:nvPr/>
        </p:nvPicPr>
        <p:blipFill>
          <a:blip r:embed="rId11" cstate="print"/>
          <a:srcRect/>
          <a:stretch>
            <a:fillRect/>
          </a:stretch>
        </p:blipFill>
        <p:spPr bwMode="auto">
          <a:xfrm>
            <a:off x="685800" y="2209800"/>
            <a:ext cx="2133600" cy="1905000"/>
          </a:xfrm>
          <a:prstGeom prst="rect">
            <a:avLst/>
          </a:prstGeom>
          <a:noFill/>
        </p:spPr>
      </p:pic>
      <p:pic>
        <p:nvPicPr>
          <p:cNvPr id="116751" name="Picture 15" descr="23184914">
            <a:hlinkClick r:id="rId12"/>
          </p:cNvPr>
          <p:cNvPicPr>
            <a:picLocks noChangeAspect="1" noChangeArrowheads="1"/>
          </p:cNvPicPr>
          <p:nvPr/>
        </p:nvPicPr>
        <p:blipFill>
          <a:blip r:embed="rId13" cstate="print"/>
          <a:srcRect/>
          <a:stretch>
            <a:fillRect/>
          </a:stretch>
        </p:blipFill>
        <p:spPr bwMode="auto">
          <a:xfrm>
            <a:off x="3200400" y="0"/>
            <a:ext cx="2209800" cy="1676400"/>
          </a:xfrm>
          <a:prstGeom prst="rect">
            <a:avLst/>
          </a:prstGeom>
          <a:noFill/>
        </p:spPr>
      </p:pic>
      <p:pic>
        <p:nvPicPr>
          <p:cNvPr id="116753" name="Picture 17" descr="20260033">
            <a:hlinkClick r:id="rId14"/>
          </p:cNvPr>
          <p:cNvPicPr>
            <a:picLocks noChangeAspect="1" noChangeArrowheads="1"/>
          </p:cNvPicPr>
          <p:nvPr/>
        </p:nvPicPr>
        <p:blipFill>
          <a:blip r:embed="rId15" cstate="print"/>
          <a:srcRect/>
          <a:stretch>
            <a:fillRect/>
          </a:stretch>
        </p:blipFill>
        <p:spPr bwMode="auto">
          <a:xfrm>
            <a:off x="6096000" y="2057400"/>
            <a:ext cx="1981200" cy="1828800"/>
          </a:xfrm>
          <a:prstGeom prst="rect">
            <a:avLst/>
          </a:prstGeom>
          <a:noFill/>
        </p:spPr>
      </p:pic>
      <p:sp>
        <p:nvSpPr>
          <p:cNvPr id="116754" name="Text Box 18"/>
          <p:cNvSpPr txBox="1">
            <a:spLocks noChangeArrowheads="1"/>
          </p:cNvSpPr>
          <p:nvPr/>
        </p:nvSpPr>
        <p:spPr bwMode="auto">
          <a:xfrm>
            <a:off x="762000" y="4572000"/>
            <a:ext cx="7239000" cy="369332"/>
          </a:xfrm>
          <a:prstGeom prst="rect">
            <a:avLst/>
          </a:prstGeom>
          <a:noFill/>
          <a:ln w="9525">
            <a:noFill/>
            <a:miter lim="800000"/>
            <a:headEnd/>
            <a:tailEnd/>
          </a:ln>
          <a:effectLst/>
        </p:spPr>
        <p:txBody>
          <a:bodyPr>
            <a:spAutoFit/>
          </a:bodyPr>
          <a:lstStyle/>
          <a:p>
            <a:pPr algn="ctr">
              <a:spcBef>
                <a:spcPct val="50000"/>
              </a:spcBef>
            </a:pPr>
            <a:r>
              <a:rPr lang="en-US"/>
              <a:t>THE CONFIDENT LOOK</a:t>
            </a:r>
          </a:p>
        </p:txBody>
      </p:sp>
      <p:pic>
        <p:nvPicPr>
          <p:cNvPr id="116756" name="Picture 20" descr="dress_skill">
            <a:hlinkClick r:id="rId16"/>
          </p:cNvPr>
          <p:cNvPicPr>
            <a:picLocks noChangeAspect="1" noChangeArrowheads="1"/>
          </p:cNvPicPr>
          <p:nvPr/>
        </p:nvPicPr>
        <p:blipFill>
          <a:blip r:embed="rId17" cstate="print"/>
          <a:srcRect/>
          <a:stretch>
            <a:fillRect/>
          </a:stretch>
        </p:blipFill>
        <p:spPr bwMode="auto">
          <a:xfrm>
            <a:off x="7086600" y="4267200"/>
            <a:ext cx="1828800" cy="2286000"/>
          </a:xfrm>
          <a:prstGeom prst="rect">
            <a:avLst/>
          </a:prstGeom>
          <a:noFill/>
        </p:spPr>
      </p:pic>
      <p:pic>
        <p:nvPicPr>
          <p:cNvPr id="116758" name="Picture 22" descr="1950421">
            <a:hlinkClick r:id="rId18"/>
          </p:cNvPr>
          <p:cNvPicPr>
            <a:picLocks noChangeAspect="1" noChangeArrowheads="1"/>
          </p:cNvPicPr>
          <p:nvPr/>
        </p:nvPicPr>
        <p:blipFill>
          <a:blip r:embed="rId19" cstate="print"/>
          <a:srcRect/>
          <a:stretch>
            <a:fillRect/>
          </a:stretch>
        </p:blipFill>
        <p:spPr bwMode="auto">
          <a:xfrm>
            <a:off x="0" y="4648200"/>
            <a:ext cx="1905000" cy="1905000"/>
          </a:xfrm>
          <a:prstGeom prst="rect">
            <a:avLst/>
          </a:prstGeom>
          <a:noFill/>
        </p:spPr>
      </p:pic>
      <p:pic>
        <p:nvPicPr>
          <p:cNvPr id="116760" name="Picture 24" descr="400_F_3104144_sfgLVnSlQDNBqdnS7dw56dQaFYLVoT">
            <a:hlinkClick r:id="rId20"/>
          </p:cNvPr>
          <p:cNvPicPr>
            <a:picLocks noChangeAspect="1" noChangeArrowheads="1"/>
          </p:cNvPicPr>
          <p:nvPr/>
        </p:nvPicPr>
        <p:blipFill>
          <a:blip r:embed="rId21" cstate="print"/>
          <a:srcRect/>
          <a:stretch>
            <a:fillRect/>
          </a:stretch>
        </p:blipFill>
        <p:spPr bwMode="auto">
          <a:xfrm>
            <a:off x="2819400" y="5181600"/>
            <a:ext cx="2667000" cy="1676400"/>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9" name="Picture 5" descr="3202926">
            <a:hlinkClick r:id="rId4"/>
          </p:cNvPr>
          <p:cNvPicPr>
            <a:picLocks noChangeAspect="1" noChangeArrowheads="1"/>
          </p:cNvPicPr>
          <p:nvPr/>
        </p:nvPicPr>
        <p:blipFill>
          <a:blip r:embed="rId5" cstate="print"/>
          <a:srcRect/>
          <a:stretch>
            <a:fillRect/>
          </a:stretch>
        </p:blipFill>
        <p:spPr bwMode="auto">
          <a:xfrm>
            <a:off x="2438400" y="685800"/>
            <a:ext cx="1828800" cy="1828800"/>
          </a:xfrm>
          <a:prstGeom prst="rect">
            <a:avLst/>
          </a:prstGeom>
          <a:noFill/>
        </p:spPr>
      </p:pic>
      <p:pic>
        <p:nvPicPr>
          <p:cNvPr id="118791" name="Picture 7" descr="cartoon_boy_tree">
            <a:hlinkClick r:id="rId6"/>
          </p:cNvPr>
          <p:cNvPicPr>
            <a:picLocks noChangeAspect="1" noChangeArrowheads="1"/>
          </p:cNvPicPr>
          <p:nvPr/>
        </p:nvPicPr>
        <p:blipFill>
          <a:blip r:embed="rId7" cstate="print"/>
          <a:srcRect/>
          <a:stretch>
            <a:fillRect/>
          </a:stretch>
        </p:blipFill>
        <p:spPr bwMode="auto">
          <a:xfrm>
            <a:off x="2590800" y="2667000"/>
            <a:ext cx="2819400" cy="1905000"/>
          </a:xfrm>
          <a:prstGeom prst="rect">
            <a:avLst/>
          </a:prstGeom>
          <a:noFill/>
        </p:spPr>
      </p:pic>
      <p:pic>
        <p:nvPicPr>
          <p:cNvPr id="118793" name="Picture 9" descr="CB051353">
            <a:hlinkClick r:id="rId8"/>
          </p:cNvPr>
          <p:cNvPicPr>
            <a:picLocks noChangeAspect="1" noChangeArrowheads="1"/>
          </p:cNvPicPr>
          <p:nvPr/>
        </p:nvPicPr>
        <p:blipFill>
          <a:blip r:embed="rId9" cstate="print"/>
          <a:srcRect/>
          <a:stretch>
            <a:fillRect/>
          </a:stretch>
        </p:blipFill>
        <p:spPr bwMode="auto">
          <a:xfrm>
            <a:off x="6553200" y="838200"/>
            <a:ext cx="2286000" cy="1752600"/>
          </a:xfrm>
          <a:prstGeom prst="rect">
            <a:avLst/>
          </a:prstGeom>
          <a:noFill/>
        </p:spPr>
      </p:pic>
      <p:pic>
        <p:nvPicPr>
          <p:cNvPr id="118795" name="Picture 11" descr="august07leb_img_4">
            <a:hlinkClick r:id="rId10"/>
          </p:cNvPr>
          <p:cNvPicPr>
            <a:picLocks noChangeAspect="1" noChangeArrowheads="1"/>
          </p:cNvPicPr>
          <p:nvPr/>
        </p:nvPicPr>
        <p:blipFill>
          <a:blip r:embed="rId11" cstate="print"/>
          <a:srcRect/>
          <a:stretch>
            <a:fillRect/>
          </a:stretch>
        </p:blipFill>
        <p:spPr bwMode="auto">
          <a:xfrm>
            <a:off x="5486400" y="4572001"/>
            <a:ext cx="1600200" cy="1457325"/>
          </a:xfrm>
          <a:prstGeom prst="rect">
            <a:avLst/>
          </a:prstGeom>
          <a:noFill/>
        </p:spPr>
      </p:pic>
      <p:pic>
        <p:nvPicPr>
          <p:cNvPr id="118797" name="Picture 13" descr="19c6def0">
            <a:hlinkClick r:id="rId12"/>
          </p:cNvPr>
          <p:cNvPicPr>
            <a:picLocks noChangeAspect="1" noChangeArrowheads="1"/>
          </p:cNvPicPr>
          <p:nvPr/>
        </p:nvPicPr>
        <p:blipFill>
          <a:blip r:embed="rId13" cstate="print"/>
          <a:srcRect/>
          <a:stretch>
            <a:fillRect/>
          </a:stretch>
        </p:blipFill>
        <p:spPr bwMode="auto">
          <a:xfrm>
            <a:off x="3048000" y="4724400"/>
            <a:ext cx="2286000" cy="1828800"/>
          </a:xfrm>
          <a:prstGeom prst="rect">
            <a:avLst/>
          </a:prstGeom>
          <a:noFill/>
        </p:spPr>
      </p:pic>
      <p:pic>
        <p:nvPicPr>
          <p:cNvPr id="118799" name="Picture 15" descr="mh">
            <a:hlinkClick r:id="rId14"/>
          </p:cNvPr>
          <p:cNvPicPr>
            <a:picLocks noChangeAspect="1" noChangeArrowheads="1"/>
          </p:cNvPicPr>
          <p:nvPr/>
        </p:nvPicPr>
        <p:blipFill>
          <a:blip r:embed="rId15" cstate="print"/>
          <a:srcRect/>
          <a:stretch>
            <a:fillRect/>
          </a:stretch>
        </p:blipFill>
        <p:spPr bwMode="auto">
          <a:xfrm>
            <a:off x="838200" y="4648200"/>
            <a:ext cx="2133600" cy="1543050"/>
          </a:xfrm>
          <a:prstGeom prst="rect">
            <a:avLst/>
          </a:prstGeom>
          <a:noFill/>
        </p:spPr>
      </p:pic>
      <p:pic>
        <p:nvPicPr>
          <p:cNvPr id="118801" name="Picture 17" descr="STK23498ELI">
            <a:hlinkClick r:id="rId16"/>
          </p:cNvPr>
          <p:cNvPicPr>
            <a:picLocks noChangeAspect="1" noChangeArrowheads="1"/>
          </p:cNvPicPr>
          <p:nvPr/>
        </p:nvPicPr>
        <p:blipFill>
          <a:blip r:embed="rId17" cstate="print"/>
          <a:srcRect/>
          <a:stretch>
            <a:fillRect/>
          </a:stretch>
        </p:blipFill>
        <p:spPr bwMode="auto">
          <a:xfrm>
            <a:off x="228600" y="762000"/>
            <a:ext cx="1981200" cy="1695450"/>
          </a:xfrm>
          <a:prstGeom prst="rect">
            <a:avLst/>
          </a:prstGeom>
          <a:noFill/>
        </p:spPr>
      </p:pic>
      <p:pic>
        <p:nvPicPr>
          <p:cNvPr id="118803" name="Picture 19" descr="sd_tip3">
            <a:hlinkClick r:id="rId18"/>
          </p:cNvPr>
          <p:cNvPicPr>
            <a:picLocks noChangeAspect="1" noChangeArrowheads="1"/>
          </p:cNvPicPr>
          <p:nvPr/>
        </p:nvPicPr>
        <p:blipFill>
          <a:blip r:embed="rId19" cstate="print"/>
          <a:srcRect/>
          <a:stretch>
            <a:fillRect/>
          </a:stretch>
        </p:blipFill>
        <p:spPr bwMode="auto">
          <a:xfrm>
            <a:off x="4267200" y="762000"/>
            <a:ext cx="1981200" cy="1752600"/>
          </a:xfrm>
          <a:prstGeom prst="rect">
            <a:avLst/>
          </a:prstGeom>
          <a:noFill/>
        </p:spPr>
      </p:pic>
      <p:pic>
        <p:nvPicPr>
          <p:cNvPr id="118805" name="Picture 21" descr="427364382_996a983670_o">
            <a:hlinkClick r:id="rId20"/>
          </p:cNvPr>
          <p:cNvPicPr>
            <a:picLocks noChangeAspect="1" noChangeArrowheads="1"/>
          </p:cNvPicPr>
          <p:nvPr/>
        </p:nvPicPr>
        <p:blipFill>
          <a:blip r:embed="rId21" cstate="print"/>
          <a:srcRect/>
          <a:stretch>
            <a:fillRect/>
          </a:stretch>
        </p:blipFill>
        <p:spPr bwMode="auto">
          <a:xfrm>
            <a:off x="457200" y="2819400"/>
            <a:ext cx="1676400" cy="1676400"/>
          </a:xfrm>
          <a:prstGeom prst="rect">
            <a:avLst/>
          </a:prstGeom>
          <a:noFill/>
        </p:spPr>
      </p:pic>
      <p:pic>
        <p:nvPicPr>
          <p:cNvPr id="118807" name="Picture 23" descr="50267767">
            <a:hlinkClick r:id="rId22"/>
          </p:cNvPr>
          <p:cNvPicPr>
            <a:picLocks noChangeAspect="1" noChangeArrowheads="1"/>
          </p:cNvPicPr>
          <p:nvPr/>
        </p:nvPicPr>
        <p:blipFill>
          <a:blip r:embed="rId23" cstate="print"/>
          <a:srcRect/>
          <a:stretch>
            <a:fillRect/>
          </a:stretch>
        </p:blipFill>
        <p:spPr bwMode="auto">
          <a:xfrm>
            <a:off x="7086600" y="3352800"/>
            <a:ext cx="1828800" cy="1524000"/>
          </a:xfrm>
          <a:prstGeom prst="rect">
            <a:avLst/>
          </a:prstGeom>
          <a:noFill/>
        </p:spPr>
      </p:pic>
      <p:pic>
        <p:nvPicPr>
          <p:cNvPr id="118809" name="Picture 25" descr="gordon_biting_nails">
            <a:hlinkClick r:id="rId24"/>
          </p:cNvPr>
          <p:cNvPicPr>
            <a:picLocks noChangeAspect="1" noChangeArrowheads="1"/>
          </p:cNvPicPr>
          <p:nvPr/>
        </p:nvPicPr>
        <p:blipFill>
          <a:blip r:embed="rId25" cstate="print"/>
          <a:srcRect/>
          <a:stretch>
            <a:fillRect/>
          </a:stretch>
        </p:blipFill>
        <p:spPr bwMode="auto">
          <a:xfrm>
            <a:off x="5334000" y="2971800"/>
            <a:ext cx="1676400" cy="1447800"/>
          </a:xfrm>
          <a:prstGeom prst="rect">
            <a:avLst/>
          </a:prstGeom>
          <a:noFill/>
        </p:spPr>
      </p:pic>
      <p:pic>
        <p:nvPicPr>
          <p:cNvPr id="118811" name="Picture 27" descr="1-23-06%2BMike%2BDunn%2B%26%2BDevelopers%2BEar%2BPulling">
            <a:hlinkClick r:id="rId26"/>
          </p:cNvPr>
          <p:cNvPicPr>
            <a:picLocks noChangeAspect="1" noChangeArrowheads="1"/>
          </p:cNvPicPr>
          <p:nvPr/>
        </p:nvPicPr>
        <p:blipFill>
          <a:blip r:embed="rId27" cstate="print"/>
          <a:srcRect/>
          <a:stretch>
            <a:fillRect/>
          </a:stretch>
        </p:blipFill>
        <p:spPr bwMode="auto">
          <a:xfrm>
            <a:off x="7315200" y="5486400"/>
            <a:ext cx="1828800" cy="1371600"/>
          </a:xfrm>
          <a:prstGeom prst="rect">
            <a:avLst/>
          </a:prstGeom>
          <a:noFill/>
        </p:spPr>
      </p:pic>
      <p:sp>
        <p:nvSpPr>
          <p:cNvPr id="118812" name="Text Box 28"/>
          <p:cNvSpPr txBox="1">
            <a:spLocks noChangeArrowheads="1"/>
          </p:cNvSpPr>
          <p:nvPr/>
        </p:nvSpPr>
        <p:spPr bwMode="auto">
          <a:xfrm rot="-842174">
            <a:off x="2300654" y="2657475"/>
            <a:ext cx="4876800" cy="579438"/>
          </a:xfrm>
          <a:prstGeom prst="rect">
            <a:avLst/>
          </a:prstGeom>
          <a:noFill/>
          <a:ln w="9525">
            <a:noFill/>
            <a:miter lim="800000"/>
            <a:headEnd/>
            <a:tailEnd/>
          </a:ln>
          <a:effectLst/>
        </p:spPr>
        <p:txBody>
          <a:bodyPr>
            <a:spAutoFit/>
          </a:bodyPr>
          <a:lstStyle/>
          <a:p>
            <a:pPr>
              <a:spcBef>
                <a:spcPct val="50000"/>
              </a:spcBef>
            </a:pPr>
            <a:r>
              <a:rPr lang="en-US" sz="3200">
                <a:solidFill>
                  <a:srgbClr val="FF0066"/>
                </a:solidFill>
              </a:rPr>
              <a:t>STRESSED AND TENSED </a:t>
            </a:r>
          </a:p>
        </p:txBody>
      </p:sp>
      <p:sp>
        <p:nvSpPr>
          <p:cNvPr id="118813" name="Text Box 29"/>
          <p:cNvSpPr txBox="1">
            <a:spLocks noChangeArrowheads="1"/>
          </p:cNvSpPr>
          <p:nvPr/>
        </p:nvSpPr>
        <p:spPr bwMode="auto">
          <a:xfrm>
            <a:off x="381000" y="6400800"/>
            <a:ext cx="6553200" cy="369332"/>
          </a:xfrm>
          <a:prstGeom prst="rect">
            <a:avLst/>
          </a:prstGeom>
          <a:noFill/>
          <a:ln w="9525">
            <a:noFill/>
            <a:miter lim="800000"/>
            <a:headEnd/>
            <a:tailEnd/>
          </a:ln>
          <a:effectLst/>
        </p:spPr>
        <p:txBody>
          <a:bodyPr>
            <a:spAutoFit/>
          </a:bodyPr>
          <a:lstStyle/>
          <a:p>
            <a:pPr>
              <a:spcBef>
                <a:spcPct val="50000"/>
              </a:spcBef>
            </a:pPr>
            <a:r>
              <a:rPr lang="en-US">
                <a:solidFill>
                  <a:srgbClr val="FF0066"/>
                </a:solidFill>
              </a:rPr>
              <a:t>THE BODY LANGUAGE SPEAKS !!!!!!!</a:t>
            </a:r>
          </a:p>
        </p:txBody>
      </p:sp>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solidFill>
                  <a:srgbClr val="660066"/>
                </a:solidFill>
              </a:rPr>
              <a:t>BE AWARE OF YOURSELF !!!</a:t>
            </a:r>
          </a:p>
        </p:txBody>
      </p:sp>
      <p:sp>
        <p:nvSpPr>
          <p:cNvPr id="30723" name="Rectangle 3"/>
          <p:cNvSpPr>
            <a:spLocks noGrp="1" noChangeArrowheads="1"/>
          </p:cNvSpPr>
          <p:nvPr>
            <p:ph type="body" sz="half" idx="1"/>
          </p:nvPr>
        </p:nvSpPr>
        <p:spPr>
          <a:xfrm>
            <a:off x="2133600" y="1828800"/>
            <a:ext cx="6324600" cy="4114800"/>
          </a:xfrm>
        </p:spPr>
        <p:txBody>
          <a:bodyPr/>
          <a:lstStyle/>
          <a:p>
            <a:pPr algn="ctr">
              <a:lnSpc>
                <a:spcPct val="90000"/>
              </a:lnSpc>
              <a:buFontTx/>
              <a:buNone/>
            </a:pPr>
            <a:r>
              <a:rPr lang="en-GB" sz="2800" dirty="0">
                <a:solidFill>
                  <a:srgbClr val="009900"/>
                </a:solidFill>
              </a:rPr>
              <a:t>What you do might be interpreted in several ways, depending on the setting and who you are talking to. You’ll probably want to use your body language differently </a:t>
            </a:r>
            <a:r>
              <a:rPr lang="en-GB" sz="2800" dirty="0" smtClean="0">
                <a:solidFill>
                  <a:srgbClr val="009900"/>
                </a:solidFill>
              </a:rPr>
              <a:t>while </a:t>
            </a:r>
            <a:r>
              <a:rPr lang="en-GB" sz="2800" dirty="0">
                <a:solidFill>
                  <a:srgbClr val="009900"/>
                </a:solidFill>
              </a:rPr>
              <a:t>talking </a:t>
            </a:r>
            <a:r>
              <a:rPr lang="en-GB" sz="2800" dirty="0" smtClean="0">
                <a:solidFill>
                  <a:srgbClr val="009900"/>
                </a:solidFill>
              </a:rPr>
              <a:t>. </a:t>
            </a:r>
            <a:r>
              <a:rPr lang="en-GB" sz="2800" dirty="0">
                <a:solidFill>
                  <a:srgbClr val="009900"/>
                </a:solidFill>
              </a:rPr>
              <a:t>These are some common interpretations of body language and often more effective ways to communicate with your body.</a:t>
            </a:r>
            <a:endParaRPr lang="en-US" sz="2800" dirty="0">
              <a:solidFill>
                <a:srgbClr val="009900"/>
              </a:solidFill>
            </a:endParaRPr>
          </a:p>
        </p:txBody>
      </p:sp>
      <p:pic>
        <p:nvPicPr>
          <p:cNvPr id="30725" name="Picture 5" descr="49v3">
            <a:hlinkClick r:id="rId3"/>
          </p:cNvPr>
          <p:cNvPicPr>
            <a:picLocks noGrp="1" noChangeAspect="1" noChangeArrowheads="1"/>
          </p:cNvPicPr>
          <p:nvPr>
            <p:ph sz="half" idx="2"/>
          </p:nvPr>
        </p:nvPicPr>
        <p:blipFill>
          <a:blip r:embed="rId4" cstate="print"/>
          <a:srcRect/>
          <a:stretch>
            <a:fillRect/>
          </a:stretch>
        </p:blipFill>
        <p:spPr>
          <a:xfrm>
            <a:off x="0" y="2590800"/>
            <a:ext cx="2057400" cy="2057400"/>
          </a:xfr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ChangeArrowheads="1"/>
          </p:cNvSpPr>
          <p:nvPr/>
        </p:nvSpPr>
        <p:spPr bwMode="auto">
          <a:xfrm>
            <a:off x="685800" y="838200"/>
            <a:ext cx="7848600" cy="3046988"/>
          </a:xfrm>
          <a:prstGeom prst="rect">
            <a:avLst/>
          </a:prstGeom>
          <a:noFill/>
          <a:ln w="9525">
            <a:noFill/>
            <a:miter lim="800000"/>
            <a:headEnd/>
            <a:tailEnd/>
          </a:ln>
          <a:effectLst/>
        </p:spPr>
        <p:txBody>
          <a:bodyPr wrap="square" anchor="ctr">
            <a:spAutoFit/>
          </a:bodyPr>
          <a:lstStyle/>
          <a:p>
            <a:pPr algn="ctr" eaLnBrk="0" hangingPunct="0">
              <a:buFont typeface="Wingdings" pitchFamily="2" charset="2"/>
              <a:buChar char="v"/>
            </a:pPr>
            <a:r>
              <a:rPr lang="en-US" sz="2400" dirty="0" smtClean="0"/>
              <a:t> Most </a:t>
            </a:r>
            <a:r>
              <a:rPr lang="en-US" sz="2400" dirty="0"/>
              <a:t>of us go about our day-to-day lives having conversations with people without giving much thought to the ‘way’ we communicate. </a:t>
            </a:r>
            <a:endParaRPr lang="en-US" sz="2400" dirty="0" smtClean="0"/>
          </a:p>
          <a:p>
            <a:pPr algn="ctr" eaLnBrk="0" hangingPunct="0">
              <a:buFont typeface="Wingdings" pitchFamily="2" charset="2"/>
              <a:buChar char="v"/>
            </a:pPr>
            <a:r>
              <a:rPr lang="en-US" sz="2400" dirty="0" smtClean="0"/>
              <a:t>In </a:t>
            </a:r>
            <a:r>
              <a:rPr lang="en-US" sz="2400" dirty="0"/>
              <a:t>fact, research studies have estimated that perhaps as much as </a:t>
            </a:r>
            <a:r>
              <a:rPr lang="en-US" sz="2400" b="1" dirty="0">
                <a:solidFill>
                  <a:srgbClr val="FF0000"/>
                </a:solidFill>
              </a:rPr>
              <a:t>55% </a:t>
            </a:r>
            <a:r>
              <a:rPr lang="en-US" sz="2400" dirty="0"/>
              <a:t>of all communication is based upon what people </a:t>
            </a:r>
            <a:r>
              <a:rPr lang="en-US" sz="2400" b="1" dirty="0"/>
              <a:t>see</a:t>
            </a:r>
            <a:r>
              <a:rPr lang="en-US" sz="2400" dirty="0"/>
              <a:t> and not what they </a:t>
            </a:r>
            <a:r>
              <a:rPr lang="en-US" sz="2400" b="1" dirty="0"/>
              <a:t>hear</a:t>
            </a:r>
            <a:r>
              <a:rPr lang="en-US" sz="2400" dirty="0"/>
              <a:t>. So, let’s take a look at some of the most common aspects of body language and what it conveys about us.</a:t>
            </a:r>
          </a:p>
        </p:txBody>
      </p:sp>
      <p:pic>
        <p:nvPicPr>
          <p:cNvPr id="53250" name="Picture 2" descr="https://encrypted-tbn3.gstatic.com/images?q=tbn:ANd9GcQIqn81BOLJUB1LbncajqPqndx2gsWE6uTzR7mA243NktDYIiKgyYg3xlRS"/>
          <p:cNvPicPr>
            <a:picLocks noChangeAspect="1" noChangeArrowheads="1"/>
          </p:cNvPicPr>
          <p:nvPr/>
        </p:nvPicPr>
        <p:blipFill>
          <a:blip r:embed="rId4" cstate="print"/>
          <a:srcRect/>
          <a:stretch>
            <a:fillRect/>
          </a:stretch>
        </p:blipFill>
        <p:spPr bwMode="auto">
          <a:xfrm>
            <a:off x="1143000" y="4800600"/>
            <a:ext cx="1922184" cy="1762125"/>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33400" y="914400"/>
            <a:ext cx="7696200" cy="2308324"/>
          </a:xfrm>
          <a:prstGeom prst="rect">
            <a:avLst/>
          </a:prstGeom>
          <a:noFill/>
          <a:ln w="9525">
            <a:noFill/>
            <a:miter lim="800000"/>
            <a:headEnd/>
            <a:tailEnd/>
          </a:ln>
          <a:effectLst/>
        </p:spPr>
        <p:txBody>
          <a:bodyPr>
            <a:spAutoFit/>
          </a:bodyPr>
          <a:lstStyle/>
          <a:p>
            <a:pPr algn="ctr">
              <a:spcBef>
                <a:spcPct val="50000"/>
              </a:spcBef>
            </a:pPr>
            <a:r>
              <a:rPr lang="en-US" sz="3600" dirty="0">
                <a:solidFill>
                  <a:srgbClr val="FF00FF"/>
                </a:solidFill>
                <a:latin typeface="Algerian" pitchFamily="82" charset="0"/>
              </a:rPr>
              <a:t>SMILE</a:t>
            </a:r>
          </a:p>
          <a:p>
            <a:pPr algn="ctr">
              <a:spcBef>
                <a:spcPct val="50000"/>
              </a:spcBef>
            </a:pPr>
            <a:r>
              <a:rPr lang="en-US" sz="2400" dirty="0"/>
              <a:t>Mahatma Gandhi has also mentioned that,</a:t>
            </a:r>
          </a:p>
          <a:p>
            <a:pPr algn="ctr">
              <a:spcBef>
                <a:spcPct val="50000"/>
              </a:spcBef>
            </a:pPr>
            <a:r>
              <a:rPr lang="en-US" sz="2400" dirty="0"/>
              <a:t>“You are not completely dressed until your face wears a </a:t>
            </a:r>
            <a:r>
              <a:rPr lang="en-US" sz="3600" i="1" dirty="0">
                <a:solidFill>
                  <a:srgbClr val="FF00FF"/>
                </a:solidFill>
              </a:rPr>
              <a:t>SMILE</a:t>
            </a:r>
            <a:r>
              <a:rPr lang="en-US" dirty="0"/>
              <a:t> ". </a:t>
            </a:r>
          </a:p>
        </p:txBody>
      </p:sp>
      <p:pic>
        <p:nvPicPr>
          <p:cNvPr id="124933" name="Picture 5" descr="https://encrypted-tbn3.gstatic.com/images?q=tbn:ANd9GcTfOH9p_g0WyUpiTkgB1J4KY9txnRttxTZbTFiMLkdwF8SPYaiArkOMklzi"/>
          <p:cNvPicPr>
            <a:picLocks noChangeAspect="1" noChangeArrowheads="1"/>
          </p:cNvPicPr>
          <p:nvPr/>
        </p:nvPicPr>
        <p:blipFill>
          <a:blip r:embed="rId4" cstate="print"/>
          <a:srcRect/>
          <a:stretch>
            <a:fillRect/>
          </a:stretch>
        </p:blipFill>
        <p:spPr bwMode="auto">
          <a:xfrm>
            <a:off x="3305908" y="3657600"/>
            <a:ext cx="2514600" cy="2724150"/>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1" name="AutoShape 7"/>
          <p:cNvSpPr>
            <a:spLocks noChangeArrowheads="1"/>
          </p:cNvSpPr>
          <p:nvPr/>
        </p:nvSpPr>
        <p:spPr bwMode="auto">
          <a:xfrm rot="-497110">
            <a:off x="407377" y="301625"/>
            <a:ext cx="8305800" cy="3962400"/>
          </a:xfrm>
          <a:prstGeom prst="cloudCallout">
            <a:avLst>
              <a:gd name="adj1" fmla="val -25431"/>
              <a:gd name="adj2" fmla="val 89861"/>
            </a:avLst>
          </a:prstGeom>
          <a:solidFill>
            <a:srgbClr val="FFFF00"/>
          </a:solidFill>
          <a:ln w="9525">
            <a:solidFill>
              <a:schemeClr val="tx1"/>
            </a:solidFill>
            <a:round/>
            <a:headEnd/>
            <a:tailEnd/>
          </a:ln>
          <a:effectLst/>
        </p:spPr>
        <p:txBody>
          <a:bodyPr/>
          <a:lstStyle/>
          <a:p>
            <a:pPr algn="ctr"/>
            <a:r>
              <a:rPr lang="en-US" i="1" dirty="0">
                <a:solidFill>
                  <a:schemeClr val="accent2"/>
                </a:solidFill>
              </a:rPr>
              <a:t>KEEP SMILING, EVEN IN DIFFICULT SITUATIONS.IT COSTS NO MONEY,</a:t>
            </a:r>
          </a:p>
          <a:p>
            <a:pPr algn="ctr"/>
            <a:r>
              <a:rPr lang="en-US" i="1" dirty="0">
                <a:solidFill>
                  <a:schemeClr val="accent2"/>
                </a:solidFill>
              </a:rPr>
              <a:t> JUST STRETCHING YOUR FACIAL MUSCLE! !REMEMBER THE SMILE OF A SMALL BABY, IT TAKES YOU TO THE SEVENTH HEAVEN.JUST GIVE AN INNOCENT GENUINE </a:t>
            </a:r>
          </a:p>
          <a:p>
            <a:pPr algn="ctr"/>
            <a:r>
              <a:rPr lang="en-US" i="1" dirty="0">
                <a:solidFill>
                  <a:schemeClr val="accent2"/>
                </a:solidFill>
              </a:rPr>
              <a:t>SMILE</a:t>
            </a:r>
          </a:p>
        </p:txBody>
      </p:sp>
      <p:sp>
        <p:nvSpPr>
          <p:cNvPr id="129034" name="Text Box 10"/>
          <p:cNvSpPr txBox="1">
            <a:spLocks noChangeArrowheads="1"/>
          </p:cNvSpPr>
          <p:nvPr/>
        </p:nvSpPr>
        <p:spPr bwMode="auto">
          <a:xfrm>
            <a:off x="4114800" y="4572000"/>
            <a:ext cx="5029200" cy="369332"/>
          </a:xfrm>
          <a:prstGeom prst="rect">
            <a:avLst/>
          </a:prstGeom>
          <a:noFill/>
          <a:ln w="9525">
            <a:noFill/>
            <a:miter lim="800000"/>
            <a:headEnd/>
            <a:tailEnd/>
          </a:ln>
          <a:effectLst/>
        </p:spPr>
        <p:txBody>
          <a:bodyPr>
            <a:spAutoFit/>
          </a:bodyPr>
          <a:lstStyle/>
          <a:p>
            <a:pPr>
              <a:spcBef>
                <a:spcPct val="50000"/>
              </a:spcBef>
            </a:pPr>
            <a:endParaRPr lang="en-US"/>
          </a:p>
        </p:txBody>
      </p:sp>
      <p:sp>
        <p:nvSpPr>
          <p:cNvPr id="129035" name="Text Box 11"/>
          <p:cNvSpPr txBox="1">
            <a:spLocks noChangeArrowheads="1"/>
          </p:cNvSpPr>
          <p:nvPr/>
        </p:nvSpPr>
        <p:spPr bwMode="auto">
          <a:xfrm>
            <a:off x="4495800" y="4267200"/>
            <a:ext cx="4267200" cy="1200329"/>
          </a:xfrm>
          <a:prstGeom prst="rect">
            <a:avLst/>
          </a:prstGeom>
          <a:noFill/>
          <a:ln w="9525">
            <a:noFill/>
            <a:miter lim="800000"/>
            <a:headEnd/>
            <a:tailEnd/>
          </a:ln>
          <a:effectLst/>
        </p:spPr>
        <p:txBody>
          <a:bodyPr>
            <a:spAutoFit/>
          </a:bodyPr>
          <a:lstStyle/>
          <a:p>
            <a:pPr algn="ctr">
              <a:spcBef>
                <a:spcPct val="50000"/>
              </a:spcBef>
            </a:pPr>
            <a:r>
              <a:rPr lang="en-US">
                <a:solidFill>
                  <a:srgbClr val="FF00FF"/>
                </a:solidFill>
              </a:rPr>
              <a:t>A smile is the best in ‘BODY LANGUAGE’ that any person can project, beware of the fake smile it is very easy to recognise one.</a:t>
            </a:r>
          </a:p>
        </p:txBody>
      </p:sp>
      <p:pic>
        <p:nvPicPr>
          <p:cNvPr id="129037" name="Picture 13" descr="tom-cruise-katie-smile">
            <a:hlinkClick r:id="rId4"/>
          </p:cNvPr>
          <p:cNvPicPr>
            <a:picLocks noChangeAspect="1" noChangeArrowheads="1"/>
          </p:cNvPicPr>
          <p:nvPr/>
        </p:nvPicPr>
        <p:blipFill>
          <a:blip r:embed="rId5" cstate="print"/>
          <a:srcRect/>
          <a:stretch>
            <a:fillRect/>
          </a:stretch>
        </p:blipFill>
        <p:spPr bwMode="auto">
          <a:xfrm>
            <a:off x="0" y="4495800"/>
            <a:ext cx="2514600" cy="2133600"/>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l"/>
            <a:r>
              <a:rPr lang="en-US" dirty="0" smtClean="0"/>
              <a:t>Interview</a:t>
            </a:r>
            <a:br>
              <a:rPr lang="en-US" dirty="0" smtClean="0"/>
            </a:br>
            <a:r>
              <a:rPr lang="en-US" dirty="0" smtClean="0"/>
              <a:t/>
            </a:r>
            <a:br>
              <a:rPr lang="en-US" dirty="0" smtClean="0"/>
            </a:br>
            <a:endParaRPr lang="en-US" dirty="0"/>
          </a:p>
        </p:txBody>
      </p:sp>
      <p:sp>
        <p:nvSpPr>
          <p:cNvPr id="5" name="Subtitle 4"/>
          <p:cNvSpPr>
            <a:spLocks noGrp="1"/>
          </p:cNvSpPr>
          <p:nvPr>
            <p:ph type="subTitle" idx="1"/>
          </p:nvPr>
        </p:nvSpPr>
        <p:spPr>
          <a:xfrm>
            <a:off x="457200" y="1905000"/>
            <a:ext cx="7854696" cy="4419600"/>
          </a:xfrm>
        </p:spPr>
        <p:txBody>
          <a:bodyPr>
            <a:normAutofit/>
          </a:bodyPr>
          <a:lstStyle/>
          <a:p>
            <a:pPr algn="l"/>
            <a:r>
              <a:rPr lang="en-US" dirty="0" smtClean="0"/>
              <a:t>An </a:t>
            </a:r>
            <a:r>
              <a:rPr lang="en-US" b="1" dirty="0" smtClean="0"/>
              <a:t>interview</a:t>
            </a:r>
            <a:r>
              <a:rPr lang="en-US" dirty="0" smtClean="0"/>
              <a:t> is process  it just not only a conversation between two or more people where questions are asked by the interviewer to elicit facts or statements from the interviewee  but it include many steps;  to get selected in  an interview one have to be prepare for  each and every steps of the interview ; First we have to know what are the steps in this process - </a:t>
            </a:r>
          </a:p>
          <a:p>
            <a:pPr algn="l"/>
            <a:endParaRPr lang="en-US" dirty="0" smtClean="0"/>
          </a:p>
          <a:p>
            <a:pPr algn="l"/>
            <a:endParaRPr lang="en-US" dirty="0"/>
          </a:p>
        </p:txBody>
      </p:sp>
    </p:spTree>
  </p:cSld>
  <p:clrMapOvr>
    <a:masterClrMapping/>
  </p:clrMapOvr>
  <p:transition spd="med" advClick="0">
    <p:sndAc>
      <p:stSnd>
        <p:snd r:embed="rId3" name="cashreg.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buClr>
                <a:srgbClr val="009900"/>
              </a:buClr>
              <a:buFont typeface="Wingdings" pitchFamily="2" charset="2"/>
              <a:buChar char="ü"/>
            </a:pPr>
            <a:r>
              <a:rPr lang="en-US" sz="6000">
                <a:solidFill>
                  <a:schemeClr val="accent2"/>
                </a:solidFill>
              </a:rPr>
              <a:t>Do’s and the Don'ts</a:t>
            </a:r>
          </a:p>
        </p:txBody>
      </p:sp>
      <p:sp>
        <p:nvSpPr>
          <p:cNvPr id="131075" name="Rectangle 3"/>
          <p:cNvSpPr>
            <a:spLocks noGrp="1" noChangeArrowheads="1"/>
          </p:cNvSpPr>
          <p:nvPr>
            <p:ph type="body" idx="1"/>
          </p:nvPr>
        </p:nvSpPr>
        <p:spPr>
          <a:xfrm>
            <a:off x="0" y="2209800"/>
            <a:ext cx="9144000" cy="4389437"/>
          </a:xfrm>
        </p:spPr>
        <p:txBody>
          <a:bodyPr/>
          <a:lstStyle/>
          <a:p>
            <a:pPr algn="ctr">
              <a:buFontTx/>
              <a:buNone/>
            </a:pPr>
            <a:r>
              <a:rPr lang="en-US" dirty="0">
                <a:solidFill>
                  <a:srgbClr val="FF00FF"/>
                </a:solidFill>
              </a:rPr>
              <a:t>How do I know as to what I am doing is right or not ……..????</a:t>
            </a:r>
          </a:p>
          <a:p>
            <a:pPr algn="ctr">
              <a:buFontTx/>
              <a:buNone/>
            </a:pPr>
            <a:r>
              <a:rPr lang="en-US" dirty="0">
                <a:solidFill>
                  <a:srgbClr val="FF00FF"/>
                </a:solidFill>
              </a:rPr>
              <a:t>OR</a:t>
            </a:r>
          </a:p>
          <a:p>
            <a:pPr algn="ctr">
              <a:buFontTx/>
              <a:buNone/>
            </a:pPr>
            <a:r>
              <a:rPr lang="en-US" dirty="0">
                <a:solidFill>
                  <a:srgbClr val="FF00FF"/>
                </a:solidFill>
              </a:rPr>
              <a:t>What is My Body Language like !!!!!</a:t>
            </a:r>
          </a:p>
          <a:p>
            <a:pPr algn="ctr">
              <a:buFontTx/>
              <a:buNone/>
            </a:pPr>
            <a:r>
              <a:rPr lang="en-US" sz="3600" dirty="0">
                <a:solidFill>
                  <a:srgbClr val="009900"/>
                </a:solidFill>
              </a:rPr>
              <a:t>Let us find out</a:t>
            </a:r>
            <a:r>
              <a:rPr lang="en-US" sz="3600" dirty="0">
                <a:solidFill>
                  <a:srgbClr val="FF00FF"/>
                </a:solidFill>
              </a:rPr>
              <a:t>.</a:t>
            </a:r>
          </a:p>
          <a:p>
            <a:pPr>
              <a:buFontTx/>
              <a:buNone/>
            </a:pPr>
            <a:endParaRPr lang="en-US" sz="3600" dirty="0">
              <a:solidFill>
                <a:srgbClr val="FF00FF"/>
              </a:solidFill>
            </a:endParaRPr>
          </a:p>
          <a:p>
            <a:pPr>
              <a:buFontTx/>
              <a:buNone/>
            </a:pPr>
            <a:endParaRPr lang="en-US" dirty="0"/>
          </a:p>
          <a:p>
            <a:pPr algn="ctr">
              <a:buFontTx/>
              <a:buNone/>
            </a:pPr>
            <a:endParaRPr lang="en-US" sz="4400" dirty="0"/>
          </a:p>
        </p:txBody>
      </p:sp>
    </p:spTree>
  </p:cSld>
  <p:clrMapOvr>
    <a:masterClrMapping/>
  </p:clrMapOvr>
  <p:transition spd="med" advClick="0">
    <p:sndAc>
      <p:stSnd>
        <p:snd r:embed="rId3" name="cashreg.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609600"/>
            <a:ext cx="7772400" cy="1143000"/>
          </a:xfrm>
        </p:spPr>
        <p:txBody>
          <a:bodyPr/>
          <a:lstStyle/>
          <a:p>
            <a:r>
              <a:rPr lang="en-GB" b="1">
                <a:solidFill>
                  <a:schemeClr val="accent2"/>
                </a:solidFill>
              </a:rPr>
              <a:t>Don’t cross your arms or legs</a:t>
            </a:r>
            <a:r>
              <a:rPr lang="en-GB"/>
              <a:t> </a:t>
            </a:r>
            <a:endParaRPr lang="en-US"/>
          </a:p>
        </p:txBody>
      </p:sp>
      <p:sp>
        <p:nvSpPr>
          <p:cNvPr id="36867" name="Rectangle 3"/>
          <p:cNvSpPr>
            <a:spLocks noGrp="1" noChangeArrowheads="1"/>
          </p:cNvSpPr>
          <p:nvPr>
            <p:ph type="body" sz="half" idx="1"/>
          </p:nvPr>
        </p:nvSpPr>
        <p:spPr>
          <a:xfrm>
            <a:off x="685800" y="1981200"/>
            <a:ext cx="3810000" cy="4114800"/>
          </a:xfrm>
        </p:spPr>
        <p:txBody>
          <a:bodyPr/>
          <a:lstStyle/>
          <a:p>
            <a:pPr algn="ctr">
              <a:buFontTx/>
              <a:buNone/>
            </a:pPr>
            <a:r>
              <a:rPr lang="en-GB" sz="2800"/>
              <a:t>	</a:t>
            </a:r>
            <a:r>
              <a:rPr lang="en-GB" sz="2800">
                <a:solidFill>
                  <a:srgbClr val="FF00FF"/>
                </a:solidFill>
              </a:rPr>
              <a:t>You have probably already heard you shouldn’t cross your arms as it might make you seem defensive or guarded. This goes for your legs too. Keep your arms and legs open.</a:t>
            </a:r>
            <a:endParaRPr lang="en-US" sz="2800">
              <a:solidFill>
                <a:srgbClr val="FF00FF"/>
              </a:solidFill>
            </a:endParaRPr>
          </a:p>
        </p:txBody>
      </p:sp>
      <p:pic>
        <p:nvPicPr>
          <p:cNvPr id="36872" name="Picture 8" descr="ndi0062l">
            <a:hlinkClick r:id="rId3"/>
          </p:cNvPr>
          <p:cNvPicPr>
            <a:picLocks noGrp="1" noChangeAspect="1" noChangeArrowheads="1"/>
          </p:cNvPicPr>
          <p:nvPr>
            <p:ph sz="quarter" idx="3"/>
          </p:nvPr>
        </p:nvPicPr>
        <p:blipFill>
          <a:blip r:embed="rId4" cstate="print"/>
          <a:srcRect/>
          <a:stretch>
            <a:fillRect/>
          </a:stretch>
        </p:blipFill>
        <p:spPr>
          <a:xfrm>
            <a:off x="5410200" y="2590800"/>
            <a:ext cx="3276600" cy="2895600"/>
          </a:xfrm>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09600"/>
            <a:ext cx="7772400" cy="838200"/>
          </a:xfrm>
        </p:spPr>
        <p:txBody>
          <a:bodyPr/>
          <a:lstStyle/>
          <a:p>
            <a:r>
              <a:rPr lang="en-GB" sz="4000" b="1">
                <a:solidFill>
                  <a:schemeClr val="accent2"/>
                </a:solidFill>
              </a:rPr>
              <a:t>Have eye contact, but don’t stare</a:t>
            </a:r>
            <a:r>
              <a:rPr lang="en-GB" sz="4000"/>
              <a:t> </a:t>
            </a:r>
            <a:endParaRPr lang="en-US" sz="4000"/>
          </a:p>
        </p:txBody>
      </p:sp>
      <p:sp>
        <p:nvSpPr>
          <p:cNvPr id="49155" name="Rectangle 3"/>
          <p:cNvSpPr>
            <a:spLocks noGrp="1" noChangeArrowheads="1"/>
          </p:cNvSpPr>
          <p:nvPr>
            <p:ph type="body" sz="half" idx="1"/>
          </p:nvPr>
        </p:nvSpPr>
        <p:spPr>
          <a:xfrm>
            <a:off x="304800" y="1600200"/>
            <a:ext cx="4495800" cy="4419600"/>
          </a:xfrm>
        </p:spPr>
        <p:txBody>
          <a:bodyPr/>
          <a:lstStyle/>
          <a:p>
            <a:pPr>
              <a:lnSpc>
                <a:spcPct val="90000"/>
              </a:lnSpc>
              <a:buFontTx/>
              <a:buNone/>
            </a:pPr>
            <a:r>
              <a:rPr lang="en-GB" sz="2400"/>
              <a:t>	</a:t>
            </a:r>
            <a:r>
              <a:rPr lang="en-GB" sz="2400">
                <a:solidFill>
                  <a:srgbClr val="FF00FF"/>
                </a:solidFill>
              </a:rPr>
              <a:t>If there are several people you are talking to, give them all some eye contact to create a better connection and see if they are listening. Keeping too much eye-contact might creep people out. Giving no eye-contact might make you seem insecure. If you are not used to keeping eye-contact it might feel a little hard or scary in the beginning but keep working on it and you’ll get used to it</a:t>
            </a:r>
            <a:r>
              <a:rPr lang="en-US" sz="2400">
                <a:solidFill>
                  <a:srgbClr val="FF00FF"/>
                </a:solidFill>
              </a:rPr>
              <a:t> </a:t>
            </a:r>
          </a:p>
        </p:txBody>
      </p:sp>
      <p:pic>
        <p:nvPicPr>
          <p:cNvPr id="38916" name="Picture 4" descr="https://encrypted-tbn0.gstatic.com/images?q=tbn:ANd9GcS2D1ZKf5SNrewPpdDXRMef3Rp4RmQoHRCay0a0ub0zbqT3su9Lm1zoESs"/>
          <p:cNvPicPr>
            <a:picLocks noChangeAspect="1" noChangeArrowheads="1"/>
          </p:cNvPicPr>
          <p:nvPr/>
        </p:nvPicPr>
        <p:blipFill>
          <a:blip r:embed="rId3" cstate="print"/>
          <a:srcRect/>
          <a:stretch>
            <a:fillRect/>
          </a:stretch>
        </p:blipFill>
        <p:spPr bwMode="auto">
          <a:xfrm>
            <a:off x="5257800" y="2590800"/>
            <a:ext cx="3290072" cy="184785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GB" sz="4000" b="1">
                <a:solidFill>
                  <a:srgbClr val="006600"/>
                </a:solidFill>
              </a:rPr>
              <a:t>Don’t be afraid to take up some space</a:t>
            </a:r>
            <a:r>
              <a:rPr lang="en-GB" sz="4000"/>
              <a:t> </a:t>
            </a:r>
            <a:endParaRPr lang="en-US" sz="4000"/>
          </a:p>
        </p:txBody>
      </p:sp>
      <p:sp>
        <p:nvSpPr>
          <p:cNvPr id="51203" name="Rectangle 3"/>
          <p:cNvSpPr>
            <a:spLocks noGrp="1" noChangeArrowheads="1"/>
          </p:cNvSpPr>
          <p:nvPr>
            <p:ph type="body" sz="half" idx="1"/>
          </p:nvPr>
        </p:nvSpPr>
        <p:spPr>
          <a:xfrm>
            <a:off x="685800" y="1981200"/>
            <a:ext cx="3810000" cy="4114800"/>
          </a:xfrm>
        </p:spPr>
        <p:txBody>
          <a:bodyPr/>
          <a:lstStyle/>
          <a:p>
            <a:pPr>
              <a:buFontTx/>
              <a:buNone/>
            </a:pPr>
            <a:r>
              <a:rPr lang="en-GB" sz="2800">
                <a:solidFill>
                  <a:srgbClr val="FF9900"/>
                </a:solidFill>
              </a:rPr>
              <a:t>	Taking up space by for example sitting or standing with your legs apart a bit signals self-confidence and that you are comfortable in your own skin.</a:t>
            </a:r>
            <a:endParaRPr lang="en-US" sz="2800">
              <a:solidFill>
                <a:srgbClr val="FF9900"/>
              </a:solidFill>
            </a:endParaRPr>
          </a:p>
        </p:txBody>
      </p:sp>
      <p:pic>
        <p:nvPicPr>
          <p:cNvPr id="36866" name="Picture 2" descr="https://encrypted-tbn3.gstatic.com/images?q=tbn:ANd9GcRvnaXKU8ElPr5gxnBIIfhCHPFxEab8Nk0nckobzQX98iwSjOfo140jbcIC"/>
          <p:cNvPicPr>
            <a:picLocks noChangeAspect="1" noChangeArrowheads="1"/>
          </p:cNvPicPr>
          <p:nvPr/>
        </p:nvPicPr>
        <p:blipFill>
          <a:blip r:embed="rId3" cstate="print"/>
          <a:srcRect/>
          <a:stretch>
            <a:fillRect/>
          </a:stretch>
        </p:blipFill>
        <p:spPr bwMode="auto">
          <a:xfrm>
            <a:off x="5638799" y="2971800"/>
            <a:ext cx="2496973" cy="178117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b="1">
                <a:solidFill>
                  <a:srgbClr val="660066"/>
                </a:solidFill>
              </a:rPr>
              <a:t>Relax your shoulders</a:t>
            </a:r>
            <a:r>
              <a:rPr lang="en-GB"/>
              <a:t> </a:t>
            </a:r>
            <a:endParaRPr lang="en-US"/>
          </a:p>
        </p:txBody>
      </p:sp>
      <p:sp>
        <p:nvSpPr>
          <p:cNvPr id="53251" name="Rectangle 3"/>
          <p:cNvSpPr>
            <a:spLocks noGrp="1" noChangeArrowheads="1"/>
          </p:cNvSpPr>
          <p:nvPr>
            <p:ph type="body" sz="half" idx="1"/>
          </p:nvPr>
        </p:nvSpPr>
        <p:spPr>
          <a:xfrm>
            <a:off x="685800" y="1981200"/>
            <a:ext cx="3810000" cy="4114800"/>
          </a:xfrm>
        </p:spPr>
        <p:txBody>
          <a:bodyPr>
            <a:normAutofit fontScale="92500"/>
          </a:bodyPr>
          <a:lstStyle/>
          <a:p>
            <a:pPr algn="ctr">
              <a:buFontTx/>
              <a:buNone/>
            </a:pPr>
            <a:r>
              <a:rPr lang="en-GB" sz="2800" dirty="0">
                <a:solidFill>
                  <a:srgbClr val="009900"/>
                </a:solidFill>
              </a:rPr>
              <a:t>	When you feel tense it’s easily winds up as tension in your shoulders. They might move up and forward a bit. Try to relax. Try to loosen up by shaking the shoulders a bit and move them back slightly.</a:t>
            </a:r>
            <a:endParaRPr lang="en-US" sz="2800" dirty="0">
              <a:solidFill>
                <a:srgbClr val="009900"/>
              </a:solidFill>
            </a:endParaRPr>
          </a:p>
        </p:txBody>
      </p:sp>
      <p:pic>
        <p:nvPicPr>
          <p:cNvPr id="34818" name="Picture 2" descr="https://encrypted-tbn0.gstatic.com/images?q=tbn:ANd9GcSBg--7Nj_ErKtQyJZHEA9iylj1iwQaLyk9IZkbY7qabilECiiqO-WcBM8"/>
          <p:cNvPicPr>
            <a:picLocks noChangeAspect="1" noChangeArrowheads="1"/>
          </p:cNvPicPr>
          <p:nvPr/>
        </p:nvPicPr>
        <p:blipFill>
          <a:blip r:embed="rId3" cstate="print"/>
          <a:srcRect/>
          <a:stretch>
            <a:fillRect/>
          </a:stretch>
        </p:blipFill>
        <p:spPr bwMode="auto">
          <a:xfrm>
            <a:off x="5867400" y="2454350"/>
            <a:ext cx="2038350" cy="239387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b="1">
                <a:solidFill>
                  <a:srgbClr val="009900"/>
                </a:solidFill>
              </a:rPr>
              <a:t>Nod when they are talking</a:t>
            </a:r>
            <a:r>
              <a:rPr lang="en-GB"/>
              <a:t> </a:t>
            </a:r>
            <a:endParaRPr lang="en-US"/>
          </a:p>
        </p:txBody>
      </p:sp>
      <p:sp>
        <p:nvSpPr>
          <p:cNvPr id="55299" name="Rectangle 3"/>
          <p:cNvSpPr>
            <a:spLocks noGrp="1" noChangeArrowheads="1"/>
          </p:cNvSpPr>
          <p:nvPr>
            <p:ph type="body" sz="half" idx="1"/>
          </p:nvPr>
        </p:nvSpPr>
        <p:spPr>
          <a:xfrm>
            <a:off x="685800" y="2819400"/>
            <a:ext cx="3810000" cy="3276600"/>
          </a:xfrm>
        </p:spPr>
        <p:txBody>
          <a:bodyPr/>
          <a:lstStyle/>
          <a:p>
            <a:pPr algn="ctr">
              <a:buFontTx/>
              <a:buNone/>
            </a:pPr>
            <a:r>
              <a:rPr lang="en-GB" sz="2800" dirty="0"/>
              <a:t>	</a:t>
            </a:r>
            <a:r>
              <a:rPr lang="en-GB" sz="2800" dirty="0">
                <a:solidFill>
                  <a:srgbClr val="FF9900"/>
                </a:solidFill>
              </a:rPr>
              <a:t>Nod once in a while to signal that you are listening. But don’t </a:t>
            </a:r>
            <a:r>
              <a:rPr lang="en-GB" sz="2800" dirty="0" smtClean="0">
                <a:solidFill>
                  <a:srgbClr val="FF9900"/>
                </a:solidFill>
              </a:rPr>
              <a:t>over do </a:t>
            </a:r>
            <a:r>
              <a:rPr lang="en-GB" sz="2800" dirty="0">
                <a:solidFill>
                  <a:srgbClr val="FF9900"/>
                </a:solidFill>
              </a:rPr>
              <a:t>it </a:t>
            </a:r>
            <a:endParaRPr lang="en-US" sz="2800" dirty="0"/>
          </a:p>
        </p:txBody>
      </p:sp>
      <p:pic>
        <p:nvPicPr>
          <p:cNvPr id="32770" name="Picture 2" descr="https://encrypted-tbn2.gstatic.com/images?q=tbn:ANd9GcQLcoBcuRwsakqs46UKoOocXXd6PcpVQh3ELTb32IEqI2MgZVg_-NqfHw"/>
          <p:cNvPicPr>
            <a:picLocks noChangeAspect="1" noChangeArrowheads="1"/>
          </p:cNvPicPr>
          <p:nvPr/>
        </p:nvPicPr>
        <p:blipFill>
          <a:blip r:embed="rId3" cstate="print"/>
          <a:srcRect/>
          <a:stretch>
            <a:fillRect/>
          </a:stretch>
        </p:blipFill>
        <p:spPr bwMode="auto">
          <a:xfrm>
            <a:off x="5334000" y="2819400"/>
            <a:ext cx="2930874" cy="127635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b="1">
                <a:solidFill>
                  <a:schemeClr val="accent2"/>
                </a:solidFill>
              </a:rPr>
              <a:t>Don’t slouch, sit up straight</a:t>
            </a:r>
            <a:r>
              <a:rPr lang="en-GB"/>
              <a:t> </a:t>
            </a:r>
            <a:endParaRPr lang="en-US"/>
          </a:p>
        </p:txBody>
      </p:sp>
      <p:sp>
        <p:nvSpPr>
          <p:cNvPr id="57347" name="Rectangle 3"/>
          <p:cNvSpPr>
            <a:spLocks noGrp="1" noChangeArrowheads="1"/>
          </p:cNvSpPr>
          <p:nvPr>
            <p:ph type="body" sz="half" idx="1"/>
          </p:nvPr>
        </p:nvSpPr>
        <p:spPr>
          <a:xfrm>
            <a:off x="3124200" y="2819400"/>
            <a:ext cx="4191000" cy="1447800"/>
          </a:xfrm>
        </p:spPr>
        <p:txBody>
          <a:bodyPr/>
          <a:lstStyle/>
          <a:p>
            <a:pPr>
              <a:buFontTx/>
              <a:buNone/>
            </a:pPr>
            <a:r>
              <a:rPr lang="en-GB" sz="2800">
                <a:solidFill>
                  <a:srgbClr val="FF00FF"/>
                </a:solidFill>
              </a:rPr>
              <a:t>But in a relaxed way, not in a too tense manner</a:t>
            </a:r>
            <a:r>
              <a:rPr lang="en-US" sz="2800">
                <a:solidFill>
                  <a:srgbClr val="FF00FF"/>
                </a:solidFill>
              </a:rPr>
              <a:t> </a:t>
            </a:r>
          </a:p>
        </p:txBody>
      </p:sp>
      <p:pic>
        <p:nvPicPr>
          <p:cNvPr id="57349" name="Picture 5" descr="slouch1">
            <a:hlinkClick r:id="rId3"/>
          </p:cNvPr>
          <p:cNvPicPr>
            <a:picLocks noGrp="1" noChangeAspect="1" noChangeArrowheads="1"/>
          </p:cNvPicPr>
          <p:nvPr>
            <p:ph sz="quarter" idx="2"/>
          </p:nvPr>
        </p:nvPicPr>
        <p:blipFill>
          <a:blip r:embed="rId4" cstate="print"/>
          <a:srcRect/>
          <a:stretch>
            <a:fillRect/>
          </a:stretch>
        </p:blipFill>
        <p:spPr>
          <a:xfrm>
            <a:off x="7467600" y="4267200"/>
            <a:ext cx="1104900" cy="1143000"/>
          </a:xfrm>
          <a:ln/>
        </p:spPr>
      </p:pic>
      <p:pic>
        <p:nvPicPr>
          <p:cNvPr id="57352" name="Picture 8" descr="200_straightback">
            <a:hlinkClick r:id="rId5"/>
          </p:cNvPr>
          <p:cNvPicPr>
            <a:picLocks noGrp="1" noChangeAspect="1" noChangeArrowheads="1"/>
          </p:cNvPicPr>
          <p:nvPr>
            <p:ph sz="quarter" idx="3"/>
          </p:nvPr>
        </p:nvPicPr>
        <p:blipFill>
          <a:blip r:embed="rId6" cstate="print"/>
          <a:srcRect/>
          <a:stretch>
            <a:fillRect/>
          </a:stretch>
        </p:blipFill>
        <p:spPr>
          <a:xfrm>
            <a:off x="533400" y="2743200"/>
            <a:ext cx="2362200" cy="1981200"/>
          </a:xfrm>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b="1">
                <a:solidFill>
                  <a:srgbClr val="FF00FF"/>
                </a:solidFill>
              </a:rPr>
              <a:t>Lean, but not too much</a:t>
            </a:r>
            <a:r>
              <a:rPr lang="en-GB"/>
              <a:t> </a:t>
            </a:r>
            <a:endParaRPr lang="en-US"/>
          </a:p>
        </p:txBody>
      </p:sp>
      <p:sp>
        <p:nvSpPr>
          <p:cNvPr id="59395" name="Rectangle 3"/>
          <p:cNvSpPr>
            <a:spLocks noGrp="1" noChangeArrowheads="1"/>
          </p:cNvSpPr>
          <p:nvPr>
            <p:ph type="body" sz="half" idx="1"/>
          </p:nvPr>
        </p:nvSpPr>
        <p:spPr>
          <a:xfrm>
            <a:off x="381000" y="1752600"/>
            <a:ext cx="4495800" cy="4343400"/>
          </a:xfrm>
        </p:spPr>
        <p:txBody>
          <a:bodyPr>
            <a:normAutofit lnSpcReduction="10000"/>
          </a:bodyPr>
          <a:lstStyle/>
          <a:p>
            <a:pPr algn="ctr">
              <a:lnSpc>
                <a:spcPct val="90000"/>
              </a:lnSpc>
              <a:buFontTx/>
              <a:buNone/>
            </a:pPr>
            <a:r>
              <a:rPr lang="en-GB" sz="2000"/>
              <a:t>	</a:t>
            </a:r>
            <a:r>
              <a:rPr lang="en-GB" sz="2400">
                <a:solidFill>
                  <a:schemeClr val="accent2"/>
                </a:solidFill>
              </a:rPr>
              <a:t>If you want to show that you are interested in what someone is saying, lean toward the person talking. If you want to show that you’re confident in yourself and relaxed lean back a bit. But don’t lean in too much or you might seem needy and desperate for some approval. Or lean back too much or you might seem arrogant and distant.</a:t>
            </a:r>
            <a:endParaRPr lang="en-US" sz="2400">
              <a:solidFill>
                <a:schemeClr val="accent2"/>
              </a:solidFill>
            </a:endParaRPr>
          </a:p>
        </p:txBody>
      </p:sp>
      <p:pic>
        <p:nvPicPr>
          <p:cNvPr id="28674" name="Picture 2" descr="https://encrypted-tbn0.gstatic.com/images?q=tbn:ANd9GcRgttllKRteCJzC8RDkY656v5ndAP5ByBaQ7075YQYxKzEXcmMmpw4Dsqk"/>
          <p:cNvPicPr>
            <a:picLocks noChangeAspect="1" noChangeArrowheads="1"/>
          </p:cNvPicPr>
          <p:nvPr/>
        </p:nvPicPr>
        <p:blipFill>
          <a:blip r:embed="rId3" cstate="print"/>
          <a:srcRect/>
          <a:stretch>
            <a:fillRect/>
          </a:stretch>
        </p:blipFill>
        <p:spPr bwMode="auto">
          <a:xfrm>
            <a:off x="5867400" y="2514600"/>
            <a:ext cx="2545080" cy="31813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609600"/>
            <a:ext cx="7772400" cy="838200"/>
          </a:xfrm>
        </p:spPr>
        <p:txBody>
          <a:bodyPr/>
          <a:lstStyle/>
          <a:p>
            <a:r>
              <a:rPr lang="en-GB" b="1">
                <a:solidFill>
                  <a:srgbClr val="FF0066"/>
                </a:solidFill>
              </a:rPr>
              <a:t>Smile and laugh</a:t>
            </a:r>
            <a:r>
              <a:rPr lang="en-GB"/>
              <a:t> </a:t>
            </a:r>
            <a:endParaRPr lang="en-US"/>
          </a:p>
        </p:txBody>
      </p:sp>
      <p:sp>
        <p:nvSpPr>
          <p:cNvPr id="61443" name="Rectangle 3"/>
          <p:cNvSpPr>
            <a:spLocks noGrp="1" noChangeArrowheads="1"/>
          </p:cNvSpPr>
          <p:nvPr>
            <p:ph type="body" sz="half" idx="1"/>
          </p:nvPr>
        </p:nvSpPr>
        <p:spPr>
          <a:xfrm>
            <a:off x="381000" y="1524000"/>
            <a:ext cx="4572000" cy="4572000"/>
          </a:xfrm>
        </p:spPr>
        <p:txBody>
          <a:bodyPr>
            <a:normAutofit lnSpcReduction="10000"/>
          </a:bodyPr>
          <a:lstStyle/>
          <a:p>
            <a:pPr algn="ctr">
              <a:lnSpc>
                <a:spcPct val="90000"/>
              </a:lnSpc>
              <a:buFontTx/>
              <a:buNone/>
            </a:pPr>
            <a:r>
              <a:rPr lang="en-GB" sz="2400">
                <a:solidFill>
                  <a:srgbClr val="FF9900"/>
                </a:solidFill>
              </a:rPr>
              <a:t>	lighten up, don’t take yourself too seriously. Relax a bit, smile and laugh when someone says something funny. People will be a lot more inclined to listen to you if you seem to be a positive person. But don’t be the first to laugh at your own jokes, it makes you seem nervous and needy. Smile when you are introduced to someone but don’t keep a smile plastered on your face, you’ll seem insincere.</a:t>
            </a:r>
            <a:r>
              <a:rPr lang="en-US" sz="2000"/>
              <a:t> </a:t>
            </a:r>
          </a:p>
        </p:txBody>
      </p:sp>
      <p:pic>
        <p:nvPicPr>
          <p:cNvPr id="61445" name="Picture 5" descr="girl%2520smiling">
            <a:hlinkClick r:id="rId3"/>
          </p:cNvPr>
          <p:cNvPicPr>
            <a:picLocks noGrp="1" noChangeAspect="1" noChangeArrowheads="1"/>
          </p:cNvPicPr>
          <p:nvPr>
            <p:ph sz="half" idx="2"/>
          </p:nvPr>
        </p:nvPicPr>
        <p:blipFill>
          <a:blip r:embed="rId4" cstate="print"/>
          <a:srcRect/>
          <a:stretch>
            <a:fillRect/>
          </a:stretch>
        </p:blipFill>
        <p:spPr>
          <a:xfrm>
            <a:off x="5029200" y="1981200"/>
            <a:ext cx="3352800" cy="3429000"/>
          </a:xfrm>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b="1">
                <a:solidFill>
                  <a:srgbClr val="9933FF"/>
                </a:solidFill>
              </a:rPr>
              <a:t>Don’t touch your face</a:t>
            </a:r>
            <a:r>
              <a:rPr lang="en-GB"/>
              <a:t> </a:t>
            </a:r>
            <a:endParaRPr lang="en-US"/>
          </a:p>
        </p:txBody>
      </p:sp>
      <p:sp>
        <p:nvSpPr>
          <p:cNvPr id="65539" name="Rectangle 3"/>
          <p:cNvSpPr>
            <a:spLocks noGrp="1" noChangeArrowheads="1"/>
          </p:cNvSpPr>
          <p:nvPr>
            <p:ph type="body" idx="1"/>
          </p:nvPr>
        </p:nvSpPr>
        <p:spPr/>
        <p:txBody>
          <a:bodyPr/>
          <a:lstStyle/>
          <a:p>
            <a:pPr algn="ctr">
              <a:buFontTx/>
              <a:buNone/>
            </a:pPr>
            <a:r>
              <a:rPr lang="en-GB">
                <a:solidFill>
                  <a:srgbClr val="009900"/>
                </a:solidFill>
              </a:rPr>
              <a:t>	</a:t>
            </a:r>
          </a:p>
          <a:p>
            <a:pPr algn="ctr">
              <a:buFontTx/>
              <a:buNone/>
            </a:pPr>
            <a:r>
              <a:rPr lang="en-GB">
                <a:solidFill>
                  <a:srgbClr val="009900"/>
                </a:solidFill>
              </a:rPr>
              <a:t>It might make you seem nervous and can be distracting for the listeners or the people in the conversation</a:t>
            </a:r>
            <a:r>
              <a:rPr lang="en-US">
                <a:solidFill>
                  <a:srgbClr val="009900"/>
                </a:solidFill>
              </a:rPr>
              <a:t> </a:t>
            </a:r>
          </a:p>
        </p:txBody>
      </p:sp>
      <p:pic>
        <p:nvPicPr>
          <p:cNvPr id="24578" name="Picture 2" descr="https://encrypted-tbn2.gstatic.com/images?q=tbn:ANd9GcRxm5BFutEV4L1IxJ8RYQ-cqWSCTDYO8vbs0ngRn4HIFCsbCVO6c0xTkk85"/>
          <p:cNvPicPr>
            <a:picLocks noChangeAspect="1" noChangeArrowheads="1"/>
          </p:cNvPicPr>
          <p:nvPr/>
        </p:nvPicPr>
        <p:blipFill>
          <a:blip r:embed="rId4" cstate="print"/>
          <a:srcRect/>
          <a:stretch>
            <a:fillRect/>
          </a:stretch>
        </p:blipFill>
        <p:spPr bwMode="auto">
          <a:xfrm>
            <a:off x="2590800" y="4114800"/>
            <a:ext cx="2853187" cy="1895476"/>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Interview process</a:t>
            </a:r>
            <a:endParaRPr lang="en-US" dirty="0"/>
          </a:p>
        </p:txBody>
      </p:sp>
      <p:sp>
        <p:nvSpPr>
          <p:cNvPr id="3" name="Content Placeholder 2"/>
          <p:cNvSpPr>
            <a:spLocks noGrp="1"/>
          </p:cNvSpPr>
          <p:nvPr>
            <p:ph idx="1"/>
          </p:nvPr>
        </p:nvSpPr>
        <p:spPr/>
        <p:txBody>
          <a:bodyPr/>
          <a:lstStyle/>
          <a:p>
            <a:r>
              <a:rPr lang="en-US" dirty="0" smtClean="0"/>
              <a:t>Grooming.</a:t>
            </a:r>
          </a:p>
          <a:p>
            <a:r>
              <a:rPr lang="en-US" dirty="0" smtClean="0"/>
              <a:t>Body language and gesture.</a:t>
            </a:r>
          </a:p>
          <a:p>
            <a:r>
              <a:rPr lang="en-US" dirty="0" smtClean="0"/>
              <a:t>Techniques of building rapport and trust.</a:t>
            </a:r>
          </a:p>
          <a:p>
            <a:r>
              <a:rPr lang="en-US" dirty="0" smtClean="0"/>
              <a:t>Techniques of answering questions.</a:t>
            </a:r>
          </a:p>
          <a:p>
            <a:r>
              <a:rPr lang="en-US" dirty="0" smtClean="0"/>
              <a:t>Most likely questions during the interview.</a:t>
            </a:r>
          </a:p>
          <a:p>
            <a:r>
              <a:rPr lang="en-US" sz="2600" dirty="0" smtClean="0"/>
              <a:t>What to say instead of I don’t know.</a:t>
            </a:r>
          </a:p>
          <a:p>
            <a:r>
              <a:rPr lang="en-US" sz="2600" dirty="0" smtClean="0"/>
              <a:t>Different stages of Interview.</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b="1">
                <a:solidFill>
                  <a:srgbClr val="009900"/>
                </a:solidFill>
              </a:rPr>
              <a:t>Keep your head up</a:t>
            </a:r>
            <a:r>
              <a:rPr lang="en-GB"/>
              <a:t> </a:t>
            </a:r>
            <a:endParaRPr lang="en-US"/>
          </a:p>
        </p:txBody>
      </p:sp>
      <p:sp>
        <p:nvSpPr>
          <p:cNvPr id="67587" name="Rectangle 3"/>
          <p:cNvSpPr>
            <a:spLocks noGrp="1" noChangeArrowheads="1"/>
          </p:cNvSpPr>
          <p:nvPr>
            <p:ph type="body" sz="half" idx="1"/>
          </p:nvPr>
        </p:nvSpPr>
        <p:spPr>
          <a:xfrm>
            <a:off x="685800" y="2286000"/>
            <a:ext cx="3810000" cy="3352800"/>
          </a:xfrm>
        </p:spPr>
        <p:txBody>
          <a:bodyPr>
            <a:normAutofit lnSpcReduction="10000"/>
          </a:bodyPr>
          <a:lstStyle/>
          <a:p>
            <a:pPr algn="ctr">
              <a:buFontTx/>
              <a:buNone/>
            </a:pPr>
            <a:r>
              <a:rPr lang="en-GB" sz="2800">
                <a:solidFill>
                  <a:srgbClr val="990033"/>
                </a:solidFill>
              </a:rPr>
              <a:t>Don’t keep your eyes on the ground, it might make you seem insecure and a bit lost. Keep your head up straight and your eyes towards the horizon</a:t>
            </a:r>
            <a:r>
              <a:rPr lang="en-US" sz="2800">
                <a:solidFill>
                  <a:srgbClr val="990033"/>
                </a:solidFill>
              </a:rPr>
              <a:t> </a:t>
            </a:r>
          </a:p>
        </p:txBody>
      </p:sp>
      <p:pic>
        <p:nvPicPr>
          <p:cNvPr id="67589" name="Picture 5" descr="23169160">
            <a:hlinkClick r:id="rId3"/>
          </p:cNvPr>
          <p:cNvPicPr>
            <a:picLocks noGrp="1" noChangeAspect="1" noChangeArrowheads="1"/>
          </p:cNvPicPr>
          <p:nvPr>
            <p:ph sz="half" idx="2"/>
          </p:nvPr>
        </p:nvPicPr>
        <p:blipFill>
          <a:blip r:embed="rId4" cstate="print"/>
          <a:srcRect/>
          <a:stretch>
            <a:fillRect/>
          </a:stretch>
        </p:blipFill>
        <p:spPr>
          <a:xfrm>
            <a:off x="5867400" y="2133600"/>
            <a:ext cx="2514600" cy="3048000"/>
          </a:xfrm>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sz="4000" b="1">
                <a:solidFill>
                  <a:srgbClr val="FF00FF"/>
                </a:solidFill>
              </a:rPr>
              <a:t>Use your hands more confidently</a:t>
            </a:r>
            <a:r>
              <a:rPr lang="en-GB" sz="4000"/>
              <a:t> </a:t>
            </a:r>
            <a:endParaRPr lang="en-US" sz="4000"/>
          </a:p>
        </p:txBody>
      </p:sp>
      <p:sp>
        <p:nvSpPr>
          <p:cNvPr id="63491" name="Rectangle 3"/>
          <p:cNvSpPr>
            <a:spLocks noGrp="1" noChangeArrowheads="1"/>
          </p:cNvSpPr>
          <p:nvPr>
            <p:ph type="body" idx="1"/>
          </p:nvPr>
        </p:nvSpPr>
        <p:spPr>
          <a:xfrm>
            <a:off x="-304800" y="1981200"/>
            <a:ext cx="7010400" cy="4419600"/>
          </a:xfrm>
        </p:spPr>
        <p:txBody>
          <a:bodyPr/>
          <a:lstStyle/>
          <a:p>
            <a:pPr algn="ctr">
              <a:lnSpc>
                <a:spcPct val="90000"/>
              </a:lnSpc>
              <a:buFontTx/>
              <a:buNone/>
            </a:pPr>
            <a:r>
              <a:rPr lang="en-GB" dirty="0"/>
              <a:t>	</a:t>
            </a:r>
            <a:r>
              <a:rPr lang="en-GB" dirty="0">
                <a:solidFill>
                  <a:schemeClr val="accent2"/>
                </a:solidFill>
              </a:rPr>
              <a:t>Instead of fidgeting with your hands and scratching your face use them to communicate what you are trying to say. Use your hands to describe something or to add weight to a point you are trying to make. But don’t use them to much or it might become distracting. And don’t let your hands flail around, use them with some control. </a:t>
            </a:r>
            <a:endParaRPr lang="en-US" dirty="0">
              <a:solidFill>
                <a:schemeClr val="accent2"/>
              </a:solidFill>
            </a:endParaRPr>
          </a:p>
        </p:txBody>
      </p:sp>
      <p:pic>
        <p:nvPicPr>
          <p:cNvPr id="18434" name="Picture 2" descr="https://encrypted-tbn1.gstatic.com/images?q=tbn:ANd9GcQeL9ruo1nIGIZHbPO4MrD_atkxbcIX2GGOyJlVJYRAOd0cLEALumOlqMc"/>
          <p:cNvPicPr>
            <a:picLocks noChangeAspect="1" noChangeArrowheads="1"/>
          </p:cNvPicPr>
          <p:nvPr/>
        </p:nvPicPr>
        <p:blipFill>
          <a:blip r:embed="rId4" cstate="print"/>
          <a:srcRect/>
          <a:stretch>
            <a:fillRect/>
          </a:stretch>
        </p:blipFill>
        <p:spPr bwMode="auto">
          <a:xfrm>
            <a:off x="6629400" y="2438399"/>
            <a:ext cx="2394277" cy="2095555"/>
          </a:xfrm>
          <a:prstGeom prst="rect">
            <a:avLst/>
          </a:prstGeom>
          <a:noFill/>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b="1">
                <a:solidFill>
                  <a:srgbClr val="006600"/>
                </a:solidFill>
              </a:rPr>
              <a:t>Keep a good attitude</a:t>
            </a:r>
            <a:r>
              <a:rPr lang="en-GB"/>
              <a:t> </a:t>
            </a:r>
            <a:endParaRPr lang="en-US"/>
          </a:p>
        </p:txBody>
      </p:sp>
      <p:sp>
        <p:nvSpPr>
          <p:cNvPr id="79875" name="Rectangle 3"/>
          <p:cNvSpPr>
            <a:spLocks noGrp="1" noChangeArrowheads="1"/>
          </p:cNvSpPr>
          <p:nvPr>
            <p:ph type="body" sz="half" idx="1"/>
          </p:nvPr>
        </p:nvSpPr>
        <p:spPr>
          <a:xfrm>
            <a:off x="457200" y="1981200"/>
            <a:ext cx="4191000" cy="4114800"/>
          </a:xfrm>
        </p:spPr>
        <p:txBody>
          <a:bodyPr/>
          <a:lstStyle/>
          <a:p>
            <a:pPr lvl="1" algn="ctr">
              <a:buFontTx/>
              <a:buNone/>
            </a:pPr>
            <a:r>
              <a:rPr lang="en-GB" sz="2400"/>
              <a:t>	</a:t>
            </a:r>
            <a:r>
              <a:rPr lang="en-GB">
                <a:solidFill>
                  <a:srgbClr val="FF9900"/>
                </a:solidFill>
              </a:rPr>
              <a:t>Last but not least, keep a positive, open and relaxed attitude. How you feel will come through in your body language and can make a major difference. </a:t>
            </a:r>
            <a:endParaRPr lang="en-US">
              <a:solidFill>
                <a:srgbClr val="FF9900"/>
              </a:solidFill>
            </a:endParaRPr>
          </a:p>
        </p:txBody>
      </p:sp>
      <p:pic>
        <p:nvPicPr>
          <p:cNvPr id="79881" name="Picture 9" descr="Kristi_0506-732637">
            <a:hlinkClick r:id="rId3"/>
          </p:cNvPr>
          <p:cNvPicPr>
            <a:picLocks noGrp="1" noChangeAspect="1" noChangeArrowheads="1"/>
          </p:cNvPicPr>
          <p:nvPr>
            <p:ph sz="half" idx="2"/>
          </p:nvPr>
        </p:nvPicPr>
        <p:blipFill>
          <a:blip r:embed="rId4" cstate="print"/>
          <a:srcRect/>
          <a:stretch>
            <a:fillRect/>
          </a:stretch>
        </p:blipFill>
        <p:spPr>
          <a:xfrm>
            <a:off x="4800600" y="1905000"/>
            <a:ext cx="3657600" cy="3505200"/>
          </a:xfrm>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143000"/>
          </a:xfrm>
        </p:spPr>
        <p:txBody>
          <a:bodyPr>
            <a:normAutofit fontScale="90000"/>
          </a:bodyPr>
          <a:lstStyle/>
          <a:p>
            <a:r>
              <a:rPr lang="en-US" dirty="0" smtClean="0"/>
              <a:t>Techniques of building rapport and trust.</a:t>
            </a:r>
            <a:br>
              <a:rPr lang="en-US" dirty="0" smtClean="0"/>
            </a:br>
            <a:endParaRPr lang="en-US" dirty="0"/>
          </a:p>
        </p:txBody>
      </p:sp>
      <p:sp>
        <p:nvSpPr>
          <p:cNvPr id="3" name="Content Placeholder 2"/>
          <p:cNvSpPr>
            <a:spLocks noGrp="1"/>
          </p:cNvSpPr>
          <p:nvPr>
            <p:ph idx="1"/>
          </p:nvPr>
        </p:nvSpPr>
        <p:spPr>
          <a:xfrm>
            <a:off x="457200" y="2057400"/>
            <a:ext cx="8229600" cy="4389120"/>
          </a:xfrm>
        </p:spPr>
        <p:txBody>
          <a:bodyPr/>
          <a:lstStyle/>
          <a:p>
            <a:r>
              <a:rPr lang="en-US" dirty="0" smtClean="0"/>
              <a:t>Rapport is a state of harmonious understanding with another individual or group that enables greater and easier communication.  In other words rapport is getting on well with another person, or group of people, by having things in common, this makes the communication process easier and usually more effective.</a:t>
            </a:r>
          </a:p>
          <a:p>
            <a:r>
              <a:rPr lang="en-US" dirty="0" smtClean="0"/>
              <a:t>This page examines rapport and how it can be built, especially when meeting new people.  Rapport is important in both our professional and personal lives; </a:t>
            </a:r>
            <a:br>
              <a:rPr lang="en-US" dirty="0" smtClean="0"/>
            </a:br>
            <a:endParaRPr lang="en-US" dirty="0" smtClean="0"/>
          </a:p>
          <a:p>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229600" cy="2743200"/>
          </a:xfrm>
        </p:spPr>
        <p:txBody>
          <a:bodyPr/>
          <a:lstStyle/>
          <a:p>
            <a:r>
              <a:rPr lang="en-US" dirty="0" smtClean="0"/>
              <a:t>Interviewer are more likely to select somebody who they believe will get on well with their current situation.</a:t>
            </a:r>
          </a:p>
          <a:p>
            <a:endParaRPr lang="en-US" dirty="0" smtClean="0"/>
          </a:p>
          <a:p>
            <a:r>
              <a:rPr lang="en-US" dirty="0" smtClean="0"/>
              <a:t>Personal relationships are easier to make and develop when there is a closer connection and understanding between the parties involved – i.e. there is greater rapport.</a:t>
            </a:r>
            <a:br>
              <a:rPr lang="en-US" dirty="0" smtClean="0"/>
            </a:b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lstStyle/>
          <a:p>
            <a:r>
              <a:rPr lang="en-US" b="1" dirty="0" smtClean="0"/>
              <a:t>Techniques :-</a:t>
            </a:r>
            <a:br>
              <a:rPr lang="en-US" b="1" dirty="0" smtClean="0"/>
            </a:br>
            <a:endParaRPr lang="en-US" dirty="0"/>
          </a:p>
        </p:txBody>
      </p:sp>
      <p:sp>
        <p:nvSpPr>
          <p:cNvPr id="3" name="Content Placeholder 2"/>
          <p:cNvSpPr>
            <a:spLocks noGrp="1"/>
          </p:cNvSpPr>
          <p:nvPr>
            <p:ph idx="1"/>
          </p:nvPr>
        </p:nvSpPr>
        <p:spPr>
          <a:xfrm>
            <a:off x="457200" y="1752600"/>
            <a:ext cx="8229600" cy="4389437"/>
          </a:xfrm>
        </p:spPr>
        <p:txBody>
          <a:bodyPr/>
          <a:lstStyle/>
          <a:p>
            <a:pPr algn="just"/>
            <a:r>
              <a:rPr lang="en-US" sz="2800" b="1" dirty="0" smtClean="0">
                <a:latin typeface="Times New Roman" pitchFamily="18" charset="0"/>
                <a:cs typeface="Times New Roman" pitchFamily="18" charset="0"/>
              </a:rPr>
              <a:t>Break the Ice </a:t>
            </a: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As you get your self in to the interview room, Ask permission to get in, wait for their response, and then start with greetings. Remember don’t sit </a:t>
            </a:r>
            <a:r>
              <a:rPr lang="en-US" sz="2400" dirty="0" err="1" smtClean="0">
                <a:latin typeface="Times New Roman" pitchFamily="18" charset="0"/>
                <a:cs typeface="Times New Roman" pitchFamily="18" charset="0"/>
              </a:rPr>
              <a:t>untill</a:t>
            </a:r>
            <a:r>
              <a:rPr lang="en-US" sz="2400" dirty="0" smtClean="0">
                <a:latin typeface="Times New Roman" pitchFamily="18" charset="0"/>
                <a:cs typeface="Times New Roman" pitchFamily="18" charset="0"/>
              </a:rPr>
              <a:t> and unless they don’t tell you to sit,</a:t>
            </a:r>
          </a:p>
          <a:p>
            <a:r>
              <a:rPr lang="en-US" sz="2800" b="1" dirty="0" smtClean="0">
                <a:latin typeface="Times New Roman" pitchFamily="18" charset="0"/>
                <a:cs typeface="Times New Roman" pitchFamily="18" charset="0"/>
              </a:rPr>
              <a:t>Find Something in Common. </a:t>
            </a:r>
            <a:r>
              <a:rPr lang="en-US" sz="2400" dirty="0" smtClean="0">
                <a:latin typeface="Times New Roman" pitchFamily="18" charset="0"/>
                <a:cs typeface="Times New Roman" pitchFamily="18" charset="0"/>
              </a:rPr>
              <a:t>Birds of the same feather can fly together. People who like the same kind of music tend to feel more at ease with each other than with those who prefer differently. </a:t>
            </a:r>
          </a:p>
          <a:p>
            <a:r>
              <a:rPr lang="en-US" sz="2800" b="1" dirty="0" smtClean="0">
                <a:latin typeface="Times New Roman" pitchFamily="18" charset="0"/>
                <a:cs typeface="Times New Roman" pitchFamily="18" charset="0"/>
              </a:rPr>
              <a:t>Humor</a:t>
            </a:r>
            <a:r>
              <a:rPr lang="en-US" sz="2400" dirty="0" smtClean="0">
                <a:latin typeface="Times New Roman" pitchFamily="18" charset="0"/>
                <a:cs typeface="Times New Roman" pitchFamily="18" charset="0"/>
              </a:rPr>
              <a:t> - Try to inject an element of humor.  Laughing together creates harmony.</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389437"/>
          </a:xfrm>
        </p:spPr>
        <p:txBody>
          <a:bodyPr/>
          <a:lstStyle/>
          <a:p>
            <a:r>
              <a:rPr lang="en-US" sz="2400" dirty="0" smtClean="0">
                <a:latin typeface="Times New Roman" pitchFamily="18" charset="0"/>
                <a:cs typeface="Times New Roman" pitchFamily="18" charset="0"/>
              </a:rPr>
              <a:t>Be conscious of your body language and other non-verbal signals you are sending.  </a:t>
            </a:r>
            <a:r>
              <a:rPr lang="en-US" sz="2400" dirty="0" smtClean="0">
                <a:solidFill>
                  <a:srgbClr val="FF0000"/>
                </a:solidFill>
                <a:latin typeface="Times New Roman" pitchFamily="18" charset="0"/>
                <a:cs typeface="Times New Roman" pitchFamily="18" charset="0"/>
              </a:rPr>
              <a:t>Try to maintain eye contact for approximately 60% of the time</a:t>
            </a:r>
            <a:r>
              <a:rPr lang="en-US" sz="2400" dirty="0" smtClean="0">
                <a:latin typeface="Times New Roman" pitchFamily="18" charset="0"/>
                <a:cs typeface="Times New Roman" pitchFamily="18" charset="0"/>
              </a:rPr>
              <a:t>.  Relax and lean slightly towards them to indicate listening, mirror their body-language if appropriate. </a:t>
            </a:r>
          </a:p>
          <a:p>
            <a:r>
              <a:rPr lang="en-US" sz="2400" dirty="0" smtClean="0">
                <a:solidFill>
                  <a:srgbClr val="FF0000"/>
                </a:solidFill>
                <a:latin typeface="Times New Roman" pitchFamily="18" charset="0"/>
                <a:cs typeface="Times New Roman" pitchFamily="18" charset="0"/>
              </a:rPr>
              <a:t>Show some empathy.</a:t>
            </a:r>
            <a:r>
              <a:rPr lang="en-US" sz="2400" dirty="0" smtClean="0">
                <a:latin typeface="Times New Roman" pitchFamily="18" charset="0"/>
                <a:cs typeface="Times New Roman" pitchFamily="18" charset="0"/>
              </a:rPr>
              <a:t>  Demonstrate that you can see the other person’s point of view.  Remember rapport is all about finding similarities and </a:t>
            </a:r>
            <a:r>
              <a:rPr lang="en-US" sz="2400" dirty="0" smtClean="0">
                <a:solidFill>
                  <a:srgbClr val="FF0000"/>
                </a:solidFill>
                <a:latin typeface="Times New Roman" pitchFamily="18" charset="0"/>
                <a:cs typeface="Times New Roman" pitchFamily="18" charset="0"/>
              </a:rPr>
              <a:t>‘</a:t>
            </a:r>
            <a:r>
              <a:rPr lang="en-US" sz="2400" i="1" dirty="0" smtClean="0">
                <a:solidFill>
                  <a:srgbClr val="FF0000"/>
                </a:solidFill>
                <a:latin typeface="Times New Roman" pitchFamily="18" charset="0"/>
                <a:cs typeface="Times New Roman" pitchFamily="18" charset="0"/>
              </a:rPr>
              <a:t>being on the same wavelength</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as somebody else - so being empathic will help to achieve this. </a:t>
            </a:r>
          </a:p>
          <a:p>
            <a:r>
              <a:rPr lang="en-US" sz="2400" dirty="0" smtClean="0">
                <a:latin typeface="Times New Roman" pitchFamily="18" charset="0"/>
                <a:cs typeface="Times New Roman" pitchFamily="18" charset="0"/>
              </a:rPr>
              <a:t>Keep in mind, however, that </a:t>
            </a:r>
            <a:r>
              <a:rPr lang="en-US" sz="2400" dirty="0" smtClean="0">
                <a:solidFill>
                  <a:srgbClr val="FF0000"/>
                </a:solidFill>
                <a:latin typeface="Times New Roman" pitchFamily="18" charset="0"/>
                <a:cs typeface="Times New Roman" pitchFamily="18" charset="0"/>
              </a:rPr>
              <a:t>lies are not tolerated. </a:t>
            </a:r>
            <a:r>
              <a:rPr lang="en-US" sz="2400" dirty="0" smtClean="0">
                <a:latin typeface="Times New Roman" pitchFamily="18" charset="0"/>
                <a:cs typeface="Times New Roman" pitchFamily="18" charset="0"/>
              </a:rPr>
              <a:t>Once you get caught in your own web, don't expect the person to place their trust in you again.</a:t>
            </a:r>
          </a:p>
          <a:p>
            <a:pPr>
              <a:buNone/>
            </a:pP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153400" cy="1143000"/>
          </a:xfrm>
        </p:spPr>
        <p:txBody>
          <a:bodyPr/>
          <a:lstStyle/>
          <a:p>
            <a:pPr algn="ctr"/>
            <a:r>
              <a:rPr lang="en-US" dirty="0" smtClean="0"/>
              <a:t>Techniques of answering questions.</a:t>
            </a:r>
            <a:br>
              <a:rPr lang="en-US" dirty="0" smtClean="0"/>
            </a:br>
            <a:endParaRPr lang="en-US" dirty="0"/>
          </a:p>
        </p:txBody>
      </p:sp>
      <p:sp>
        <p:nvSpPr>
          <p:cNvPr id="3" name="Content Placeholder 2"/>
          <p:cNvSpPr>
            <a:spLocks noGrp="1"/>
          </p:cNvSpPr>
          <p:nvPr>
            <p:ph idx="1"/>
          </p:nvPr>
        </p:nvSpPr>
        <p:spPr>
          <a:xfrm>
            <a:off x="533400" y="2468563"/>
            <a:ext cx="8229600" cy="4389437"/>
          </a:xfrm>
        </p:spPr>
        <p:txBody>
          <a:bodyPr/>
          <a:lstStyle/>
          <a:p>
            <a:r>
              <a:rPr lang="en-US" dirty="0" smtClean="0"/>
              <a:t>A question is a statement that solicits for a response. Some questions a open ended requiring explanation, elaboration and so on while other questions are close ended requiring just a Yes or a No. </a:t>
            </a:r>
          </a:p>
          <a:p>
            <a:endParaRPr lang="en-US" dirty="0" smtClean="0"/>
          </a:p>
          <a:p>
            <a:endParaRPr lang="en-US" dirty="0" smtClean="0"/>
          </a:p>
          <a:p>
            <a:r>
              <a:rPr lang="en-US" dirty="0" smtClean="0"/>
              <a:t>As a expert you will have to master the art of how to answer questions effectively.</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486400"/>
          </a:xfrm>
        </p:spPr>
        <p:txBody>
          <a:bodyPr/>
          <a:lstStyle/>
          <a:p>
            <a:pPr>
              <a:buNone/>
            </a:pPr>
            <a:r>
              <a:rPr lang="en-US" b="1" dirty="0" smtClean="0"/>
              <a:t>			1. Understand the question </a:t>
            </a:r>
            <a:r>
              <a:rPr lang="en-US" dirty="0" smtClean="0"/>
              <a:t>–</a:t>
            </a:r>
          </a:p>
          <a:p>
            <a:r>
              <a:rPr lang="en-US" dirty="0" smtClean="0"/>
              <a:t> Before you plunge into answering a question, make sure you are clear in your mind what the question is about. </a:t>
            </a:r>
          </a:p>
          <a:p>
            <a:r>
              <a:rPr lang="en-US" dirty="0" smtClean="0"/>
              <a:t>There is no harm in seeking clarity over what is being asked. Ask politely "I am sorry, I do not seem to understand what you are asking, would you mind rephrasing?"  </a:t>
            </a:r>
          </a:p>
          <a:p>
            <a:r>
              <a:rPr lang="en-US" dirty="0" smtClean="0"/>
              <a:t>Remember that the essence of answering questions is for you to make a positive contribution to the one who is seeking an answer. Do not waste time. Seek understanding first.</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457200" y="2590800"/>
            <a:ext cx="8305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Getting into Details - Activity</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772400" cy="1362456"/>
          </a:xfrm>
        </p:spPr>
        <p:txBody>
          <a:bodyPr/>
          <a:lstStyle/>
          <a:p>
            <a:r>
              <a:rPr lang="en-US" dirty="0" smtClean="0"/>
              <a:t>Grooming</a:t>
            </a:r>
            <a:endParaRPr lang="en-US" dirty="0"/>
          </a:p>
        </p:txBody>
      </p:sp>
      <p:sp>
        <p:nvSpPr>
          <p:cNvPr id="3" name="Text Placeholder 2"/>
          <p:cNvSpPr>
            <a:spLocks noGrp="1"/>
          </p:cNvSpPr>
          <p:nvPr>
            <p:ph type="body" idx="1"/>
          </p:nvPr>
        </p:nvSpPr>
        <p:spPr>
          <a:xfrm>
            <a:off x="3429000" y="6096000"/>
            <a:ext cx="4416552" cy="419536"/>
          </a:xfrm>
        </p:spPr>
        <p:txBody>
          <a:bodyPr/>
          <a:lstStyle/>
          <a:p>
            <a:r>
              <a:rPr lang="en-US" dirty="0" smtClean="0"/>
              <a:t>Write down a Job application</a:t>
            </a:r>
            <a:endParaRPr lang="en-US" dirty="0"/>
          </a:p>
        </p:txBody>
      </p:sp>
      <p:pic>
        <p:nvPicPr>
          <p:cNvPr id="3073" name="Picture 1" descr="C:\Users\acer\Desktop\images.jpg"/>
          <p:cNvPicPr>
            <a:picLocks noChangeAspect="1" noChangeArrowheads="1"/>
          </p:cNvPicPr>
          <p:nvPr/>
        </p:nvPicPr>
        <p:blipFill>
          <a:blip r:embed="rId3" cstate="print"/>
          <a:srcRect/>
          <a:stretch>
            <a:fillRect/>
          </a:stretch>
        </p:blipFill>
        <p:spPr bwMode="auto">
          <a:xfrm>
            <a:off x="1447800" y="2514600"/>
            <a:ext cx="4829175" cy="3538937"/>
          </a:xfrm>
          <a:prstGeom prst="rect">
            <a:avLst/>
          </a:prstGeom>
          <a:noFill/>
        </p:spPr>
      </p:pic>
    </p:spTree>
  </p:cSld>
  <p:clrMapOvr>
    <a:masterClrMapping/>
  </p:clrMapOvr>
  <p:transition spd="med" advClick="0">
    <p:sndAc>
      <p:stSnd>
        <p:snd r:embed="rId2" name="cashreg.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282" name="Picture 2" descr="illusions_02"/>
          <p:cNvPicPr>
            <a:picLocks noChangeAspect="1" noChangeArrowheads="1"/>
          </p:cNvPicPr>
          <p:nvPr/>
        </p:nvPicPr>
        <p:blipFill>
          <a:blip r:embed="rId3" cstate="print"/>
          <a:srcRect/>
          <a:stretch>
            <a:fillRect/>
          </a:stretch>
        </p:blipFill>
        <p:spPr bwMode="auto">
          <a:xfrm>
            <a:off x="4100513" y="3024188"/>
            <a:ext cx="1144587" cy="911225"/>
          </a:xfrm>
          <a:prstGeom prst="rect">
            <a:avLst/>
          </a:prstGeom>
          <a:noFill/>
          <a:ln w="9525">
            <a:noFill/>
            <a:miter lim="800000"/>
            <a:headEnd/>
            <a:tailEnd/>
          </a:ln>
        </p:spPr>
      </p:pic>
      <p:pic>
        <p:nvPicPr>
          <p:cNvPr id="1249283" name="Picture 3" descr="illusions_02"/>
          <p:cNvPicPr>
            <a:picLocks noChangeAspect="1" noChangeArrowheads="1"/>
          </p:cNvPicPr>
          <p:nvPr/>
        </p:nvPicPr>
        <p:blipFill>
          <a:blip r:embed="rId4" cstate="print"/>
          <a:srcRect/>
          <a:stretch>
            <a:fillRect/>
          </a:stretch>
        </p:blipFill>
        <p:spPr bwMode="auto">
          <a:xfrm>
            <a:off x="1828800" y="1752600"/>
            <a:ext cx="5486400" cy="4365625"/>
          </a:xfrm>
          <a:prstGeom prst="rect">
            <a:avLst/>
          </a:prstGeom>
          <a:noFill/>
          <a:ln w="9525">
            <a:noFill/>
            <a:miter lim="800000"/>
            <a:headEnd/>
            <a:tailEnd/>
          </a:ln>
        </p:spPr>
      </p:pic>
    </p:spTree>
  </p:cSld>
  <p:clrMapOvr>
    <a:masterClrMapping/>
  </p:clrMapOvr>
  <p:transition spd="med">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49282"/>
                                        </p:tgtEl>
                                        <p:attrNameLst>
                                          <p:attrName>style.visibility</p:attrName>
                                        </p:attrNameLst>
                                      </p:cBhvr>
                                      <p:to>
                                        <p:strVal val="visible"/>
                                      </p:to>
                                    </p:set>
                                    <p:anim calcmode="lin" valueType="num">
                                      <p:cBhvr>
                                        <p:cTn id="7" dur="5000" fill="hold"/>
                                        <p:tgtEl>
                                          <p:spTgt spid="1249282"/>
                                        </p:tgtEl>
                                        <p:attrNameLst>
                                          <p:attrName>ppt_w</p:attrName>
                                        </p:attrNameLst>
                                      </p:cBhvr>
                                      <p:tavLst>
                                        <p:tav tm="0">
                                          <p:val>
                                            <p:fltVal val="0"/>
                                          </p:val>
                                        </p:tav>
                                        <p:tav tm="100000">
                                          <p:val>
                                            <p:strVal val="#ppt_w"/>
                                          </p:val>
                                        </p:tav>
                                      </p:tavLst>
                                    </p:anim>
                                    <p:anim calcmode="lin" valueType="num">
                                      <p:cBhvr>
                                        <p:cTn id="8" dur="5000" fill="hold"/>
                                        <p:tgtEl>
                                          <p:spTgt spid="124928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49282"/>
                                        </p:tgtEl>
                                        <p:attrNameLst>
                                          <p:attrName>style.visibility</p:attrName>
                                        </p:attrNameLst>
                                      </p:cBhvr>
                                      <p:to>
                                        <p:strVal val="hidden"/>
                                      </p:to>
                                    </p:set>
                                  </p:childTnLst>
                                </p:cTn>
                              </p:par>
                              <p:par>
                                <p:cTn id="13" presetID="23" presetClass="entr" presetSubtype="528" fill="hold" nodeType="withEffect">
                                  <p:stCondLst>
                                    <p:cond delay="0"/>
                                  </p:stCondLst>
                                  <p:childTnLst>
                                    <p:set>
                                      <p:cBhvr>
                                        <p:cTn id="14" dur="1" fill="hold">
                                          <p:stCondLst>
                                            <p:cond delay="0"/>
                                          </p:stCondLst>
                                        </p:cTn>
                                        <p:tgtEl>
                                          <p:spTgt spid="1249283"/>
                                        </p:tgtEl>
                                        <p:attrNameLst>
                                          <p:attrName>style.visibility</p:attrName>
                                        </p:attrNameLst>
                                      </p:cBhvr>
                                      <p:to>
                                        <p:strVal val="visible"/>
                                      </p:to>
                                    </p:set>
                                    <p:anim calcmode="lin" valueType="num">
                                      <p:cBhvr>
                                        <p:cTn id="15" dur="5000" fill="hold"/>
                                        <p:tgtEl>
                                          <p:spTgt spid="1249283"/>
                                        </p:tgtEl>
                                        <p:attrNameLst>
                                          <p:attrName>ppt_w</p:attrName>
                                        </p:attrNameLst>
                                      </p:cBhvr>
                                      <p:tavLst>
                                        <p:tav tm="0">
                                          <p:val>
                                            <p:fltVal val="0"/>
                                          </p:val>
                                        </p:tav>
                                        <p:tav tm="100000">
                                          <p:val>
                                            <p:strVal val="#ppt_w"/>
                                          </p:val>
                                        </p:tav>
                                      </p:tavLst>
                                    </p:anim>
                                    <p:anim calcmode="lin" valueType="num">
                                      <p:cBhvr>
                                        <p:cTn id="16" dur="5000" fill="hold"/>
                                        <p:tgtEl>
                                          <p:spTgt spid="1249283"/>
                                        </p:tgtEl>
                                        <p:attrNameLst>
                                          <p:attrName>ppt_h</p:attrName>
                                        </p:attrNameLst>
                                      </p:cBhvr>
                                      <p:tavLst>
                                        <p:tav tm="0">
                                          <p:val>
                                            <p:fltVal val="0"/>
                                          </p:val>
                                        </p:tav>
                                        <p:tav tm="100000">
                                          <p:val>
                                            <p:strVal val="#ppt_h"/>
                                          </p:val>
                                        </p:tav>
                                      </p:tavLst>
                                    </p:anim>
                                    <p:anim calcmode="lin" valueType="num">
                                      <p:cBhvr>
                                        <p:cTn id="17" dur="5000" fill="hold"/>
                                        <p:tgtEl>
                                          <p:spTgt spid="1249283"/>
                                        </p:tgtEl>
                                        <p:attrNameLst>
                                          <p:attrName>ppt_x</p:attrName>
                                        </p:attrNameLst>
                                      </p:cBhvr>
                                      <p:tavLst>
                                        <p:tav tm="0">
                                          <p:val>
                                            <p:fltVal val="0.5"/>
                                          </p:val>
                                        </p:tav>
                                        <p:tav tm="100000">
                                          <p:val>
                                            <p:strVal val="#ppt_x"/>
                                          </p:val>
                                        </p:tav>
                                      </p:tavLst>
                                    </p:anim>
                                    <p:anim calcmode="lin" valueType="num">
                                      <p:cBhvr>
                                        <p:cTn id="18" dur="5000" fill="hold"/>
                                        <p:tgtEl>
                                          <p:spTgt spid="124928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0306" name="Picture 2" descr="illusions_06"/>
          <p:cNvPicPr>
            <a:picLocks noChangeAspect="1" noChangeArrowheads="1"/>
          </p:cNvPicPr>
          <p:nvPr/>
        </p:nvPicPr>
        <p:blipFill>
          <a:blip r:embed="rId3" cstate="print"/>
          <a:srcRect/>
          <a:stretch>
            <a:fillRect/>
          </a:stretch>
        </p:blipFill>
        <p:spPr bwMode="auto">
          <a:xfrm>
            <a:off x="4043363" y="3024188"/>
            <a:ext cx="1131887" cy="877887"/>
          </a:xfrm>
          <a:prstGeom prst="rect">
            <a:avLst/>
          </a:prstGeom>
          <a:noFill/>
          <a:ln w="9525">
            <a:noFill/>
            <a:miter lim="800000"/>
            <a:headEnd/>
            <a:tailEnd/>
          </a:ln>
        </p:spPr>
      </p:pic>
      <p:pic>
        <p:nvPicPr>
          <p:cNvPr id="1250307" name="Picture 3" descr="illusions_06"/>
          <p:cNvPicPr>
            <a:picLocks noChangeAspect="1" noChangeArrowheads="1"/>
          </p:cNvPicPr>
          <p:nvPr/>
        </p:nvPicPr>
        <p:blipFill>
          <a:blip r:embed="rId4" cstate="print"/>
          <a:srcRect/>
          <a:stretch>
            <a:fillRect/>
          </a:stretch>
        </p:blipFill>
        <p:spPr bwMode="auto">
          <a:xfrm>
            <a:off x="1452563" y="1133475"/>
            <a:ext cx="6359525" cy="4929188"/>
          </a:xfrm>
          <a:prstGeom prst="rect">
            <a:avLst/>
          </a:prstGeom>
          <a:noFill/>
          <a:ln w="9525">
            <a:noFill/>
            <a:miter lim="800000"/>
            <a:headEnd/>
            <a:tailEnd/>
          </a:ln>
        </p:spPr>
      </p:pic>
    </p:spTree>
  </p:cSld>
  <p:clrMapOvr>
    <a:masterClrMapping/>
  </p:clrMapOvr>
  <p:transition spd="med">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50306"/>
                                        </p:tgtEl>
                                        <p:attrNameLst>
                                          <p:attrName>style.visibility</p:attrName>
                                        </p:attrNameLst>
                                      </p:cBhvr>
                                      <p:to>
                                        <p:strVal val="visible"/>
                                      </p:to>
                                    </p:set>
                                    <p:anim calcmode="lin" valueType="num">
                                      <p:cBhvr>
                                        <p:cTn id="7" dur="5000" fill="hold"/>
                                        <p:tgtEl>
                                          <p:spTgt spid="1250306"/>
                                        </p:tgtEl>
                                        <p:attrNameLst>
                                          <p:attrName>ppt_w</p:attrName>
                                        </p:attrNameLst>
                                      </p:cBhvr>
                                      <p:tavLst>
                                        <p:tav tm="0">
                                          <p:val>
                                            <p:fltVal val="0"/>
                                          </p:val>
                                        </p:tav>
                                        <p:tav tm="100000">
                                          <p:val>
                                            <p:strVal val="#ppt_w"/>
                                          </p:val>
                                        </p:tav>
                                      </p:tavLst>
                                    </p:anim>
                                    <p:anim calcmode="lin" valueType="num">
                                      <p:cBhvr>
                                        <p:cTn id="8" dur="5000" fill="hold"/>
                                        <p:tgtEl>
                                          <p:spTgt spid="125030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50306"/>
                                        </p:tgtEl>
                                        <p:attrNameLst>
                                          <p:attrName>style.visibility</p:attrName>
                                        </p:attrNameLst>
                                      </p:cBhvr>
                                      <p:to>
                                        <p:strVal val="hidden"/>
                                      </p:to>
                                    </p:set>
                                  </p:childTnLst>
                                </p:cTn>
                              </p:par>
                              <p:par>
                                <p:cTn id="13" presetID="23" presetClass="entr" presetSubtype="528" fill="hold" nodeType="withEffect">
                                  <p:stCondLst>
                                    <p:cond delay="0"/>
                                  </p:stCondLst>
                                  <p:childTnLst>
                                    <p:set>
                                      <p:cBhvr>
                                        <p:cTn id="14" dur="1" fill="hold">
                                          <p:stCondLst>
                                            <p:cond delay="0"/>
                                          </p:stCondLst>
                                        </p:cTn>
                                        <p:tgtEl>
                                          <p:spTgt spid="1250307"/>
                                        </p:tgtEl>
                                        <p:attrNameLst>
                                          <p:attrName>style.visibility</p:attrName>
                                        </p:attrNameLst>
                                      </p:cBhvr>
                                      <p:to>
                                        <p:strVal val="visible"/>
                                      </p:to>
                                    </p:set>
                                    <p:anim calcmode="lin" valueType="num">
                                      <p:cBhvr>
                                        <p:cTn id="15" dur="5000" fill="hold"/>
                                        <p:tgtEl>
                                          <p:spTgt spid="1250307"/>
                                        </p:tgtEl>
                                        <p:attrNameLst>
                                          <p:attrName>ppt_w</p:attrName>
                                        </p:attrNameLst>
                                      </p:cBhvr>
                                      <p:tavLst>
                                        <p:tav tm="0">
                                          <p:val>
                                            <p:fltVal val="0"/>
                                          </p:val>
                                        </p:tav>
                                        <p:tav tm="100000">
                                          <p:val>
                                            <p:strVal val="#ppt_w"/>
                                          </p:val>
                                        </p:tav>
                                      </p:tavLst>
                                    </p:anim>
                                    <p:anim calcmode="lin" valueType="num">
                                      <p:cBhvr>
                                        <p:cTn id="16" dur="5000" fill="hold"/>
                                        <p:tgtEl>
                                          <p:spTgt spid="1250307"/>
                                        </p:tgtEl>
                                        <p:attrNameLst>
                                          <p:attrName>ppt_h</p:attrName>
                                        </p:attrNameLst>
                                      </p:cBhvr>
                                      <p:tavLst>
                                        <p:tav tm="0">
                                          <p:val>
                                            <p:fltVal val="0"/>
                                          </p:val>
                                        </p:tav>
                                        <p:tav tm="100000">
                                          <p:val>
                                            <p:strVal val="#ppt_h"/>
                                          </p:val>
                                        </p:tav>
                                      </p:tavLst>
                                    </p:anim>
                                    <p:anim calcmode="lin" valueType="num">
                                      <p:cBhvr>
                                        <p:cTn id="17" dur="5000" fill="hold"/>
                                        <p:tgtEl>
                                          <p:spTgt spid="1250307"/>
                                        </p:tgtEl>
                                        <p:attrNameLst>
                                          <p:attrName>ppt_x</p:attrName>
                                        </p:attrNameLst>
                                      </p:cBhvr>
                                      <p:tavLst>
                                        <p:tav tm="0">
                                          <p:val>
                                            <p:fltVal val="0.5"/>
                                          </p:val>
                                        </p:tav>
                                        <p:tav tm="100000">
                                          <p:val>
                                            <p:strVal val="#ppt_x"/>
                                          </p:val>
                                        </p:tav>
                                      </p:tavLst>
                                    </p:anim>
                                    <p:anim calcmode="lin" valueType="num">
                                      <p:cBhvr>
                                        <p:cTn id="18" dur="5000" fill="hold"/>
                                        <p:tgtEl>
                                          <p:spTgt spid="125030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1330" name="Picture 2" descr="illusions_08"/>
          <p:cNvPicPr>
            <a:picLocks noChangeAspect="1" noChangeArrowheads="1"/>
          </p:cNvPicPr>
          <p:nvPr/>
        </p:nvPicPr>
        <p:blipFill>
          <a:blip r:embed="rId3" cstate="print"/>
          <a:srcRect/>
          <a:stretch>
            <a:fillRect/>
          </a:stretch>
        </p:blipFill>
        <p:spPr bwMode="auto">
          <a:xfrm>
            <a:off x="4152900" y="3024188"/>
            <a:ext cx="1066800" cy="776287"/>
          </a:xfrm>
          <a:prstGeom prst="rect">
            <a:avLst/>
          </a:prstGeom>
          <a:noFill/>
          <a:ln w="9525">
            <a:noFill/>
            <a:miter lim="800000"/>
            <a:headEnd/>
            <a:tailEnd/>
          </a:ln>
        </p:spPr>
      </p:pic>
      <p:pic>
        <p:nvPicPr>
          <p:cNvPr id="1251331" name="Picture 3" descr="illusions_08"/>
          <p:cNvPicPr>
            <a:picLocks noChangeAspect="1" noChangeArrowheads="1"/>
          </p:cNvPicPr>
          <p:nvPr/>
        </p:nvPicPr>
        <p:blipFill>
          <a:blip r:embed="rId4" cstate="print"/>
          <a:srcRect/>
          <a:stretch>
            <a:fillRect/>
          </a:stretch>
        </p:blipFill>
        <p:spPr bwMode="auto">
          <a:xfrm>
            <a:off x="1150938" y="1100138"/>
            <a:ext cx="6907212" cy="5029200"/>
          </a:xfrm>
          <a:prstGeom prst="rect">
            <a:avLst/>
          </a:prstGeom>
          <a:noFill/>
          <a:ln w="9525">
            <a:noFill/>
            <a:miter lim="800000"/>
            <a:headEnd/>
            <a:tailEnd/>
          </a:ln>
        </p:spPr>
      </p:pic>
    </p:spTree>
  </p:cSld>
  <p:clrMapOvr>
    <a:masterClrMapping/>
  </p:clrMapOvr>
  <p:transition spd="med">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51330"/>
                                        </p:tgtEl>
                                        <p:attrNameLst>
                                          <p:attrName>style.visibility</p:attrName>
                                        </p:attrNameLst>
                                      </p:cBhvr>
                                      <p:to>
                                        <p:strVal val="visible"/>
                                      </p:to>
                                    </p:set>
                                    <p:anim calcmode="lin" valueType="num">
                                      <p:cBhvr>
                                        <p:cTn id="7" dur="5000" fill="hold"/>
                                        <p:tgtEl>
                                          <p:spTgt spid="1251330"/>
                                        </p:tgtEl>
                                        <p:attrNameLst>
                                          <p:attrName>ppt_w</p:attrName>
                                        </p:attrNameLst>
                                      </p:cBhvr>
                                      <p:tavLst>
                                        <p:tav tm="0">
                                          <p:val>
                                            <p:fltVal val="0"/>
                                          </p:val>
                                        </p:tav>
                                        <p:tav tm="100000">
                                          <p:val>
                                            <p:strVal val="#ppt_w"/>
                                          </p:val>
                                        </p:tav>
                                      </p:tavLst>
                                    </p:anim>
                                    <p:anim calcmode="lin" valueType="num">
                                      <p:cBhvr>
                                        <p:cTn id="8" dur="5000" fill="hold"/>
                                        <p:tgtEl>
                                          <p:spTgt spid="12513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51330"/>
                                        </p:tgtEl>
                                        <p:attrNameLst>
                                          <p:attrName>style.visibility</p:attrName>
                                        </p:attrNameLst>
                                      </p:cBhvr>
                                      <p:to>
                                        <p:strVal val="hidden"/>
                                      </p:to>
                                    </p:set>
                                  </p:childTnLst>
                                </p:cTn>
                              </p:par>
                              <p:par>
                                <p:cTn id="13" presetID="23" presetClass="entr" presetSubtype="528" fill="hold" nodeType="withEffect">
                                  <p:stCondLst>
                                    <p:cond delay="0"/>
                                  </p:stCondLst>
                                  <p:childTnLst>
                                    <p:set>
                                      <p:cBhvr>
                                        <p:cTn id="14" dur="1" fill="hold">
                                          <p:stCondLst>
                                            <p:cond delay="0"/>
                                          </p:stCondLst>
                                        </p:cTn>
                                        <p:tgtEl>
                                          <p:spTgt spid="1251331"/>
                                        </p:tgtEl>
                                        <p:attrNameLst>
                                          <p:attrName>style.visibility</p:attrName>
                                        </p:attrNameLst>
                                      </p:cBhvr>
                                      <p:to>
                                        <p:strVal val="visible"/>
                                      </p:to>
                                    </p:set>
                                    <p:anim calcmode="lin" valueType="num">
                                      <p:cBhvr>
                                        <p:cTn id="15" dur="5000" fill="hold"/>
                                        <p:tgtEl>
                                          <p:spTgt spid="1251331"/>
                                        </p:tgtEl>
                                        <p:attrNameLst>
                                          <p:attrName>ppt_w</p:attrName>
                                        </p:attrNameLst>
                                      </p:cBhvr>
                                      <p:tavLst>
                                        <p:tav tm="0">
                                          <p:val>
                                            <p:fltVal val="0"/>
                                          </p:val>
                                        </p:tav>
                                        <p:tav tm="100000">
                                          <p:val>
                                            <p:strVal val="#ppt_w"/>
                                          </p:val>
                                        </p:tav>
                                      </p:tavLst>
                                    </p:anim>
                                    <p:anim calcmode="lin" valueType="num">
                                      <p:cBhvr>
                                        <p:cTn id="16" dur="5000" fill="hold"/>
                                        <p:tgtEl>
                                          <p:spTgt spid="1251331"/>
                                        </p:tgtEl>
                                        <p:attrNameLst>
                                          <p:attrName>ppt_h</p:attrName>
                                        </p:attrNameLst>
                                      </p:cBhvr>
                                      <p:tavLst>
                                        <p:tav tm="0">
                                          <p:val>
                                            <p:fltVal val="0"/>
                                          </p:val>
                                        </p:tav>
                                        <p:tav tm="100000">
                                          <p:val>
                                            <p:strVal val="#ppt_h"/>
                                          </p:val>
                                        </p:tav>
                                      </p:tavLst>
                                    </p:anim>
                                    <p:anim calcmode="lin" valueType="num">
                                      <p:cBhvr>
                                        <p:cTn id="17" dur="5000" fill="hold"/>
                                        <p:tgtEl>
                                          <p:spTgt spid="1251331"/>
                                        </p:tgtEl>
                                        <p:attrNameLst>
                                          <p:attrName>ppt_x</p:attrName>
                                        </p:attrNameLst>
                                      </p:cBhvr>
                                      <p:tavLst>
                                        <p:tav tm="0">
                                          <p:val>
                                            <p:fltVal val="0.5"/>
                                          </p:val>
                                        </p:tav>
                                        <p:tav tm="100000">
                                          <p:val>
                                            <p:strVal val="#ppt_x"/>
                                          </p:val>
                                        </p:tav>
                                      </p:tavLst>
                                    </p:anim>
                                    <p:anim calcmode="lin" valueType="num">
                                      <p:cBhvr>
                                        <p:cTn id="18" dur="5000" fill="hold"/>
                                        <p:tgtEl>
                                          <p:spTgt spid="12513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2354" name="Picture 2" descr="im"/>
          <p:cNvPicPr>
            <a:picLocks noChangeAspect="1" noChangeArrowheads="1"/>
          </p:cNvPicPr>
          <p:nvPr/>
        </p:nvPicPr>
        <p:blipFill>
          <a:blip r:embed="rId3" cstate="print"/>
          <a:srcRect/>
          <a:stretch>
            <a:fillRect/>
          </a:stretch>
        </p:blipFill>
        <p:spPr bwMode="auto">
          <a:xfrm>
            <a:off x="4211638" y="2989263"/>
            <a:ext cx="942975" cy="742950"/>
          </a:xfrm>
          <a:prstGeom prst="rect">
            <a:avLst/>
          </a:prstGeom>
          <a:noFill/>
          <a:ln w="9525">
            <a:noFill/>
            <a:miter lim="800000"/>
            <a:headEnd/>
            <a:tailEnd/>
          </a:ln>
        </p:spPr>
      </p:pic>
      <p:pic>
        <p:nvPicPr>
          <p:cNvPr id="1252355" name="Picture 3" descr="im"/>
          <p:cNvPicPr>
            <a:picLocks noChangeAspect="1" noChangeArrowheads="1"/>
          </p:cNvPicPr>
          <p:nvPr/>
        </p:nvPicPr>
        <p:blipFill>
          <a:blip r:embed="rId4" cstate="print"/>
          <a:srcRect/>
          <a:stretch>
            <a:fillRect/>
          </a:stretch>
        </p:blipFill>
        <p:spPr bwMode="auto">
          <a:xfrm>
            <a:off x="1511300" y="1133475"/>
            <a:ext cx="6300788" cy="4962525"/>
          </a:xfrm>
          <a:prstGeom prst="rect">
            <a:avLst/>
          </a:prstGeom>
          <a:noFill/>
          <a:ln w="9525">
            <a:noFill/>
            <a:miter lim="800000"/>
            <a:headEnd/>
            <a:tailEnd/>
          </a:ln>
        </p:spPr>
      </p:pic>
    </p:spTree>
  </p:cSld>
  <p:clrMapOvr>
    <a:masterClrMapping/>
  </p:clrMapOvr>
  <p:transition spd="med">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252354"/>
                                        </p:tgtEl>
                                        <p:attrNameLst>
                                          <p:attrName>style.visibility</p:attrName>
                                        </p:attrNameLst>
                                      </p:cBhvr>
                                      <p:to>
                                        <p:strVal val="visible"/>
                                      </p:to>
                                    </p:set>
                                    <p:anim calcmode="lin" valueType="num">
                                      <p:cBhvr>
                                        <p:cTn id="7" dur="5000" fill="hold"/>
                                        <p:tgtEl>
                                          <p:spTgt spid="1252354"/>
                                        </p:tgtEl>
                                        <p:attrNameLst>
                                          <p:attrName>ppt_w</p:attrName>
                                        </p:attrNameLst>
                                      </p:cBhvr>
                                      <p:tavLst>
                                        <p:tav tm="0">
                                          <p:val>
                                            <p:fltVal val="0"/>
                                          </p:val>
                                        </p:tav>
                                        <p:tav tm="100000">
                                          <p:val>
                                            <p:strVal val="#ppt_w"/>
                                          </p:val>
                                        </p:tav>
                                      </p:tavLst>
                                    </p:anim>
                                    <p:anim calcmode="lin" valueType="num">
                                      <p:cBhvr>
                                        <p:cTn id="8" dur="5000" fill="hold"/>
                                        <p:tgtEl>
                                          <p:spTgt spid="1252354"/>
                                        </p:tgtEl>
                                        <p:attrNameLst>
                                          <p:attrName>ppt_h</p:attrName>
                                        </p:attrNameLst>
                                      </p:cBhvr>
                                      <p:tavLst>
                                        <p:tav tm="0">
                                          <p:val>
                                            <p:fltVal val="0"/>
                                          </p:val>
                                        </p:tav>
                                        <p:tav tm="100000">
                                          <p:val>
                                            <p:strVal val="#ppt_h"/>
                                          </p:val>
                                        </p:tav>
                                      </p:tavLst>
                                    </p:anim>
                                    <p:anim calcmode="lin" valueType="num">
                                      <p:cBhvr>
                                        <p:cTn id="9" dur="5000" fill="hold"/>
                                        <p:tgtEl>
                                          <p:spTgt spid="1252354"/>
                                        </p:tgtEl>
                                        <p:attrNameLst>
                                          <p:attrName>ppt_x</p:attrName>
                                        </p:attrNameLst>
                                      </p:cBhvr>
                                      <p:tavLst>
                                        <p:tav tm="0">
                                          <p:val>
                                            <p:fltVal val="0.5"/>
                                          </p:val>
                                        </p:tav>
                                        <p:tav tm="100000">
                                          <p:val>
                                            <p:strVal val="#ppt_x"/>
                                          </p:val>
                                        </p:tav>
                                      </p:tavLst>
                                    </p:anim>
                                    <p:anim calcmode="lin" valueType="num">
                                      <p:cBhvr>
                                        <p:cTn id="10" dur="5000" fill="hold"/>
                                        <p:tgtEl>
                                          <p:spTgt spid="125235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52354"/>
                                        </p:tgtEl>
                                        <p:attrNameLst>
                                          <p:attrName>style.visibility</p:attrName>
                                        </p:attrNameLst>
                                      </p:cBhvr>
                                      <p:to>
                                        <p:strVal val="hidden"/>
                                      </p:to>
                                    </p:set>
                                  </p:childTnLst>
                                </p:cTn>
                              </p:par>
                              <p:par>
                                <p:cTn id="15" presetID="23" presetClass="entr" presetSubtype="528" fill="hold" nodeType="withEffect">
                                  <p:stCondLst>
                                    <p:cond delay="0"/>
                                  </p:stCondLst>
                                  <p:childTnLst>
                                    <p:set>
                                      <p:cBhvr>
                                        <p:cTn id="16" dur="1" fill="hold">
                                          <p:stCondLst>
                                            <p:cond delay="0"/>
                                          </p:stCondLst>
                                        </p:cTn>
                                        <p:tgtEl>
                                          <p:spTgt spid="1252355"/>
                                        </p:tgtEl>
                                        <p:attrNameLst>
                                          <p:attrName>style.visibility</p:attrName>
                                        </p:attrNameLst>
                                      </p:cBhvr>
                                      <p:to>
                                        <p:strVal val="visible"/>
                                      </p:to>
                                    </p:set>
                                    <p:anim calcmode="lin" valueType="num">
                                      <p:cBhvr>
                                        <p:cTn id="17" dur="5000" fill="hold"/>
                                        <p:tgtEl>
                                          <p:spTgt spid="1252355"/>
                                        </p:tgtEl>
                                        <p:attrNameLst>
                                          <p:attrName>ppt_w</p:attrName>
                                        </p:attrNameLst>
                                      </p:cBhvr>
                                      <p:tavLst>
                                        <p:tav tm="0">
                                          <p:val>
                                            <p:fltVal val="0"/>
                                          </p:val>
                                        </p:tav>
                                        <p:tav tm="100000">
                                          <p:val>
                                            <p:strVal val="#ppt_w"/>
                                          </p:val>
                                        </p:tav>
                                      </p:tavLst>
                                    </p:anim>
                                    <p:anim calcmode="lin" valueType="num">
                                      <p:cBhvr>
                                        <p:cTn id="18" dur="5000" fill="hold"/>
                                        <p:tgtEl>
                                          <p:spTgt spid="1252355"/>
                                        </p:tgtEl>
                                        <p:attrNameLst>
                                          <p:attrName>ppt_h</p:attrName>
                                        </p:attrNameLst>
                                      </p:cBhvr>
                                      <p:tavLst>
                                        <p:tav tm="0">
                                          <p:val>
                                            <p:fltVal val="0"/>
                                          </p:val>
                                        </p:tav>
                                        <p:tav tm="100000">
                                          <p:val>
                                            <p:strVal val="#ppt_h"/>
                                          </p:val>
                                        </p:tav>
                                      </p:tavLst>
                                    </p:anim>
                                    <p:anim calcmode="lin" valueType="num">
                                      <p:cBhvr>
                                        <p:cTn id="19" dur="5000" fill="hold"/>
                                        <p:tgtEl>
                                          <p:spTgt spid="1252355"/>
                                        </p:tgtEl>
                                        <p:attrNameLst>
                                          <p:attrName>ppt_x</p:attrName>
                                        </p:attrNameLst>
                                      </p:cBhvr>
                                      <p:tavLst>
                                        <p:tav tm="0">
                                          <p:val>
                                            <p:fltVal val="0.5"/>
                                          </p:val>
                                        </p:tav>
                                        <p:tav tm="100000">
                                          <p:val>
                                            <p:strVal val="#ppt_x"/>
                                          </p:val>
                                        </p:tav>
                                      </p:tavLst>
                                    </p:anim>
                                    <p:anim calcmode="lin" valueType="num">
                                      <p:cBhvr>
                                        <p:cTn id="20" dur="5000" fill="hold"/>
                                        <p:tgtEl>
                                          <p:spTgt spid="12523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ChangeArrowheads="1"/>
          </p:cNvSpPr>
          <p:nvPr>
            <p:ph sz="quarter" idx="1"/>
          </p:nvPr>
        </p:nvSpPr>
        <p:spPr>
          <a:xfrm>
            <a:off x="381000" y="1524000"/>
            <a:ext cx="7127875" cy="506413"/>
          </a:xfrm>
        </p:spPr>
        <p:txBody>
          <a:bodyPr>
            <a:normAutofit lnSpcReduction="10000"/>
          </a:bodyPr>
          <a:lstStyle/>
          <a:p>
            <a:pPr marL="0" indent="0" eaLnBrk="1" fontAlgn="auto" hangingPunct="1">
              <a:spcAft>
                <a:spcPts val="0"/>
              </a:spcAft>
              <a:buFontTx/>
              <a:buNone/>
              <a:defRPr/>
            </a:pPr>
            <a:r>
              <a:rPr lang="en-US" sz="2800"/>
              <a:t>What you perceive.. </a:t>
            </a:r>
          </a:p>
        </p:txBody>
      </p:sp>
      <p:sp>
        <p:nvSpPr>
          <p:cNvPr id="1253379" name="Rectangle 3"/>
          <p:cNvSpPr>
            <a:spLocks noChangeArrowheads="1"/>
          </p:cNvSpPr>
          <p:nvPr/>
        </p:nvSpPr>
        <p:spPr bwMode="auto">
          <a:xfrm>
            <a:off x="2133600" y="3092450"/>
            <a:ext cx="5467350" cy="641350"/>
          </a:xfrm>
          <a:prstGeom prst="rect">
            <a:avLst/>
          </a:prstGeom>
          <a:noFill/>
          <a:ln w="9525">
            <a:noFill/>
            <a:miter lim="800000"/>
            <a:headEnd/>
            <a:tailEnd/>
          </a:ln>
        </p:spPr>
        <p:txBody>
          <a:bodyPr wrap="none">
            <a:spAutoFit/>
          </a:bodyPr>
          <a:lstStyle/>
          <a:p>
            <a:pPr algn="r">
              <a:spcBef>
                <a:spcPct val="20000"/>
              </a:spcBef>
            </a:pPr>
            <a:r>
              <a:rPr lang="en-US" sz="3600">
                <a:latin typeface="Century Schoolbook" pitchFamily="18" charset="0"/>
              </a:rPr>
              <a:t>…may not be always true!</a:t>
            </a:r>
          </a:p>
        </p:txBody>
      </p:sp>
      <p:sp>
        <p:nvSpPr>
          <p:cNvPr id="1253380" name="Text Box 4"/>
          <p:cNvSpPr txBox="1">
            <a:spLocks noChangeArrowheads="1"/>
          </p:cNvSpPr>
          <p:nvPr/>
        </p:nvSpPr>
        <p:spPr bwMode="auto">
          <a:xfrm>
            <a:off x="2765425" y="4191000"/>
            <a:ext cx="5997575" cy="1616075"/>
          </a:xfrm>
          <a:prstGeom prst="rect">
            <a:avLst/>
          </a:prstGeom>
          <a:noFill/>
          <a:ln w="9525">
            <a:noFill/>
            <a:miter lim="800000"/>
            <a:headEnd/>
            <a:tailEnd/>
          </a:ln>
        </p:spPr>
        <p:txBody>
          <a:bodyPr>
            <a:spAutoFit/>
          </a:bodyPr>
          <a:lstStyle/>
          <a:p>
            <a:pPr algn="r">
              <a:spcBef>
                <a:spcPct val="50000"/>
              </a:spcBef>
            </a:pPr>
            <a:r>
              <a:rPr lang="en-US" sz="4000">
                <a:latin typeface="Century Schoolbook" pitchFamily="18" charset="0"/>
              </a:rPr>
              <a:t>Always… </a:t>
            </a:r>
          </a:p>
          <a:p>
            <a:pPr algn="r">
              <a:spcBef>
                <a:spcPct val="50000"/>
              </a:spcBef>
            </a:pPr>
            <a:r>
              <a:rPr lang="en-US" sz="4000">
                <a:latin typeface="Century Schoolbook" pitchFamily="18" charset="0"/>
              </a:rPr>
              <a:t>..get into DETAILS</a:t>
            </a:r>
          </a:p>
        </p:txBody>
      </p:sp>
      <p:pic>
        <p:nvPicPr>
          <p:cNvPr id="1253381" name="Picture 5" descr="illusions_02"/>
          <p:cNvPicPr>
            <a:picLocks noChangeAspect="1" noChangeArrowheads="1"/>
          </p:cNvPicPr>
          <p:nvPr/>
        </p:nvPicPr>
        <p:blipFill>
          <a:blip r:embed="rId3" cstate="print">
            <a:lum bright="-12000" contrast="-50000"/>
          </a:blip>
          <a:srcRect/>
          <a:stretch>
            <a:fillRect/>
          </a:stretch>
        </p:blipFill>
        <p:spPr bwMode="auto">
          <a:xfrm>
            <a:off x="6096000" y="982663"/>
            <a:ext cx="2590800" cy="2062162"/>
          </a:xfrm>
          <a:prstGeom prst="rect">
            <a:avLst/>
          </a:prstGeom>
          <a:noFill/>
          <a:ln w="9525">
            <a:noFill/>
            <a:miter lim="800000"/>
            <a:headEnd/>
            <a:tailEnd/>
          </a:ln>
        </p:spPr>
      </p:pic>
      <p:pic>
        <p:nvPicPr>
          <p:cNvPr id="1253382" name="Picture 6" descr="illusions_08"/>
          <p:cNvPicPr>
            <a:picLocks noChangeAspect="1" noChangeArrowheads="1"/>
          </p:cNvPicPr>
          <p:nvPr/>
        </p:nvPicPr>
        <p:blipFill>
          <a:blip r:embed="rId4" cstate="print">
            <a:lum bright="-12000" contrast="-50000"/>
          </a:blip>
          <a:srcRect/>
          <a:stretch>
            <a:fillRect/>
          </a:stretch>
        </p:blipFill>
        <p:spPr bwMode="auto">
          <a:xfrm>
            <a:off x="647700" y="3990975"/>
            <a:ext cx="2705100" cy="1970088"/>
          </a:xfrm>
          <a:prstGeom prst="rect">
            <a:avLst/>
          </a:prstGeom>
          <a:noFill/>
          <a:ln w="9525">
            <a:noFill/>
            <a:miter lim="800000"/>
            <a:headEnd/>
            <a:tailEnd/>
          </a:ln>
        </p:spPr>
      </p:pic>
    </p:spTree>
  </p:cSld>
  <p:clrMapOvr>
    <a:masterClrMapping/>
  </p:clrMapOvr>
  <p:transition spd="med">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3381"/>
                                        </p:tgtEl>
                                        <p:attrNameLst>
                                          <p:attrName>style.visibility</p:attrName>
                                        </p:attrNameLst>
                                      </p:cBhvr>
                                      <p:to>
                                        <p:strVal val="visible"/>
                                      </p:to>
                                    </p:set>
                                    <p:animEffect transition="in" filter="fade">
                                      <p:cBhvr>
                                        <p:cTn id="7" dur="2000"/>
                                        <p:tgtEl>
                                          <p:spTgt spid="1253381"/>
                                        </p:tgtEl>
                                      </p:cBhvr>
                                    </p:animEffect>
                                  </p:childTnLst>
                                </p:cTn>
                              </p:par>
                              <p:par>
                                <p:cTn id="8" presetID="10" presetClass="entr" presetSubtype="0" fill="hold" nodeType="withEffect">
                                  <p:stCondLst>
                                    <p:cond delay="0"/>
                                  </p:stCondLst>
                                  <p:childTnLst>
                                    <p:set>
                                      <p:cBhvr>
                                        <p:cTn id="9" dur="1" fill="hold">
                                          <p:stCondLst>
                                            <p:cond delay="0"/>
                                          </p:stCondLst>
                                        </p:cTn>
                                        <p:tgtEl>
                                          <p:spTgt spid="1253382"/>
                                        </p:tgtEl>
                                        <p:attrNameLst>
                                          <p:attrName>style.visibility</p:attrName>
                                        </p:attrNameLst>
                                      </p:cBhvr>
                                      <p:to>
                                        <p:strVal val="visible"/>
                                      </p:to>
                                    </p:set>
                                    <p:animEffect transition="in" filter="fade">
                                      <p:cBhvr>
                                        <p:cTn id="10" dur="2000"/>
                                        <p:tgtEl>
                                          <p:spTgt spid="1253382"/>
                                        </p:tgtEl>
                                      </p:cBhvr>
                                    </p:animEffect>
                                  </p:childTnLst>
                                </p:cTn>
                              </p:par>
                            </p:childTnLst>
                          </p:cTn>
                        </p:par>
                        <p:par>
                          <p:cTn id="11" fill="hold">
                            <p:stCondLst>
                              <p:cond delay="2000"/>
                            </p:stCondLst>
                            <p:childTnLst>
                              <p:par>
                                <p:cTn id="12" presetID="2" presetClass="entr" presetSubtype="8" fill="hold" grpId="0" nodeType="afterEffect">
                                  <p:stCondLst>
                                    <p:cond delay="0"/>
                                  </p:stCondLst>
                                  <p:childTnLst>
                                    <p:set>
                                      <p:cBhvr>
                                        <p:cTn id="13" dur="1" fill="hold">
                                          <p:stCondLst>
                                            <p:cond delay="0"/>
                                          </p:stCondLst>
                                        </p:cTn>
                                        <p:tgtEl>
                                          <p:spTgt spid="1253378">
                                            <p:txEl>
                                              <p:pRg st="0" end="0"/>
                                            </p:txEl>
                                          </p:spTgt>
                                        </p:tgtEl>
                                        <p:attrNameLst>
                                          <p:attrName>style.visibility</p:attrName>
                                        </p:attrNameLst>
                                      </p:cBhvr>
                                      <p:to>
                                        <p:strVal val="visible"/>
                                      </p:to>
                                    </p:set>
                                    <p:anim calcmode="lin" valueType="num">
                                      <p:cBhvr additive="base">
                                        <p:cTn id="14" dur="1000" fill="hold"/>
                                        <p:tgtEl>
                                          <p:spTgt spid="1253378">
                                            <p:txEl>
                                              <p:pRg st="0" end="0"/>
                                            </p:txEl>
                                          </p:spTgt>
                                        </p:tgtEl>
                                        <p:attrNameLst>
                                          <p:attrName>ppt_x</p:attrName>
                                        </p:attrNameLst>
                                      </p:cBhvr>
                                      <p:tavLst>
                                        <p:tav tm="0">
                                          <p:val>
                                            <p:strVal val="0-#ppt_w/2"/>
                                          </p:val>
                                        </p:tav>
                                        <p:tav tm="100000">
                                          <p:val>
                                            <p:strVal val="#ppt_x"/>
                                          </p:val>
                                        </p:tav>
                                      </p:tavLst>
                                    </p:anim>
                                    <p:anim calcmode="lin" valueType="num">
                                      <p:cBhvr additive="base">
                                        <p:cTn id="15" dur="1000" fill="hold"/>
                                        <p:tgtEl>
                                          <p:spTgt spid="1253378">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2" fill="hold" grpId="0" nodeType="afterEffect">
                                  <p:stCondLst>
                                    <p:cond delay="0"/>
                                  </p:stCondLst>
                                  <p:childTnLst>
                                    <p:set>
                                      <p:cBhvr>
                                        <p:cTn id="18" dur="1" fill="hold">
                                          <p:stCondLst>
                                            <p:cond delay="0"/>
                                          </p:stCondLst>
                                        </p:cTn>
                                        <p:tgtEl>
                                          <p:spTgt spid="1253379"/>
                                        </p:tgtEl>
                                        <p:attrNameLst>
                                          <p:attrName>style.visibility</p:attrName>
                                        </p:attrNameLst>
                                      </p:cBhvr>
                                      <p:to>
                                        <p:strVal val="visible"/>
                                      </p:to>
                                    </p:set>
                                    <p:anim calcmode="lin" valueType="num">
                                      <p:cBhvr additive="base">
                                        <p:cTn id="19" dur="1000" fill="hold"/>
                                        <p:tgtEl>
                                          <p:spTgt spid="1253379"/>
                                        </p:tgtEl>
                                        <p:attrNameLst>
                                          <p:attrName>ppt_x</p:attrName>
                                        </p:attrNameLst>
                                      </p:cBhvr>
                                      <p:tavLst>
                                        <p:tav tm="0">
                                          <p:val>
                                            <p:strVal val="1+#ppt_w/2"/>
                                          </p:val>
                                        </p:tav>
                                        <p:tav tm="100000">
                                          <p:val>
                                            <p:strVal val="#ppt_x"/>
                                          </p:val>
                                        </p:tav>
                                      </p:tavLst>
                                    </p:anim>
                                    <p:anim calcmode="lin" valueType="num">
                                      <p:cBhvr additive="base">
                                        <p:cTn id="20" dur="1000" fill="hold"/>
                                        <p:tgtEl>
                                          <p:spTgt spid="1253379"/>
                                        </p:tgtEl>
                                        <p:attrNameLst>
                                          <p:attrName>ppt_y</p:attrName>
                                        </p:attrNameLst>
                                      </p:cBhvr>
                                      <p:tavLst>
                                        <p:tav tm="0">
                                          <p:val>
                                            <p:strVal val="#ppt_y"/>
                                          </p:val>
                                        </p:tav>
                                        <p:tav tm="100000">
                                          <p:val>
                                            <p:strVal val="#ppt_y"/>
                                          </p:val>
                                        </p:tav>
                                      </p:tavLst>
                                    </p:anim>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1253380">
                                            <p:txEl>
                                              <p:pRg st="0" end="0"/>
                                            </p:txEl>
                                          </p:spTgt>
                                        </p:tgtEl>
                                        <p:attrNameLst>
                                          <p:attrName>style.visibility</p:attrName>
                                        </p:attrNameLst>
                                      </p:cBhvr>
                                      <p:to>
                                        <p:strVal val="visible"/>
                                      </p:to>
                                    </p:set>
                                    <p:animEffect transition="in" filter="fade">
                                      <p:cBhvr>
                                        <p:cTn id="24" dur="2000"/>
                                        <p:tgtEl>
                                          <p:spTgt spid="1253380">
                                            <p:txEl>
                                              <p:pRg st="0" end="0"/>
                                            </p:txEl>
                                          </p:spTgt>
                                        </p:tgtEl>
                                      </p:cBhvr>
                                    </p:animEffect>
                                  </p:childTnLst>
                                </p:cTn>
                              </p:par>
                            </p:childTnLst>
                          </p:cTn>
                        </p:par>
                        <p:par>
                          <p:cTn id="25" fill="hold">
                            <p:stCondLst>
                              <p:cond delay="6000"/>
                            </p:stCondLst>
                            <p:childTnLst>
                              <p:par>
                                <p:cTn id="26" presetID="40" presetClass="entr" presetSubtype="0" fill="hold" nodeType="afterEffect">
                                  <p:stCondLst>
                                    <p:cond delay="2000"/>
                                  </p:stCondLst>
                                  <p:iterate type="lt">
                                    <p:tmPct val="10000"/>
                                  </p:iterate>
                                  <p:childTnLst>
                                    <p:set>
                                      <p:cBhvr>
                                        <p:cTn id="27" dur="1" fill="hold">
                                          <p:stCondLst>
                                            <p:cond delay="0"/>
                                          </p:stCondLst>
                                        </p:cTn>
                                        <p:tgtEl>
                                          <p:spTgt spid="1253380">
                                            <p:txEl>
                                              <p:pRg st="1" end="1"/>
                                            </p:txEl>
                                          </p:spTgt>
                                        </p:tgtEl>
                                        <p:attrNameLst>
                                          <p:attrName>style.visibility</p:attrName>
                                        </p:attrNameLst>
                                      </p:cBhvr>
                                      <p:to>
                                        <p:strVal val="visible"/>
                                      </p:to>
                                    </p:set>
                                    <p:animEffect transition="in" filter="fade">
                                      <p:cBhvr>
                                        <p:cTn id="28" dur="1000"/>
                                        <p:tgtEl>
                                          <p:spTgt spid="1253380">
                                            <p:txEl>
                                              <p:pRg st="1" end="1"/>
                                            </p:txEl>
                                          </p:spTgt>
                                        </p:tgtEl>
                                      </p:cBhvr>
                                    </p:animEffect>
                                    <p:anim calcmode="lin" valueType="num">
                                      <p:cBhvr>
                                        <p:cTn id="29" dur="1000" fill="hold"/>
                                        <p:tgtEl>
                                          <p:spTgt spid="1253380">
                                            <p:txEl>
                                              <p:pRg st="1" end="1"/>
                                            </p:txEl>
                                          </p:spTgt>
                                        </p:tgtEl>
                                        <p:attrNameLst>
                                          <p:attrName>ppt_x</p:attrName>
                                        </p:attrNameLst>
                                      </p:cBhvr>
                                      <p:tavLst>
                                        <p:tav tm="0">
                                          <p:val>
                                            <p:strVal val="#ppt_x-.1"/>
                                          </p:val>
                                        </p:tav>
                                        <p:tav tm="100000">
                                          <p:val>
                                            <p:strVal val="#ppt_x"/>
                                          </p:val>
                                        </p:tav>
                                      </p:tavLst>
                                    </p:anim>
                                    <p:anim calcmode="lin" valueType="num">
                                      <p:cBhvr>
                                        <p:cTn id="30" dur="1000" fill="hold"/>
                                        <p:tgtEl>
                                          <p:spTgt spid="125338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8" grpId="0" build="p"/>
      <p:bldP spid="12533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389437"/>
          </a:xfrm>
        </p:spPr>
        <p:txBody>
          <a:bodyPr/>
          <a:lstStyle/>
          <a:p>
            <a:pPr>
              <a:buNone/>
            </a:pPr>
            <a:r>
              <a:rPr lang="en-US" b="1" dirty="0" smtClean="0"/>
              <a:t>		2. Listen carefully to the entire question </a:t>
            </a:r>
            <a:r>
              <a:rPr lang="en-US" dirty="0" smtClean="0"/>
              <a:t>–</a:t>
            </a:r>
          </a:p>
          <a:p>
            <a:r>
              <a:rPr lang="en-US" dirty="0" smtClean="0"/>
              <a:t> One way that can enhance your effectiveness in answering a question in a relevant and objective manner is when you allow the person asking the question, give him time to finish.</a:t>
            </a:r>
          </a:p>
          <a:p>
            <a:r>
              <a:rPr lang="en-US" dirty="0" smtClean="0"/>
              <a:t> Some people take time to specify exactly what they are looking for. Answering a question before it is fully asked may seem disrespectful. Do not assume that you know the direction the question is going hence you want to help the person to get to the point. </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437"/>
          </a:xfrm>
        </p:spPr>
        <p:txBody>
          <a:bodyPr/>
          <a:lstStyle/>
          <a:p>
            <a:pPr>
              <a:buNone/>
            </a:pPr>
            <a:r>
              <a:rPr lang="en-US" b="1" dirty="0" smtClean="0"/>
              <a:t>			3. Pause and think carefully </a:t>
            </a:r>
            <a:r>
              <a:rPr lang="en-US" dirty="0" smtClean="0"/>
              <a:t>- </a:t>
            </a:r>
          </a:p>
          <a:p>
            <a:r>
              <a:rPr lang="en-US" dirty="0" smtClean="0"/>
              <a:t>You have to determine if you are qualified to answer the question or someone else is.</a:t>
            </a:r>
          </a:p>
          <a:p>
            <a:r>
              <a:rPr lang="en-US" dirty="0" smtClean="0"/>
              <a:t> Are you authorized to speak on that subject. How deep should the answer be? </a:t>
            </a:r>
          </a:p>
          <a:p>
            <a:r>
              <a:rPr lang="en-US" dirty="0" smtClean="0"/>
              <a:t>Pauses and moments of silence show that you are not simply churning out whatever raw material you have in your mind but a clearly thought through answer is coming. You can actually prepare the person expecting an answer by saying "Let me think..., Let me see..". That way the person does not sit and wait thinking you have not heard, you are simply ignoring etc.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437"/>
          </a:xfrm>
        </p:spPr>
        <p:txBody>
          <a:bodyPr/>
          <a:lstStyle/>
          <a:p>
            <a:pPr>
              <a:buNone/>
            </a:pPr>
            <a:r>
              <a:rPr lang="en-US" b="1" dirty="0" smtClean="0"/>
              <a:t>		   4. Answer the question and stop </a:t>
            </a:r>
            <a:r>
              <a:rPr lang="en-US" sz="2400" dirty="0" smtClean="0"/>
              <a:t>– </a:t>
            </a:r>
          </a:p>
          <a:p>
            <a:r>
              <a:rPr lang="en-US" sz="2400" dirty="0" smtClean="0"/>
              <a:t>Having understood what the question means, your role is to answer to the best of your knowledge and stop. </a:t>
            </a:r>
          </a:p>
          <a:p>
            <a:r>
              <a:rPr lang="en-US" sz="2400" dirty="0" smtClean="0"/>
              <a:t>The tendency to volunteer information that has not been asked for does not add value to you. </a:t>
            </a:r>
          </a:p>
          <a:p>
            <a:r>
              <a:rPr lang="en-US" sz="2400" dirty="0" smtClean="0"/>
              <a:t>I have come across people who after being asked a simple question like "Where are you going?" they will stop and think. </a:t>
            </a:r>
          </a:p>
          <a:p>
            <a:r>
              <a:rPr lang="en-US" sz="2400" dirty="0" smtClean="0"/>
              <a:t>When you always say mouthfuls of information, lies are inevitable. You can easily begin to confuse yourself or say conflicting statements without noticing it. I have seen people who lose cases in court because they keep saying statements which are then used against them at a later stage of the proceedings.</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437"/>
          </a:xfrm>
        </p:spPr>
        <p:txBody>
          <a:bodyPr/>
          <a:lstStyle/>
          <a:p>
            <a:pPr>
              <a:buNone/>
            </a:pPr>
            <a:r>
              <a:rPr lang="en-US" b="1" dirty="0" smtClean="0"/>
              <a:t>			   5. Relax and be confident</a:t>
            </a:r>
            <a:r>
              <a:rPr lang="en-US" dirty="0" smtClean="0"/>
              <a:t> –</a:t>
            </a:r>
          </a:p>
          <a:p>
            <a:pPr>
              <a:buNone/>
            </a:pPr>
            <a:r>
              <a:rPr lang="en-US" dirty="0" smtClean="0"/>
              <a:t> </a:t>
            </a:r>
          </a:p>
          <a:p>
            <a:r>
              <a:rPr lang="en-US" dirty="0" smtClean="0"/>
              <a:t>It is interesting to note that sometimes the same question can be hard to answer depending on who and what setting the question is being asked. </a:t>
            </a:r>
          </a:p>
          <a:p>
            <a:endParaRPr lang="en-US" dirty="0" smtClean="0"/>
          </a:p>
          <a:p>
            <a:r>
              <a:rPr lang="en-US" dirty="0" smtClean="0"/>
              <a:t>If you are asked on a bus by the person sitting next to you; "Would you mind telling me about yourself", it may be a lot easier to articulate the question than when you have a panel of four or five people in an interview room where you are looking for a job. </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389437"/>
          </a:xfrm>
        </p:spPr>
        <p:txBody>
          <a:bodyPr/>
          <a:lstStyle/>
          <a:p>
            <a:pPr>
              <a:buNone/>
            </a:pPr>
            <a:r>
              <a:rPr lang="en-US" b="1" dirty="0" smtClean="0"/>
              <a:t> 		6. Master the general nature of questions</a:t>
            </a:r>
            <a:r>
              <a:rPr lang="en-US" dirty="0" smtClean="0"/>
              <a:t> –</a:t>
            </a:r>
          </a:p>
          <a:p>
            <a:pPr>
              <a:buNone/>
            </a:pPr>
            <a:endParaRPr lang="en-US" dirty="0" smtClean="0"/>
          </a:p>
          <a:p>
            <a:r>
              <a:rPr lang="en-US" dirty="0" smtClean="0"/>
              <a:t> The most common questions are centered around What? Where? Why? Who? When? How? Whose? </a:t>
            </a:r>
          </a:p>
          <a:p>
            <a:r>
              <a:rPr lang="en-US" dirty="0" smtClean="0"/>
              <a:t>Other questions are like statements that solicit for detail. They give you the indication in such statements as Illustrate, explain, clarify, state, describe, investigate, list and so on. Watch out for such words in order to deliver an answer that is relevant to what is being sought.</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304800" y="1981200"/>
            <a:ext cx="8229600" cy="762000"/>
          </a:xfrm>
        </p:spPr>
        <p:txBody>
          <a:bodyPr/>
          <a:lstStyle/>
          <a:p>
            <a:pPr eaLnBrk="1" hangingPunct="1">
              <a:buFontTx/>
              <a:buNone/>
            </a:pPr>
            <a:r>
              <a:rPr lang="en-US" dirty="0" smtClean="0"/>
              <a:t>Interviewer first buys </a:t>
            </a:r>
            <a:r>
              <a:rPr lang="en-US" sz="3400" u="sng" dirty="0" smtClean="0">
                <a:solidFill>
                  <a:srgbClr val="006699"/>
                </a:solidFill>
                <a:latin typeface="Comic Sans MS" pitchFamily="66" charset="0"/>
              </a:rPr>
              <a:t>YOU</a:t>
            </a:r>
            <a:r>
              <a:rPr lang="en-US" u="sng" dirty="0" smtClean="0"/>
              <a:t> </a:t>
            </a:r>
            <a:endParaRPr lang="en-US" dirty="0" smtClean="0"/>
          </a:p>
        </p:txBody>
      </p:sp>
      <p:sp>
        <p:nvSpPr>
          <p:cNvPr id="29699" name="Text Box 9"/>
          <p:cNvSpPr txBox="1">
            <a:spLocks noChangeArrowheads="1"/>
          </p:cNvSpPr>
          <p:nvPr/>
        </p:nvSpPr>
        <p:spPr bwMode="auto">
          <a:xfrm>
            <a:off x="762000" y="2784475"/>
            <a:ext cx="7272338" cy="492125"/>
          </a:xfrm>
          <a:prstGeom prst="rect">
            <a:avLst/>
          </a:prstGeom>
          <a:noFill/>
          <a:ln w="9525">
            <a:noFill/>
            <a:miter lim="800000"/>
            <a:headEnd/>
            <a:tailEnd/>
          </a:ln>
        </p:spPr>
        <p:txBody>
          <a:bodyPr tIns="91440" bIns="91440">
            <a:spAutoFit/>
          </a:bodyPr>
          <a:lstStyle/>
          <a:p>
            <a:pPr>
              <a:spcBef>
                <a:spcPct val="50000"/>
              </a:spcBef>
            </a:pPr>
            <a:r>
              <a:rPr lang="en-US" sz="2000" dirty="0" smtClean="0">
                <a:solidFill>
                  <a:srgbClr val="FF0000"/>
                </a:solidFill>
              </a:rPr>
              <a:t>Perceptions </a:t>
            </a:r>
            <a:r>
              <a:rPr lang="en-US" sz="2000" dirty="0">
                <a:solidFill>
                  <a:srgbClr val="FF0000"/>
                </a:solidFill>
              </a:rPr>
              <a:t>about you are influenced by :</a:t>
            </a:r>
          </a:p>
        </p:txBody>
      </p:sp>
      <p:sp>
        <p:nvSpPr>
          <p:cNvPr id="29700" name="AutoShape 8"/>
          <p:cNvSpPr>
            <a:spLocks noChangeArrowheads="1"/>
          </p:cNvSpPr>
          <p:nvPr/>
        </p:nvSpPr>
        <p:spPr bwMode="auto">
          <a:xfrm>
            <a:off x="1447800" y="5257800"/>
            <a:ext cx="2971800" cy="914400"/>
          </a:xfrm>
          <a:prstGeom prst="roundRect">
            <a:avLst>
              <a:gd name="adj" fmla="val 16667"/>
            </a:avLst>
          </a:prstGeom>
          <a:solidFill>
            <a:srgbClr val="FF9900"/>
          </a:solidFill>
          <a:ln w="9525">
            <a:solidFill>
              <a:schemeClr val="tx1"/>
            </a:solidFill>
            <a:round/>
            <a:headEnd/>
            <a:tailEnd/>
          </a:ln>
        </p:spPr>
        <p:txBody>
          <a:bodyPr wrap="none" anchor="ctr"/>
          <a:lstStyle/>
          <a:p>
            <a:pPr algn="ctr"/>
            <a:r>
              <a:rPr lang="en-US" sz="2400"/>
              <a:t>How &amp; what you say</a:t>
            </a:r>
          </a:p>
        </p:txBody>
      </p:sp>
      <p:sp>
        <p:nvSpPr>
          <p:cNvPr id="29701" name="AutoShape 9"/>
          <p:cNvSpPr>
            <a:spLocks noChangeArrowheads="1"/>
          </p:cNvSpPr>
          <p:nvPr/>
        </p:nvSpPr>
        <p:spPr bwMode="auto">
          <a:xfrm>
            <a:off x="1447800" y="4038600"/>
            <a:ext cx="2971800" cy="914400"/>
          </a:xfrm>
          <a:prstGeom prst="roundRect">
            <a:avLst>
              <a:gd name="adj" fmla="val 16667"/>
            </a:avLst>
          </a:prstGeom>
          <a:solidFill>
            <a:srgbClr val="D70909"/>
          </a:solidFill>
          <a:ln w="9525">
            <a:solidFill>
              <a:schemeClr val="tx1"/>
            </a:solidFill>
            <a:round/>
            <a:headEnd/>
            <a:tailEnd/>
          </a:ln>
        </p:spPr>
        <p:txBody>
          <a:bodyPr wrap="none" anchor="ctr"/>
          <a:lstStyle/>
          <a:p>
            <a:pPr algn="ctr"/>
            <a:r>
              <a:rPr lang="en-US" sz="2400">
                <a:solidFill>
                  <a:schemeClr val="bg1"/>
                </a:solidFill>
              </a:rPr>
              <a:t>How you look </a:t>
            </a:r>
          </a:p>
        </p:txBody>
      </p:sp>
      <p:sp>
        <p:nvSpPr>
          <p:cNvPr id="6" name="Title 1"/>
          <p:cNvSpPr>
            <a:spLocks noGrp="1"/>
          </p:cNvSpPr>
          <p:nvPr>
            <p:ph type="title"/>
          </p:nvPr>
        </p:nvSpPr>
        <p:spPr>
          <a:xfrm>
            <a:off x="381000" y="609600"/>
            <a:ext cx="8229600" cy="1143000"/>
          </a:xfrm>
        </p:spPr>
        <p:txBody>
          <a:bodyPr/>
          <a:lstStyle/>
          <a:p>
            <a:r>
              <a:rPr lang="en-US" dirty="0" smtClean="0"/>
              <a:t>Grooming</a:t>
            </a:r>
            <a:endParaRPr lang="en-US" dirty="0"/>
          </a:p>
        </p:txBody>
      </p:sp>
    </p:spTree>
  </p:cSld>
  <p:clrMapOvr>
    <a:masterClrMapping/>
  </p:clrMapOvr>
  <p:transition spd="med">
    <p:sndAc>
      <p:stSnd>
        <p:snd r:embed="rId3" name="cashreg.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389437"/>
          </a:xfrm>
        </p:spPr>
        <p:txBody>
          <a:bodyPr/>
          <a:lstStyle/>
          <a:p>
            <a:pPr>
              <a:buNone/>
            </a:pPr>
            <a:r>
              <a:rPr lang="en-US" b="1" dirty="0" smtClean="0"/>
              <a:t>	7. You may not know answers to every question</a:t>
            </a:r>
            <a:r>
              <a:rPr lang="en-US" dirty="0" smtClean="0"/>
              <a:t> –</a:t>
            </a:r>
          </a:p>
          <a:p>
            <a:r>
              <a:rPr lang="en-US" dirty="0" smtClean="0"/>
              <a:t> It is a noble thing to let some questions pass. You are not the encyclopedia of every question that you come across.</a:t>
            </a:r>
          </a:p>
          <a:p>
            <a:r>
              <a:rPr lang="en-US" dirty="0" smtClean="0"/>
              <a:t> Admitting that you do not know the answer is not a sign of weakness. It is a sign that you know yourself and would not want to participate in a guessing game.</a:t>
            </a:r>
          </a:p>
          <a:p>
            <a:r>
              <a:rPr lang="en-US" dirty="0" smtClean="0"/>
              <a:t> I have great respect for people who even in interviews will tell you "I am yet to come across that concept but it sounds really exciting" than one who agonizes over the fact that every question has to be answered and still wastes the next five minutes giving a lecture which is innocent of the truth</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10600" cy="4389437"/>
          </a:xfrm>
        </p:spPr>
        <p:txBody>
          <a:bodyPr/>
          <a:lstStyle/>
          <a:p>
            <a:pPr>
              <a:buNone/>
            </a:pPr>
            <a:r>
              <a:rPr lang="en-US" b="1" dirty="0" smtClean="0"/>
              <a:t>   8. Avoid always answering a question with a question</a:t>
            </a:r>
          </a:p>
          <a:p>
            <a:r>
              <a:rPr lang="en-US" dirty="0" smtClean="0"/>
              <a:t>There are people who will never attempt to respond any other way other than asking a question back. </a:t>
            </a:r>
          </a:p>
          <a:p>
            <a:endParaRPr lang="en-US" dirty="0" smtClean="0"/>
          </a:p>
          <a:p>
            <a:r>
              <a:rPr lang="en-US" dirty="0" smtClean="0"/>
              <a:t>My wife asked me which was simply and to the point "Are you going to the college today". My immediate response was not about answering but "Why?". My answer would have been either a "Yes, I am going, is there anything you need, do you want to come along?" instead of an outright "Why“ </a:t>
            </a:r>
            <a:br>
              <a:rPr lang="en-US" dirty="0" smtClean="0"/>
            </a:br>
            <a:r>
              <a:rPr lang="en-US" dirty="0" smtClean="0"/>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389437"/>
          </a:xfrm>
        </p:spPr>
        <p:txBody>
          <a:bodyPr/>
          <a:lstStyle/>
          <a:p>
            <a:pPr>
              <a:buNone/>
            </a:pPr>
            <a:r>
              <a:rPr lang="en-US" b="1" dirty="0" smtClean="0"/>
              <a:t>             9. If you are the expert, then show it </a:t>
            </a:r>
            <a:r>
              <a:rPr lang="en-US" dirty="0" smtClean="0"/>
              <a:t>– </a:t>
            </a:r>
          </a:p>
          <a:p>
            <a:endParaRPr lang="en-US" dirty="0" smtClean="0"/>
          </a:p>
          <a:p>
            <a:r>
              <a:rPr lang="en-US" dirty="0" smtClean="0"/>
              <a:t>Sometimes people ask questions as they know you are the one who know the best solution out. </a:t>
            </a:r>
          </a:p>
          <a:p>
            <a:r>
              <a:rPr lang="en-US" dirty="0" smtClean="0"/>
              <a:t>In instances where you know your stuff then provide the rich answer required. </a:t>
            </a:r>
          </a:p>
          <a:p>
            <a:r>
              <a:rPr lang="en-US" dirty="0" smtClean="0"/>
              <a:t>Backup your answer with relevant examples, where necessary. </a:t>
            </a:r>
          </a:p>
          <a:p>
            <a:r>
              <a:rPr lang="en-US" dirty="0" smtClean="0"/>
              <a:t>Just avoid giving lengthy explanations where a simple answer would have worked. </a:t>
            </a:r>
            <a:br>
              <a:rPr lang="en-US" dirty="0" smtClean="0"/>
            </a:br>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389437"/>
          </a:xfrm>
        </p:spPr>
        <p:txBody>
          <a:bodyPr/>
          <a:lstStyle/>
          <a:p>
            <a:pPr>
              <a:buNone/>
            </a:pPr>
            <a:r>
              <a:rPr lang="en-US" b="1" dirty="0" smtClean="0"/>
              <a:t>		10. Avoid judging the person asking </a:t>
            </a:r>
            <a:r>
              <a:rPr lang="en-US" dirty="0" smtClean="0"/>
              <a:t>–</a:t>
            </a:r>
          </a:p>
          <a:p>
            <a:r>
              <a:rPr lang="en-US" dirty="0" smtClean="0"/>
              <a:t> It is easy to think that the person who asked a question has no knowledge in a specific area.</a:t>
            </a:r>
          </a:p>
          <a:p>
            <a:r>
              <a:rPr lang="en-US" dirty="0" smtClean="0"/>
              <a:t>Some people ask questions about areas they have PhDs in. They steer discussions in the direction of their areas of specialization.</a:t>
            </a:r>
          </a:p>
          <a:p>
            <a:r>
              <a:rPr lang="en-US" dirty="0" smtClean="0"/>
              <a:t> When a question is asked, avoid attacking the person for asking but stick to the point and answer what is asked.</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sz="5400" b="1" dirty="0" smtClean="0">
                <a:effectLst>
                  <a:outerShdw blurRad="38100" dist="38100" dir="2700000" algn="tl">
                    <a:srgbClr val="000000">
                      <a:alpha val="43137"/>
                    </a:srgbClr>
                  </a:outerShdw>
                </a:effectLst>
              </a:rPr>
              <a:t>What to say instead of I don’t know.</a:t>
            </a:r>
            <a:r>
              <a:rPr lang="en-US" sz="5400" dirty="0" smtClean="0"/>
              <a:t/>
            </a:r>
            <a:br>
              <a:rPr lang="en-US" sz="5400" dirty="0" smtClean="0"/>
            </a:br>
            <a:endParaRPr lang="en-US" dirty="0"/>
          </a:p>
        </p:txBody>
      </p:sp>
      <p:sp>
        <p:nvSpPr>
          <p:cNvPr id="3" name="Content Placeholder 2"/>
          <p:cNvSpPr>
            <a:spLocks noGrp="1"/>
          </p:cNvSpPr>
          <p:nvPr>
            <p:ph idx="1"/>
          </p:nvPr>
        </p:nvSpPr>
        <p:spPr>
          <a:xfrm>
            <a:off x="457200" y="2468563"/>
            <a:ext cx="8229600" cy="4389437"/>
          </a:xfrm>
        </p:spPr>
        <p:txBody>
          <a:bodyPr/>
          <a:lstStyle/>
          <a:p>
            <a:pPr algn="ctr">
              <a:buNone/>
            </a:pPr>
            <a:r>
              <a:rPr lang="en-US" dirty="0" smtClean="0"/>
              <a:t>When you have no clue about the question, how do you answer/act when you do not know the answer at all? Telling the truth is pretty obvious. But how could you try to transform this weakness into a strength? The best course of action is to employ a phrase that avoids misleading the other person, but still makes him or her feel like you answered the question. Read on for three phrases you can use in place of “I don’t know” and the best times to use each one.</a:t>
            </a:r>
            <a:endParaRPr lang="en-US" dirty="0"/>
          </a:p>
        </p:txBody>
      </p:sp>
    </p:spTree>
  </p:cSld>
  <p:clrMapOvr>
    <a:masterClrMapping/>
  </p:clrMapOvr>
  <p:transition spd="med" advClick="0">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a:t>
            </a:r>
            <a:endParaRPr lang="en-US" dirty="0"/>
          </a:p>
        </p:txBody>
      </p:sp>
      <p:sp>
        <p:nvSpPr>
          <p:cNvPr id="3" name="Content Placeholder 2"/>
          <p:cNvSpPr>
            <a:spLocks noGrp="1"/>
          </p:cNvSpPr>
          <p:nvPr>
            <p:ph idx="1"/>
          </p:nvPr>
        </p:nvSpPr>
        <p:spPr/>
        <p:txBody>
          <a:bodyPr/>
          <a:lstStyle/>
          <a:p>
            <a:r>
              <a:rPr lang="en-US" dirty="0" smtClean="0"/>
              <a:t>If a person is suffering from Candidacies What medicine would you suggest for him for fast recovery.</a:t>
            </a:r>
          </a:p>
          <a:p>
            <a:endParaRPr lang="en-US" dirty="0" smtClean="0"/>
          </a:p>
          <a:p>
            <a:r>
              <a:rPr lang="en-US" dirty="0" smtClean="0"/>
              <a:t>What happen if we would have two moon…</a:t>
            </a:r>
          </a:p>
          <a:p>
            <a:endParaRPr lang="en-US" dirty="0" smtClean="0"/>
          </a:p>
          <a:p>
            <a:endParaRPr lang="en-US" dirty="0" smtClean="0"/>
          </a:p>
          <a:p>
            <a:r>
              <a:rPr lang="en-US" dirty="0" smtClean="0"/>
              <a:t>What is the currency of </a:t>
            </a:r>
            <a:r>
              <a:rPr lang="en-US" b="1" dirty="0" smtClean="0"/>
              <a:t>Algeria….</a:t>
            </a:r>
            <a:endParaRPr lang="en-US" dirty="0" smtClean="0"/>
          </a:p>
          <a:p>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1. When it’s Not Your Area of Expertise: </a:t>
            </a:r>
          </a:p>
          <a:p>
            <a:pPr>
              <a:buNone/>
            </a:pPr>
            <a:r>
              <a:rPr lang="en-US" b="1" dirty="0" smtClean="0"/>
              <a:t>“I’m Not Sure I’m the Best Person to Answer That”</a:t>
            </a:r>
          </a:p>
          <a:p>
            <a:pPr>
              <a:buNone/>
            </a:pPr>
            <a:endParaRPr lang="en-US" b="1" dirty="0" smtClean="0"/>
          </a:p>
          <a:p>
            <a:pPr>
              <a:buNone/>
            </a:pPr>
            <a:r>
              <a:rPr lang="en-US" b="1" dirty="0" smtClean="0"/>
              <a:t>2. When Someone Asks an Unrelated Question: </a:t>
            </a:r>
          </a:p>
          <a:p>
            <a:pPr>
              <a:buNone/>
            </a:pPr>
            <a:r>
              <a:rPr lang="en-US" b="1" dirty="0" smtClean="0"/>
              <a:t>“Here’s What Can I Tell You”</a:t>
            </a:r>
          </a:p>
          <a:p>
            <a:pPr>
              <a:buNone/>
            </a:pPr>
            <a:endParaRPr lang="en-US" b="1" dirty="0" smtClean="0"/>
          </a:p>
          <a:p>
            <a:pPr>
              <a:buNone/>
            </a:pPr>
            <a:r>
              <a:rPr lang="en-US" b="1" dirty="0" smtClean="0"/>
              <a:t>3. When You Should Know (But Don’t): </a:t>
            </a:r>
          </a:p>
          <a:p>
            <a:pPr>
              <a:buNone/>
            </a:pPr>
            <a:r>
              <a:rPr lang="en-US" b="1" dirty="0" smtClean="0"/>
              <a:t>“That’s Exactly What I'm Seeking to Answer”</a:t>
            </a:r>
          </a:p>
          <a:p>
            <a:pPr>
              <a:buNone/>
            </a:pPr>
            <a:endParaRPr lang="en-US" b="1" dirty="0" smtClean="0"/>
          </a:p>
          <a:p>
            <a:pPr>
              <a:buNone/>
            </a:pPr>
            <a:endParaRPr lang="en-US" b="1"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143000"/>
          </a:xfrm>
        </p:spPr>
        <p:txBody>
          <a:bodyPr/>
          <a:lstStyle/>
          <a:p>
            <a:r>
              <a:rPr lang="en-US" b="1" dirty="0" smtClean="0">
                <a:effectLst>
                  <a:outerShdw blurRad="38100" dist="38100" dir="2700000" algn="tl">
                    <a:srgbClr val="000000">
                      <a:alpha val="43137"/>
                    </a:srgbClr>
                  </a:outerShdw>
                </a:effectLst>
              </a:rPr>
              <a:t>Role plays – Mock Interview</a:t>
            </a:r>
            <a:endParaRPr lang="en-US" b="1" dirty="0">
              <a:effectLst>
                <a:outerShdw blurRad="38100" dist="38100" dir="2700000" algn="tl">
                  <a:srgbClr val="000000">
                    <a:alpha val="43137"/>
                  </a:srgbClr>
                </a:outerShdw>
              </a:effectLst>
            </a:endParaRPr>
          </a:p>
        </p:txBody>
      </p:sp>
      <p:pic>
        <p:nvPicPr>
          <p:cNvPr id="1026" name="Picture 2" descr="D:\KASE\KASE Admn\KASE P JPG\Images\nhg (2).jpg"/>
          <p:cNvPicPr>
            <a:picLocks noChangeAspect="1" noChangeArrowheads="1"/>
          </p:cNvPicPr>
          <p:nvPr/>
        </p:nvPicPr>
        <p:blipFill>
          <a:blip r:embed="rId3" cstate="print"/>
          <a:srcRect/>
          <a:stretch>
            <a:fillRect/>
          </a:stretch>
        </p:blipFill>
        <p:spPr bwMode="auto">
          <a:xfrm>
            <a:off x="1524000" y="2971800"/>
            <a:ext cx="5718970" cy="3886200"/>
          </a:xfrm>
          <a:prstGeom prst="rect">
            <a:avLst/>
          </a:prstGeom>
          <a:noFill/>
        </p:spPr>
      </p:pic>
    </p:spTree>
  </p:cSld>
  <p:clrMapOvr>
    <a:masterClrMapping/>
  </p:clrMapOvr>
  <p:transition spd="med" advClick="0">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914401"/>
          <a:ext cx="7848599" cy="5555960"/>
        </p:xfrm>
        <a:graphic>
          <a:graphicData uri="http://schemas.openxmlformats.org/drawingml/2006/table">
            <a:tbl>
              <a:tblPr/>
              <a:tblGrid>
                <a:gridCol w="2533265">
                  <a:extLst>
                    <a:ext uri="{9D8B030D-6E8A-4147-A177-3AD203B41FA5}">
                      <a16:colId xmlns:a16="http://schemas.microsoft.com/office/drawing/2014/main" xmlns="" val="20000"/>
                    </a:ext>
                  </a:extLst>
                </a:gridCol>
                <a:gridCol w="2352318">
                  <a:extLst>
                    <a:ext uri="{9D8B030D-6E8A-4147-A177-3AD203B41FA5}">
                      <a16:colId xmlns:a16="http://schemas.microsoft.com/office/drawing/2014/main" xmlns="" val="20001"/>
                    </a:ext>
                  </a:extLst>
                </a:gridCol>
                <a:gridCol w="2963016">
                  <a:extLst>
                    <a:ext uri="{9D8B030D-6E8A-4147-A177-3AD203B41FA5}">
                      <a16:colId xmlns:a16="http://schemas.microsoft.com/office/drawing/2014/main" xmlns="" val="20002"/>
                    </a:ext>
                  </a:extLst>
                </a:gridCol>
              </a:tblGrid>
              <a:tr h="1159165">
                <a:tc gridSpan="3">
                  <a:txBody>
                    <a:bodyPr/>
                    <a:lstStyle/>
                    <a:p>
                      <a:pPr algn="ctr" fontAlgn="b"/>
                      <a:r>
                        <a:rPr lang="en-US" sz="4000" b="1" i="0" u="none" strike="noStrike" dirty="0">
                          <a:solidFill>
                            <a:srgbClr val="000000"/>
                          </a:solidFill>
                          <a:latin typeface="Calibri"/>
                        </a:rPr>
                        <a:t>Difference </a:t>
                      </a:r>
                      <a:r>
                        <a:rPr lang="en-US" sz="4000" b="1" i="0" u="none" strike="noStrike" dirty="0" smtClean="0">
                          <a:solidFill>
                            <a:srgbClr val="000000"/>
                          </a:solidFill>
                          <a:latin typeface="Calibri"/>
                        </a:rPr>
                        <a:t>between </a:t>
                      </a:r>
                      <a:r>
                        <a:rPr lang="en-US" sz="4000" b="1" i="0" u="none" strike="noStrike" dirty="0">
                          <a:solidFill>
                            <a:srgbClr val="000000"/>
                          </a:solidFill>
                          <a:latin typeface="Calibri"/>
                        </a:rPr>
                        <a:t>Biodata, resume and C.V.</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93467">
                <a:tc>
                  <a:txBody>
                    <a:bodyPr/>
                    <a:lstStyle/>
                    <a:p>
                      <a:pPr algn="ctr" fontAlgn="b"/>
                      <a:r>
                        <a:rPr lang="en-US" sz="3600" b="0" i="0" u="none" strike="noStrike">
                          <a:solidFill>
                            <a:srgbClr val="000000"/>
                          </a:solidFill>
                          <a:latin typeface="Calibri"/>
                        </a:rPr>
                        <a:t>Bio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3600" b="0" i="0" u="none" strike="noStrike">
                          <a:solidFill>
                            <a:srgbClr val="000000"/>
                          </a:solidFill>
                          <a:latin typeface="Calibri"/>
                        </a:rPr>
                        <a:t>Resume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3600" b="0" i="0" u="none" strike="noStrike" dirty="0">
                          <a:solidFill>
                            <a:srgbClr val="000000"/>
                          </a:solidFill>
                          <a:latin typeface="Calibri"/>
                        </a:rPr>
                        <a:t>C.V.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xmlns="" val="10001"/>
                  </a:ext>
                </a:extLst>
              </a:tr>
              <a:tr h="3633768">
                <a:tc>
                  <a:txBody>
                    <a:bodyPr/>
                    <a:lstStyle/>
                    <a:p>
                      <a:pPr algn="ctr" fontAlgn="ctr"/>
                      <a:r>
                        <a:rPr lang="en-US" sz="2800" b="0" i="0" u="none" strike="noStrike" dirty="0">
                          <a:solidFill>
                            <a:srgbClr val="000000"/>
                          </a:solidFill>
                          <a:latin typeface="Calibri"/>
                        </a:rPr>
                        <a:t>One Page consisting of attributes, hobbies, interests, educational qualification of a person.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ctr" fontAlgn="b"/>
                      <a:r>
                        <a:rPr lang="en-US" sz="2800" b="0" i="0" u="none" strike="noStrike" dirty="0" smtClean="0">
                          <a:solidFill>
                            <a:srgbClr val="000000"/>
                          </a:solidFill>
                          <a:latin typeface="Calibri"/>
                        </a:rPr>
                        <a:t>One </a:t>
                      </a:r>
                      <a:r>
                        <a:rPr lang="en-US" sz="2800" b="0" i="0" u="none" strike="noStrike" dirty="0">
                          <a:solidFill>
                            <a:srgbClr val="000000"/>
                          </a:solidFill>
                          <a:latin typeface="Calibri"/>
                        </a:rPr>
                        <a:t>to two pages </a:t>
                      </a:r>
                      <a:r>
                        <a:rPr lang="en-US" sz="2800" b="0" i="0" u="none" strike="noStrike" dirty="0" smtClean="0">
                          <a:solidFill>
                            <a:srgbClr val="000000"/>
                          </a:solidFill>
                          <a:latin typeface="Calibri"/>
                        </a:rPr>
                        <a:t>"Summary </a:t>
                      </a:r>
                      <a:r>
                        <a:rPr lang="en-US" sz="2800" b="0" i="0" u="none" strike="noStrike" dirty="0">
                          <a:solidFill>
                            <a:srgbClr val="000000"/>
                          </a:solidFill>
                          <a:latin typeface="Calibri"/>
                        </a:rPr>
                        <a:t>of educational qualification, experience of a person.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0" i="0" u="none" strike="noStrike" dirty="0">
                          <a:solidFill>
                            <a:srgbClr val="000000"/>
                          </a:solidFill>
                          <a:latin typeface="Calibri"/>
                        </a:rPr>
                        <a:t>A longer, more detailed </a:t>
                      </a:r>
                      <a:r>
                        <a:rPr lang="en-US" sz="2800" b="0" i="0" u="none" strike="noStrike" dirty="0" smtClean="0">
                          <a:solidFill>
                            <a:srgbClr val="000000"/>
                          </a:solidFill>
                          <a:latin typeface="Calibri"/>
                        </a:rPr>
                        <a:t>synopsis, </a:t>
                      </a:r>
                      <a:r>
                        <a:rPr lang="en-US" sz="2800" b="0" i="0" u="none" strike="noStrike" dirty="0">
                          <a:solidFill>
                            <a:srgbClr val="000000"/>
                          </a:solidFill>
                          <a:latin typeface="Calibri"/>
                        </a:rPr>
                        <a:t>indicating professional experience of a person.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xmlns="" val="10002"/>
                  </a:ext>
                </a:extLst>
              </a:tr>
            </a:tbl>
          </a:graphicData>
        </a:graphic>
      </p:graphicFrame>
    </p:spTree>
  </p:cSld>
  <p:clrMapOvr>
    <a:masterClrMapping/>
  </p:clrMapOvr>
  <p:transition spd="med" advClick="0">
    <p:sndAc>
      <p:stSnd>
        <p:snd r:embed="rId2" name="cashreg.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04800" y="304800"/>
            <a:ext cx="7772400" cy="1362456"/>
          </a:xfrm>
        </p:spPr>
        <p:txBody>
          <a:bodyPr/>
          <a:lstStyle/>
          <a:p>
            <a:pPr>
              <a:defRPr/>
            </a:pPr>
            <a:r>
              <a:rPr smtClean="0">
                <a:latin typeface="Arial" charset="0"/>
                <a:cs typeface="Arial" charset="0"/>
              </a:rPr>
              <a:t>Lets Watch a Video</a:t>
            </a:r>
          </a:p>
        </p:txBody>
      </p:sp>
      <p:sp>
        <p:nvSpPr>
          <p:cNvPr id="5123" name="Text Placeholder 5"/>
          <p:cNvSpPr>
            <a:spLocks noGrp="1"/>
          </p:cNvSpPr>
          <p:nvPr>
            <p:ph type="body" idx="1"/>
          </p:nvPr>
        </p:nvSpPr>
        <p:spPr>
          <a:xfrm>
            <a:off x="5486400" y="5257800"/>
            <a:ext cx="3276600" cy="647700"/>
          </a:xfrm>
        </p:spPr>
        <p:txBody>
          <a:bodyPr/>
          <a:lstStyle/>
          <a:p>
            <a:r>
              <a:rPr lang="en-US" dirty="0" smtClean="0"/>
              <a:t>Impress your job Interviewer</a:t>
            </a:r>
          </a:p>
        </p:txBody>
      </p:sp>
      <p:pic>
        <p:nvPicPr>
          <p:cNvPr id="5124" name="Picture 4" descr="C:\Users\Public\Pictures\Sample Pictures\video.jpg">
            <a:hlinkClick r:id="rId4" action="ppaction://hlinkfile"/>
          </p:cNvPr>
          <p:cNvPicPr>
            <a:picLocks noGrp="1" noChangeAspect="1" noChangeArrowheads="1"/>
          </p:cNvPicPr>
          <p:nvPr>
            <p:ph idx="4294967295"/>
          </p:nvPr>
        </p:nvPicPr>
        <p:blipFill>
          <a:blip r:embed="rId5" cstate="print"/>
          <a:srcRect/>
          <a:stretch>
            <a:fillRect/>
          </a:stretch>
        </p:blipFill>
        <p:spPr>
          <a:xfrm>
            <a:off x="1752600" y="1981200"/>
            <a:ext cx="5026025" cy="3014663"/>
          </a:xfrm>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6" descr="hands"/>
          <p:cNvPicPr>
            <a:picLocks noChangeAspect="1" noChangeArrowheads="1"/>
          </p:cNvPicPr>
          <p:nvPr/>
        </p:nvPicPr>
        <p:blipFill>
          <a:blip r:embed="rId4" cstate="print"/>
          <a:srcRect/>
          <a:stretch>
            <a:fillRect/>
          </a:stretch>
        </p:blipFill>
        <p:spPr bwMode="auto">
          <a:xfrm>
            <a:off x="533400" y="2209800"/>
            <a:ext cx="1143000" cy="1123950"/>
          </a:xfrm>
          <a:prstGeom prst="rect">
            <a:avLst/>
          </a:prstGeom>
          <a:noFill/>
          <a:ln w="9525">
            <a:noFill/>
            <a:miter lim="800000"/>
            <a:headEnd/>
            <a:tailEnd/>
          </a:ln>
        </p:spPr>
      </p:pic>
      <p:sp>
        <p:nvSpPr>
          <p:cNvPr id="347163" name="Text Box 27"/>
          <p:cNvSpPr txBox="1">
            <a:spLocks noChangeArrowheads="1"/>
          </p:cNvSpPr>
          <p:nvPr/>
        </p:nvSpPr>
        <p:spPr bwMode="auto">
          <a:xfrm>
            <a:off x="152400" y="1524000"/>
            <a:ext cx="4722813" cy="461963"/>
          </a:xfrm>
          <a:prstGeom prst="rect">
            <a:avLst/>
          </a:prstGeom>
          <a:noFill/>
          <a:ln w="9525">
            <a:noFill/>
            <a:miter lim="800000"/>
            <a:headEnd/>
            <a:tailEnd/>
          </a:ln>
        </p:spPr>
        <p:txBody>
          <a:bodyPr wrap="none">
            <a:spAutoFit/>
          </a:bodyPr>
          <a:lstStyle/>
          <a:p>
            <a:pPr eaLnBrk="0" hangingPunct="0"/>
            <a:r>
              <a:rPr lang="en-US" sz="2400" b="1">
                <a:latin typeface="Humnst777 BT" pitchFamily="34" charset="0"/>
              </a:rPr>
              <a:t>Keep your hands and feet neat</a:t>
            </a:r>
            <a:endParaRPr lang="en-US" sz="2000">
              <a:latin typeface="Humnst777 BT" pitchFamily="34" charset="0"/>
            </a:endParaRPr>
          </a:p>
        </p:txBody>
      </p:sp>
      <p:pic>
        <p:nvPicPr>
          <p:cNvPr id="31748" name="Picture 31" descr="clean feet"/>
          <p:cNvPicPr>
            <a:picLocks noChangeAspect="1" noChangeArrowheads="1"/>
          </p:cNvPicPr>
          <p:nvPr/>
        </p:nvPicPr>
        <p:blipFill>
          <a:blip r:embed="rId5" cstate="print"/>
          <a:srcRect/>
          <a:stretch>
            <a:fillRect/>
          </a:stretch>
        </p:blipFill>
        <p:spPr bwMode="auto">
          <a:xfrm>
            <a:off x="2362200" y="1981200"/>
            <a:ext cx="1447800" cy="1357313"/>
          </a:xfrm>
          <a:prstGeom prst="rect">
            <a:avLst/>
          </a:prstGeom>
          <a:noFill/>
          <a:ln w="9525">
            <a:noFill/>
            <a:miter lim="800000"/>
            <a:headEnd/>
            <a:tailEnd/>
          </a:ln>
        </p:spPr>
      </p:pic>
      <p:pic>
        <p:nvPicPr>
          <p:cNvPr id="31749" name="Picture 3"/>
          <p:cNvPicPr>
            <a:picLocks noChangeAspect="1" noChangeArrowheads="1"/>
          </p:cNvPicPr>
          <p:nvPr/>
        </p:nvPicPr>
        <p:blipFill>
          <a:blip r:embed="rId6" cstate="print"/>
          <a:srcRect/>
          <a:stretch>
            <a:fillRect/>
          </a:stretch>
        </p:blipFill>
        <p:spPr bwMode="auto">
          <a:xfrm>
            <a:off x="6356350" y="2133600"/>
            <a:ext cx="1119188" cy="1143000"/>
          </a:xfrm>
          <a:prstGeom prst="rect">
            <a:avLst/>
          </a:prstGeom>
          <a:noFill/>
          <a:ln w="9525">
            <a:noFill/>
            <a:miter lim="800000"/>
            <a:headEnd/>
            <a:tailEnd/>
          </a:ln>
        </p:spPr>
      </p:pic>
      <p:sp>
        <p:nvSpPr>
          <p:cNvPr id="20" name="Text Box 5"/>
          <p:cNvSpPr txBox="1">
            <a:spLocks noChangeArrowheads="1"/>
          </p:cNvSpPr>
          <p:nvPr/>
        </p:nvSpPr>
        <p:spPr bwMode="auto">
          <a:xfrm>
            <a:off x="5899150" y="1524000"/>
            <a:ext cx="2711450" cy="461963"/>
          </a:xfrm>
          <a:prstGeom prst="rect">
            <a:avLst/>
          </a:prstGeom>
          <a:noFill/>
          <a:ln w="9525">
            <a:noFill/>
            <a:miter lim="800000"/>
            <a:headEnd/>
            <a:tailEnd/>
          </a:ln>
        </p:spPr>
        <p:txBody>
          <a:bodyPr wrap="none">
            <a:spAutoFit/>
          </a:bodyPr>
          <a:lstStyle/>
          <a:p>
            <a:pPr eaLnBrk="0" hangingPunct="0"/>
            <a:r>
              <a:rPr lang="en-US" sz="2400" b="1">
                <a:latin typeface="Humnst777 BT" pitchFamily="34" charset="0"/>
              </a:rPr>
              <a:t>Wear clean Socks</a:t>
            </a:r>
            <a:endParaRPr lang="en-US" sz="2000">
              <a:latin typeface="Humnst777 BT" pitchFamily="34" charset="0"/>
            </a:endParaRPr>
          </a:p>
        </p:txBody>
      </p:sp>
      <p:sp>
        <p:nvSpPr>
          <p:cNvPr id="23" name="Text Box 29"/>
          <p:cNvSpPr txBox="1">
            <a:spLocks noChangeArrowheads="1"/>
          </p:cNvSpPr>
          <p:nvPr/>
        </p:nvSpPr>
        <p:spPr bwMode="auto">
          <a:xfrm>
            <a:off x="3276600" y="4419600"/>
            <a:ext cx="5018088" cy="461963"/>
          </a:xfrm>
          <a:prstGeom prst="rect">
            <a:avLst/>
          </a:prstGeom>
          <a:noFill/>
          <a:ln w="9525">
            <a:noFill/>
            <a:miter lim="800000"/>
            <a:headEnd/>
            <a:tailEnd/>
          </a:ln>
        </p:spPr>
        <p:txBody>
          <a:bodyPr wrap="none">
            <a:spAutoFit/>
          </a:bodyPr>
          <a:lstStyle/>
          <a:p>
            <a:pPr eaLnBrk="0" hangingPunct="0"/>
            <a:r>
              <a:rPr lang="en-US" sz="2400" b="1">
                <a:latin typeface="Humnst777 BT" pitchFamily="34" charset="0"/>
              </a:rPr>
              <a:t>Be dressed in the formal clothes </a:t>
            </a:r>
            <a:endParaRPr lang="en-US" sz="2000">
              <a:latin typeface="Humnst777 BT" pitchFamily="34" charset="0"/>
            </a:endParaRPr>
          </a:p>
        </p:txBody>
      </p:sp>
      <p:pic>
        <p:nvPicPr>
          <p:cNvPr id="31752" name="Picture 3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057400" y="3505200"/>
            <a:ext cx="1093788" cy="2971800"/>
          </a:xfrm>
          <a:prstGeom prst="rect">
            <a:avLst/>
          </a:prstGeom>
          <a:noFill/>
          <a:ln w="9525">
            <a:noFill/>
            <a:miter lim="800000"/>
            <a:headEnd/>
            <a:tailEnd/>
          </a:ln>
        </p:spPr>
      </p:pic>
    </p:spTree>
  </p:cSld>
  <p:clrMapOvr>
    <a:masterClrMapping/>
  </p:clrMapOvr>
  <p:transition spd="med">
    <p:sndAc>
      <p:stSnd>
        <p:snd r:embed="rId3"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7163"/>
                                        </p:tgtEl>
                                        <p:attrNameLst>
                                          <p:attrName>style.visibility</p:attrName>
                                        </p:attrNameLst>
                                      </p:cBhvr>
                                      <p:to>
                                        <p:strVal val="visible"/>
                                      </p:to>
                                    </p:set>
                                    <p:animEffect transition="in" filter="slide(fromBottom)">
                                      <p:cBhvr>
                                        <p:cTn id="7" dur="500"/>
                                        <p:tgtEl>
                                          <p:spTgt spid="3471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lide(fromBottom)">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Bottom)">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63" grpId="0"/>
      <p:bldP spid="20"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lstStyle/>
          <a:p>
            <a:r>
              <a:rPr lang="en-US" dirty="0" smtClean="0"/>
              <a:t>Most likely questions during the interview.</a:t>
            </a:r>
            <a:br>
              <a:rPr lang="en-US" dirty="0" smtClean="0"/>
            </a:br>
            <a:endParaRPr lang="en-US" dirty="0"/>
          </a:p>
        </p:txBody>
      </p:sp>
      <p:sp>
        <p:nvSpPr>
          <p:cNvPr id="3" name="Content Placeholder 2"/>
          <p:cNvSpPr>
            <a:spLocks noGrp="1"/>
          </p:cNvSpPr>
          <p:nvPr>
            <p:ph idx="1"/>
          </p:nvPr>
        </p:nvSpPr>
        <p:spPr>
          <a:xfrm>
            <a:off x="381000" y="2133600"/>
            <a:ext cx="8229600" cy="4389437"/>
          </a:xfrm>
        </p:spPr>
        <p:txBody>
          <a:bodyPr/>
          <a:lstStyle/>
          <a:p>
            <a:r>
              <a:rPr lang="en-US" dirty="0" smtClean="0"/>
              <a:t>There are questions that Interviewer commonly ask at interviews and it's important to be prepared to respond to those interview questions. You don't need to memorize an answer, but do think about what you're going to say, so you're not put on the spot during the job interview.</a:t>
            </a:r>
          </a:p>
          <a:p>
            <a:r>
              <a:rPr lang="en-US" dirty="0" smtClean="0"/>
              <a:t>Review the top 10 interview questions you'll most likely be asked at an interview, plus the best answers. Also, review the other questions you may be asked, so you're prepared to ace the interview-</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3600" b="1" dirty="0" smtClean="0"/>
              <a:t>Top 11 Interview Questions</a:t>
            </a:r>
            <a:endParaRPr lang="en-US" sz="3600" dirty="0"/>
          </a:p>
        </p:txBody>
      </p:sp>
      <p:sp>
        <p:nvSpPr>
          <p:cNvPr id="3" name="Content Placeholder 2"/>
          <p:cNvSpPr>
            <a:spLocks noGrp="1"/>
          </p:cNvSpPr>
          <p:nvPr>
            <p:ph idx="1"/>
          </p:nvPr>
        </p:nvSpPr>
        <p:spPr/>
        <p:txBody>
          <a:bodyPr/>
          <a:lstStyle/>
          <a:p>
            <a:r>
              <a:rPr lang="en-US" dirty="0" smtClean="0"/>
              <a:t>Tell me about your self.</a:t>
            </a:r>
          </a:p>
          <a:p>
            <a:r>
              <a:rPr lang="en-US" dirty="0" smtClean="0"/>
              <a:t>Just take me through your resume.</a:t>
            </a:r>
          </a:p>
          <a:p>
            <a:r>
              <a:rPr lang="en-US" dirty="0" smtClean="0"/>
              <a:t>What is your greatest strength? </a:t>
            </a:r>
          </a:p>
          <a:p>
            <a:r>
              <a:rPr lang="en-US" dirty="0" smtClean="0"/>
              <a:t>What is your greatest weakness? – </a:t>
            </a:r>
          </a:p>
          <a:p>
            <a:r>
              <a:rPr lang="en-US" dirty="0" smtClean="0"/>
              <a:t>How do you handle stress and pressure? – </a:t>
            </a:r>
          </a:p>
          <a:p>
            <a:r>
              <a:rPr lang="en-US" dirty="0" smtClean="0"/>
              <a:t>Describe a difficult work situation / project and how you overcame it. – </a:t>
            </a:r>
          </a:p>
          <a:p>
            <a:r>
              <a:rPr lang="en-US" dirty="0" smtClean="0"/>
              <a:t>How do you evaluate success? </a:t>
            </a:r>
            <a:endParaRPr lang="en-US" dirty="0"/>
          </a:p>
        </p:txBody>
      </p:sp>
    </p:spTree>
  </p:cSld>
  <p:clrMapOvr>
    <a:masterClrMapping/>
  </p:clrMapOvr>
  <p:transition spd="med" advClick="0">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133600"/>
            <a:ext cx="8229600" cy="4389437"/>
          </a:xfrm>
        </p:spPr>
        <p:txBody>
          <a:bodyPr/>
          <a:lstStyle/>
          <a:p>
            <a:pPr marL="0" indent="0">
              <a:buNone/>
            </a:pPr>
            <a:endParaRPr lang="en-US" dirty="0" smtClean="0"/>
          </a:p>
          <a:p>
            <a:r>
              <a:rPr lang="en-US" dirty="0" smtClean="0"/>
              <a:t>Why do you want to become HR manager? – </a:t>
            </a:r>
          </a:p>
          <a:p>
            <a:r>
              <a:rPr lang="en-US" dirty="0" smtClean="0"/>
              <a:t>Why should we select you? – </a:t>
            </a:r>
          </a:p>
          <a:p>
            <a:r>
              <a:rPr lang="en-US" dirty="0" smtClean="0"/>
              <a:t>What are your goals for the future? – </a:t>
            </a:r>
          </a:p>
          <a:p>
            <a:r>
              <a:rPr lang="en-US" dirty="0" smtClean="0"/>
              <a:t>Why are you leaving or have left your job? –</a:t>
            </a:r>
          </a:p>
          <a:p>
            <a:pPr>
              <a:buNone/>
            </a:pPr>
            <a:endParaRPr lang="en-US" dirty="0"/>
          </a:p>
        </p:txBody>
      </p:sp>
    </p:spTree>
  </p:cSld>
  <p:clrMapOvr>
    <a:masterClrMapping/>
  </p:clrMapOvr>
  <p:transition spd="med" advClick="0">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Tell me about yourself.</a:t>
            </a:r>
            <a:endParaRPr lang="en-US" dirty="0"/>
          </a:p>
        </p:txBody>
      </p:sp>
      <p:sp>
        <p:nvSpPr>
          <p:cNvPr id="3" name="Content Placeholder 2"/>
          <p:cNvSpPr>
            <a:spLocks noGrp="1"/>
          </p:cNvSpPr>
          <p:nvPr>
            <p:ph idx="1"/>
          </p:nvPr>
        </p:nvSpPr>
        <p:spPr/>
        <p:txBody>
          <a:bodyPr/>
          <a:lstStyle/>
          <a:p>
            <a:r>
              <a:rPr lang="en-US" dirty="0" smtClean="0"/>
              <a:t>This is really more of a request than a question.</a:t>
            </a:r>
          </a:p>
          <a:p>
            <a:r>
              <a:rPr lang="en-US" dirty="0" smtClean="0"/>
              <a:t>Your response should be focused and purposeful</a:t>
            </a:r>
          </a:p>
          <a:p>
            <a:r>
              <a:rPr lang="en-US" dirty="0" smtClean="0"/>
              <a:t>Communicate a pattern of interests and skills that relate to the position in question</a:t>
            </a:r>
          </a:p>
          <a:p>
            <a:r>
              <a:rPr lang="en-US" dirty="0" smtClean="0"/>
              <a:t>Consider your response to this question as a commercial that sells your autobiography.</a:t>
            </a:r>
          </a:p>
          <a:p>
            <a:r>
              <a:rPr lang="en-US" dirty="0" smtClean="0"/>
              <a:t> Provide an answer that includes information about where you grew up, where you went to school, your initial work experience, additional education and special training, where you are now, and what you intend to do next.</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Tell me about yourself </a:t>
            </a:r>
            <a:r>
              <a:rPr lang="en-US" sz="2400" b="1" dirty="0" smtClean="0"/>
              <a:t>(Cont..)</a:t>
            </a:r>
            <a:endParaRPr lang="en-US" sz="2400" dirty="0"/>
          </a:p>
        </p:txBody>
      </p:sp>
      <p:sp>
        <p:nvSpPr>
          <p:cNvPr id="3" name="Content Placeholder 2"/>
          <p:cNvSpPr>
            <a:spLocks noGrp="1"/>
          </p:cNvSpPr>
          <p:nvPr>
            <p:ph idx="1"/>
          </p:nvPr>
        </p:nvSpPr>
        <p:spPr/>
        <p:txBody>
          <a:bodyPr/>
          <a:lstStyle/>
          <a:p>
            <a:r>
              <a:rPr lang="en-US" dirty="0" smtClean="0"/>
              <a:t>Start with your Name</a:t>
            </a:r>
          </a:p>
          <a:p>
            <a:r>
              <a:rPr lang="en-US" dirty="0" smtClean="0"/>
              <a:t>Give your place information</a:t>
            </a:r>
          </a:p>
          <a:p>
            <a:r>
              <a:rPr lang="en-US" dirty="0" smtClean="0"/>
              <a:t>Educational details</a:t>
            </a:r>
          </a:p>
          <a:p>
            <a:r>
              <a:rPr lang="en-US" dirty="0" smtClean="0"/>
              <a:t>Job experience if any</a:t>
            </a:r>
          </a:p>
          <a:p>
            <a:r>
              <a:rPr lang="en-US" dirty="0" smtClean="0"/>
              <a:t>Family details in short</a:t>
            </a:r>
          </a:p>
          <a:p>
            <a:r>
              <a:rPr lang="en-US" dirty="0" smtClean="0"/>
              <a:t>Example – </a:t>
            </a:r>
          </a:p>
          <a:p>
            <a:pPr lvl="1"/>
            <a:r>
              <a:rPr lang="en-US" dirty="0" smtClean="0"/>
              <a:t>My name is </a:t>
            </a:r>
            <a:r>
              <a:rPr lang="en-US" dirty="0" err="1" smtClean="0"/>
              <a:t>Nirmesh</a:t>
            </a:r>
            <a:r>
              <a:rPr lang="en-US" dirty="0" smtClean="0"/>
              <a:t> </a:t>
            </a:r>
            <a:r>
              <a:rPr lang="en-US" dirty="0" err="1" smtClean="0"/>
              <a:t>Raghav</a:t>
            </a:r>
            <a:r>
              <a:rPr lang="en-US" dirty="0" smtClean="0"/>
              <a:t>, I live in Agra, I have done M.B.A. in H.R, I have 20 years of experience in training and development, I have a wife and a lovely daughter in my family…</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850"/>
            <a:ext cx="8915400" cy="5772150"/>
          </a:xfrm>
        </p:spPr>
        <p:txBody>
          <a:bodyPr/>
          <a:lstStyle/>
          <a:p>
            <a:r>
              <a:rPr lang="en-US" sz="3600" dirty="0" smtClean="0"/>
              <a:t>My name is </a:t>
            </a:r>
            <a:r>
              <a:rPr lang="en-US" sz="3600" dirty="0" err="1" smtClean="0"/>
              <a:t>Ajeet</a:t>
            </a:r>
            <a:r>
              <a:rPr lang="en-US" sz="3600" dirty="0" smtClean="0"/>
              <a:t> </a:t>
            </a:r>
            <a:r>
              <a:rPr lang="en-US" sz="3600" dirty="0" err="1" smtClean="0"/>
              <a:t>singh</a:t>
            </a:r>
            <a:r>
              <a:rPr lang="en-US" sz="3600" dirty="0" smtClean="0"/>
              <a:t>, I did my primary education from ABC inter college Agra and my graduation from Agra University and I am perusing Diploma in DCA from </a:t>
            </a:r>
            <a:r>
              <a:rPr lang="en-US" sz="3600" dirty="0" err="1" smtClean="0"/>
              <a:t>Appliq</a:t>
            </a:r>
            <a:r>
              <a:rPr lang="en-US" sz="3600" dirty="0" smtClean="0"/>
              <a:t> airways academy, I am honest, self motivated individual with positive attitude towards my life and work, I am born and brought up in Agra, there are five members in my family, My father is a farmer and my mother is a house wife, my hobbies are travelling and interactive with new people…</a:t>
            </a:r>
            <a:endParaRPr lang="en-US" sz="3600" dirty="0"/>
          </a:p>
        </p:txBody>
      </p:sp>
    </p:spTree>
    <p:extLst>
      <p:ext uri="{BB962C8B-B14F-4D97-AF65-F5344CB8AC3E}">
        <p14:creationId xmlns:p14="http://schemas.microsoft.com/office/powerpoint/2010/main" xmlns="" val="2844501836"/>
      </p:ext>
    </p:extLst>
  </p:cSld>
  <p:clrMapOvr>
    <a:masterClrMapping/>
  </p:clrMapOvr>
  <p:transition spd="med" advClick="0">
    <p:sndAc>
      <p:stSnd>
        <p:snd r:embed="rId2" name="cashreg.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want to join our organization</a:t>
            </a:r>
            <a:endParaRPr lang="en-US" dirty="0"/>
          </a:p>
        </p:txBody>
      </p:sp>
      <p:sp>
        <p:nvSpPr>
          <p:cNvPr id="3" name="Content Placeholder 2"/>
          <p:cNvSpPr>
            <a:spLocks noGrp="1"/>
          </p:cNvSpPr>
          <p:nvPr>
            <p:ph idx="1"/>
          </p:nvPr>
        </p:nvSpPr>
        <p:spPr/>
        <p:txBody>
          <a:bodyPr/>
          <a:lstStyle/>
          <a:p>
            <a:r>
              <a:rPr lang="en-US" dirty="0" smtClean="0"/>
              <a:t>Tell them what you like about the organization.</a:t>
            </a:r>
          </a:p>
          <a:p>
            <a:r>
              <a:rPr lang="en-US" dirty="0" smtClean="0"/>
              <a:t>Relate it to your long term career goal.</a:t>
            </a:r>
          </a:p>
          <a:p>
            <a:r>
              <a:rPr lang="en-US" dirty="0" smtClean="0"/>
              <a:t>For Example – </a:t>
            </a:r>
          </a:p>
          <a:p>
            <a:endParaRPr lang="en-US" dirty="0" smtClean="0"/>
          </a:p>
          <a:p>
            <a:pPr lvl="1"/>
            <a:r>
              <a:rPr lang="en-US" dirty="0" smtClean="0"/>
              <a:t>Sir it is a great privilege for anyone to work in a reputed organization like yours, when I read about this organization  I found that my skills are matching your requirements. Where I can showcase my skills to contribute to the organization growth.</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686800" cy="1143000"/>
          </a:xfrm>
        </p:spPr>
        <p:txBody>
          <a:bodyPr/>
          <a:lstStyle/>
          <a:p>
            <a:r>
              <a:rPr lang="en-US" b="1" dirty="0" smtClean="0"/>
              <a:t>What is Your Greatest Strength?</a:t>
            </a:r>
            <a:br>
              <a:rPr lang="en-US" b="1" dirty="0" smtClean="0"/>
            </a:br>
            <a:endParaRPr lang="en-US" dirty="0"/>
          </a:p>
        </p:txBody>
      </p:sp>
      <p:sp>
        <p:nvSpPr>
          <p:cNvPr id="3" name="Content Placeholder 2"/>
          <p:cNvSpPr>
            <a:spLocks noGrp="1"/>
          </p:cNvSpPr>
          <p:nvPr>
            <p:ph idx="1"/>
          </p:nvPr>
        </p:nvSpPr>
        <p:spPr>
          <a:xfrm>
            <a:off x="457200" y="1600201"/>
            <a:ext cx="8229600" cy="4724400"/>
          </a:xfrm>
        </p:spPr>
        <p:txBody>
          <a:bodyPr/>
          <a:lstStyle/>
          <a:p>
            <a:r>
              <a:rPr lang="en-US" dirty="0" smtClean="0"/>
              <a:t>The best way to respond is to describe the skills and experience that directly correlate with the job you are applying for.</a:t>
            </a:r>
          </a:p>
          <a:p>
            <a:r>
              <a:rPr lang="en-US" dirty="0" smtClean="0"/>
              <a:t>When I'm working on a project, I don't want just to meet deadlines. Rather, I prefer to complete the project well ahead of schedule.</a:t>
            </a:r>
          </a:p>
          <a:p>
            <a:r>
              <a:rPr lang="en-US" dirty="0" smtClean="0"/>
              <a:t>My time management skills are excellent and I'm organized, efficient, and take pride in excelling at my work.</a:t>
            </a:r>
          </a:p>
          <a:p>
            <a:r>
              <a:rPr lang="en-US" dirty="0" smtClean="0"/>
              <a:t>I pride myself on my customer service skills and my ability to resolve what could be difficult situations.</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lstStyle/>
          <a:p>
            <a:r>
              <a:rPr lang="en-US" dirty="0" smtClean="0"/>
              <a:t>Adoptability </a:t>
            </a:r>
          </a:p>
          <a:p>
            <a:r>
              <a:rPr lang="en-US" dirty="0" smtClean="0"/>
              <a:t>Hardworking</a:t>
            </a:r>
          </a:p>
          <a:p>
            <a:r>
              <a:rPr lang="en-US" dirty="0" smtClean="0"/>
              <a:t>Honest </a:t>
            </a:r>
          </a:p>
          <a:p>
            <a:r>
              <a:rPr lang="en-US" dirty="0" smtClean="0"/>
              <a:t>Flexibility</a:t>
            </a:r>
          </a:p>
          <a:p>
            <a:r>
              <a:rPr lang="en-US" dirty="0" smtClean="0"/>
              <a:t>Optimist</a:t>
            </a:r>
          </a:p>
          <a:p>
            <a:r>
              <a:rPr lang="en-US" dirty="0" smtClean="0"/>
              <a:t>Fast decision making</a:t>
            </a:r>
          </a:p>
          <a:p>
            <a:r>
              <a:rPr lang="en-US" dirty="0" smtClean="0"/>
              <a:t>Persistence</a:t>
            </a:r>
          </a:p>
          <a:p>
            <a:r>
              <a:rPr lang="en-US" dirty="0" smtClean="0"/>
              <a:t>Self motivated</a:t>
            </a:r>
          </a:p>
          <a:p>
            <a:endParaRPr lang="en-US" dirty="0" smtClean="0"/>
          </a:p>
          <a:p>
            <a:r>
              <a:rPr lang="en-US" dirty="0" smtClean="0"/>
              <a:t>For Example –</a:t>
            </a:r>
          </a:p>
          <a:p>
            <a:pPr lvl="1"/>
            <a:r>
              <a:rPr lang="en-US" dirty="0" smtClean="0"/>
              <a:t>I am honest, self motivated and hard working girl with positive attitude towards my career and my life.</a:t>
            </a:r>
          </a:p>
          <a:p>
            <a:endParaRPr lang="en-US" dirty="0" smtClean="0"/>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9144000" cy="1143000"/>
          </a:xfrm>
        </p:spPr>
        <p:txBody>
          <a:bodyPr/>
          <a:lstStyle/>
          <a:p>
            <a:r>
              <a:rPr lang="en-US" b="1" dirty="0" smtClean="0"/>
              <a:t>What is Your Greatest Weakness?</a:t>
            </a:r>
            <a:br>
              <a:rPr lang="en-US" b="1" dirty="0" smtClean="0"/>
            </a:br>
            <a:endParaRPr lang="en-US" dirty="0"/>
          </a:p>
        </p:txBody>
      </p:sp>
      <p:sp>
        <p:nvSpPr>
          <p:cNvPr id="3" name="Content Placeholder 2"/>
          <p:cNvSpPr>
            <a:spLocks noGrp="1"/>
          </p:cNvSpPr>
          <p:nvPr>
            <p:ph idx="1"/>
          </p:nvPr>
        </p:nvSpPr>
        <p:spPr>
          <a:xfrm>
            <a:off x="457200" y="1828801"/>
            <a:ext cx="8229600" cy="4495800"/>
          </a:xfrm>
        </p:spPr>
        <p:txBody>
          <a:bodyPr/>
          <a:lstStyle/>
          <a:p>
            <a:r>
              <a:rPr lang="en-US" dirty="0" smtClean="0"/>
              <a:t>When you're asked what your greatest weakness is there are several different ways you can answer, Never tell your actual weaknesses. Include positive point in your weakness.</a:t>
            </a:r>
          </a:p>
          <a:p>
            <a:r>
              <a:rPr lang="en-US" dirty="0" smtClean="0"/>
              <a:t>Straight forward</a:t>
            </a:r>
          </a:p>
          <a:p>
            <a:r>
              <a:rPr lang="en-US" dirty="0" smtClean="0"/>
              <a:t>Impatient</a:t>
            </a:r>
          </a:p>
          <a:p>
            <a:r>
              <a:rPr lang="en-US" dirty="0" smtClean="0"/>
              <a:t>Sensitive</a:t>
            </a:r>
          </a:p>
          <a:p>
            <a:r>
              <a:rPr lang="en-US" dirty="0" smtClean="0"/>
              <a:t>More talkative</a:t>
            </a:r>
          </a:p>
          <a:p>
            <a:r>
              <a:rPr lang="en-US" dirty="0" smtClean="0"/>
              <a:t>Trust people very quickly</a:t>
            </a:r>
          </a:p>
          <a:p>
            <a:r>
              <a:rPr lang="en-US" dirty="0" smtClean="0"/>
              <a:t>I cant say no if someone ask for help</a:t>
            </a:r>
          </a:p>
          <a:p>
            <a:endParaRPr lang="en-US" dirty="0" smtClean="0"/>
          </a:p>
          <a:p>
            <a:endParaRPr lang="en-US" dirty="0" smtClean="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12_2"/>
          <p:cNvPicPr>
            <a:picLocks noChangeAspect="1" noChangeArrowheads="1"/>
          </p:cNvPicPr>
          <p:nvPr/>
        </p:nvPicPr>
        <p:blipFill>
          <a:blip r:embed="rId4" cstate="print"/>
          <a:srcRect r="2"/>
          <a:stretch>
            <a:fillRect/>
          </a:stretch>
        </p:blipFill>
        <p:spPr bwMode="auto">
          <a:xfrm>
            <a:off x="381000" y="2133600"/>
            <a:ext cx="2362200" cy="2225675"/>
          </a:xfrm>
          <a:prstGeom prst="rect">
            <a:avLst/>
          </a:prstGeom>
          <a:noFill/>
          <a:ln w="9525">
            <a:noFill/>
            <a:miter lim="800000"/>
            <a:headEnd/>
            <a:tailEnd/>
          </a:ln>
        </p:spPr>
      </p:pic>
      <p:sp>
        <p:nvSpPr>
          <p:cNvPr id="345092" name="Text Box 4"/>
          <p:cNvSpPr txBox="1">
            <a:spLocks noChangeArrowheads="1"/>
          </p:cNvSpPr>
          <p:nvPr/>
        </p:nvSpPr>
        <p:spPr bwMode="auto">
          <a:xfrm>
            <a:off x="152400" y="1676400"/>
            <a:ext cx="2971800" cy="461963"/>
          </a:xfrm>
          <a:prstGeom prst="rect">
            <a:avLst/>
          </a:prstGeom>
          <a:noFill/>
          <a:ln w="9525">
            <a:noFill/>
            <a:miter lim="800000"/>
            <a:headEnd/>
            <a:tailEnd/>
          </a:ln>
        </p:spPr>
        <p:txBody>
          <a:bodyPr>
            <a:spAutoFit/>
          </a:bodyPr>
          <a:lstStyle/>
          <a:p>
            <a:pPr algn="ctr" eaLnBrk="0" hangingPunct="0"/>
            <a:r>
              <a:rPr lang="en-US" sz="2400" b="1">
                <a:latin typeface="Humnst777 BT" pitchFamily="34" charset="0"/>
              </a:rPr>
              <a:t>Wear clean shoes</a:t>
            </a:r>
            <a:endParaRPr lang="en-US" sz="2000">
              <a:latin typeface="Humnst777 BT" pitchFamily="34" charset="0"/>
            </a:endParaRPr>
          </a:p>
        </p:txBody>
      </p:sp>
      <p:sp>
        <p:nvSpPr>
          <p:cNvPr id="7" name="Text Box 2"/>
          <p:cNvSpPr txBox="1">
            <a:spLocks noChangeArrowheads="1"/>
          </p:cNvSpPr>
          <p:nvPr/>
        </p:nvSpPr>
        <p:spPr bwMode="auto">
          <a:xfrm>
            <a:off x="3657600" y="1828800"/>
            <a:ext cx="3589338" cy="461963"/>
          </a:xfrm>
          <a:prstGeom prst="rect">
            <a:avLst/>
          </a:prstGeom>
          <a:noFill/>
          <a:ln w="9525">
            <a:noFill/>
            <a:miter lim="800000"/>
            <a:headEnd/>
            <a:tailEnd/>
          </a:ln>
        </p:spPr>
        <p:txBody>
          <a:bodyPr wrap="none">
            <a:spAutoFit/>
          </a:bodyPr>
          <a:lstStyle/>
          <a:p>
            <a:pPr eaLnBrk="0" hangingPunct="0"/>
            <a:r>
              <a:rPr lang="en-US" sz="2400" b="1">
                <a:latin typeface="Humnst777 BT" pitchFamily="34" charset="0"/>
              </a:rPr>
              <a:t>Comb your Hair neatly </a:t>
            </a:r>
            <a:endParaRPr lang="en-US" sz="2000">
              <a:latin typeface="Humnst777 BT" pitchFamily="34" charset="0"/>
            </a:endParaRPr>
          </a:p>
        </p:txBody>
      </p:sp>
      <p:pic>
        <p:nvPicPr>
          <p:cNvPr id="30726" name="Picture 4"/>
          <p:cNvPicPr>
            <a:picLocks noChangeAspect="1" noChangeArrowheads="1"/>
          </p:cNvPicPr>
          <p:nvPr/>
        </p:nvPicPr>
        <p:blipFill>
          <a:blip r:embed="rId5" cstate="print"/>
          <a:srcRect/>
          <a:stretch>
            <a:fillRect/>
          </a:stretch>
        </p:blipFill>
        <p:spPr bwMode="auto">
          <a:xfrm>
            <a:off x="7315200" y="1371600"/>
            <a:ext cx="1371600" cy="1714500"/>
          </a:xfrm>
          <a:prstGeom prst="rect">
            <a:avLst/>
          </a:prstGeom>
          <a:noFill/>
          <a:ln w="9525">
            <a:noFill/>
            <a:miter lim="800000"/>
            <a:headEnd/>
            <a:tailEnd/>
          </a:ln>
        </p:spPr>
      </p:pic>
      <p:sp>
        <p:nvSpPr>
          <p:cNvPr id="10" name="Text Box 22"/>
          <p:cNvSpPr txBox="1">
            <a:spLocks noChangeArrowheads="1"/>
          </p:cNvSpPr>
          <p:nvPr/>
        </p:nvSpPr>
        <p:spPr bwMode="auto">
          <a:xfrm>
            <a:off x="3671888" y="2438400"/>
            <a:ext cx="4800600" cy="457200"/>
          </a:xfrm>
          <a:prstGeom prst="rect">
            <a:avLst/>
          </a:prstGeom>
          <a:noFill/>
          <a:ln w="9525">
            <a:noFill/>
            <a:miter lim="800000"/>
            <a:headEnd/>
            <a:tailEnd/>
          </a:ln>
        </p:spPr>
        <p:txBody>
          <a:bodyPr>
            <a:spAutoFit/>
          </a:bodyPr>
          <a:lstStyle/>
          <a:p>
            <a:pPr eaLnBrk="0" hangingPunct="0"/>
            <a:r>
              <a:rPr lang="en-US" sz="2400" b="1">
                <a:latin typeface="Humnst777 BT" pitchFamily="34" charset="0"/>
              </a:rPr>
              <a:t>Shave properly </a:t>
            </a:r>
            <a:endParaRPr lang="en-US" sz="2000">
              <a:latin typeface="Humnst777 BT" pitchFamily="34" charset="0"/>
            </a:endParaRPr>
          </a:p>
        </p:txBody>
      </p:sp>
    </p:spTree>
  </p:cSld>
  <p:clrMapOvr>
    <a:masterClrMapping/>
  </p:clrMapOvr>
  <p:transition spd="med">
    <p:sndAc>
      <p:stSnd>
        <p:snd r:embed="rId3"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animEffect transition="in" filter="slide(fromBottom)">
                                      <p:cBhvr>
                                        <p:cTn id="7" dur="500"/>
                                        <p:tgtEl>
                                          <p:spTgt spid="34509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P spid="7"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389437"/>
          </a:xfrm>
        </p:spPr>
        <p:txBody>
          <a:bodyPr/>
          <a:lstStyle/>
          <a:p>
            <a:r>
              <a:rPr lang="en-US" dirty="0" smtClean="0"/>
              <a:t>Take quick decision</a:t>
            </a:r>
          </a:p>
          <a:p>
            <a:r>
              <a:rPr lang="en-US" dirty="0" smtClean="0"/>
              <a:t>Get nervous when talking to stranger</a:t>
            </a:r>
          </a:p>
          <a:p>
            <a:r>
              <a:rPr lang="en-US" dirty="0" smtClean="0"/>
              <a:t>To speak lie is difficult for me</a:t>
            </a:r>
          </a:p>
          <a:p>
            <a:r>
              <a:rPr lang="en-US" dirty="0" smtClean="0"/>
              <a:t>I am bit lazy which I am not interested in.</a:t>
            </a:r>
          </a:p>
          <a:p>
            <a:endParaRPr lang="en-US" dirty="0" smtClean="0"/>
          </a:p>
          <a:p>
            <a:r>
              <a:rPr lang="en-US" dirty="0" smtClean="0"/>
              <a:t>For Example :- </a:t>
            </a:r>
          </a:p>
          <a:p>
            <a:pPr lvl="1"/>
            <a:r>
              <a:rPr lang="en-US" dirty="0" smtClean="0"/>
              <a:t>I cant say no when someone ask for help and I am a bit lazy about which I am not interested.</a:t>
            </a:r>
          </a:p>
          <a:p>
            <a:pPr lvl="1"/>
            <a:endParaRPr lang="en-US" dirty="0" smtClean="0"/>
          </a:p>
          <a:p>
            <a:pPr lvl="1">
              <a:buNone/>
            </a:pPr>
            <a:r>
              <a:rPr lang="en-US" dirty="0" smtClean="0"/>
              <a:t>( Never speak more then two /three weakness )</a:t>
            </a:r>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389437"/>
          </a:xfrm>
        </p:spPr>
        <p:txBody>
          <a:bodyPr/>
          <a:lstStyle/>
          <a:p>
            <a:r>
              <a:rPr lang="en-US" dirty="0" smtClean="0"/>
              <a:t>Another option is try to turn a negative into a positive. For example, a sense of urgency to get projects completed or wanting to triple-check every item in a spreadsheet can be turned into a strength i.e. you are a candidate who will make sure that the project is done on time and your work will be close to perfect.</a:t>
            </a:r>
          </a:p>
          <a:p>
            <a:r>
              <a:rPr lang="en-US" dirty="0" smtClean="0"/>
              <a:t>When I'm working on a project, I don't want just to meet deadlines. Rather, I prefer to complete the project well ahead of schedule.</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lstStyle/>
          <a:p>
            <a:r>
              <a:rPr lang="en-US" b="1" dirty="0" smtClean="0"/>
              <a:t>How Do You Handle Stress / Pressure?</a:t>
            </a:r>
            <a:br>
              <a:rPr lang="en-US" b="1" dirty="0" smtClean="0"/>
            </a:br>
            <a:endParaRPr lang="en-US" dirty="0"/>
          </a:p>
        </p:txBody>
      </p:sp>
      <p:sp>
        <p:nvSpPr>
          <p:cNvPr id="3" name="Content Placeholder 2"/>
          <p:cNvSpPr>
            <a:spLocks noGrp="1"/>
          </p:cNvSpPr>
          <p:nvPr>
            <p:ph idx="1"/>
          </p:nvPr>
        </p:nvSpPr>
        <p:spPr>
          <a:xfrm>
            <a:off x="457200" y="2133600"/>
            <a:ext cx="8229600" cy="4389437"/>
          </a:xfrm>
        </p:spPr>
        <p:txBody>
          <a:bodyPr/>
          <a:lstStyle/>
          <a:p>
            <a:r>
              <a:rPr lang="en-US" dirty="0" smtClean="0"/>
              <a:t>Stress is very important to me. With stress, I do the best possible job. The appropriate way to deal with stress is to make sure I have the correct balance between good stress and bad stress.</a:t>
            </a:r>
          </a:p>
          <a:p>
            <a:r>
              <a:rPr lang="en-US" dirty="0" smtClean="0"/>
              <a:t>I need good stress to stay motivated and productive.</a:t>
            </a:r>
          </a:p>
          <a:p>
            <a:r>
              <a:rPr lang="en-US" dirty="0" smtClean="0"/>
              <a:t>I actually work better under pressure and I've found that I enjoy working in a challenging environment.</a:t>
            </a:r>
          </a:p>
          <a:p>
            <a:r>
              <a:rPr lang="en-US" dirty="0" smtClean="0"/>
              <a:t>I've done some of my best work under tight deadlines, where the atmosphere was very stressful.</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p>
            <a:r>
              <a:rPr lang="en-US" b="1" dirty="0" smtClean="0"/>
              <a:t>How Do You Evaluate Success?</a:t>
            </a:r>
            <a:br>
              <a:rPr lang="en-US" b="1" dirty="0" smtClean="0"/>
            </a:br>
            <a:endParaRPr lang="en-US" dirty="0"/>
          </a:p>
        </p:txBody>
      </p:sp>
      <p:sp>
        <p:nvSpPr>
          <p:cNvPr id="3" name="Content Placeholder 2"/>
          <p:cNvSpPr>
            <a:spLocks noGrp="1"/>
          </p:cNvSpPr>
          <p:nvPr>
            <p:ph idx="1"/>
          </p:nvPr>
        </p:nvSpPr>
        <p:spPr>
          <a:xfrm>
            <a:off x="457200" y="1752601"/>
            <a:ext cx="8229600" cy="4572000"/>
          </a:xfrm>
        </p:spPr>
        <p:txBody>
          <a:bodyPr/>
          <a:lstStyle/>
          <a:p>
            <a:r>
              <a:rPr lang="en-US" dirty="0" smtClean="0"/>
              <a:t>"For me, success is about doing my job well. I want to be recognized as someone who always does their best and tries their hardest to make my goals.</a:t>
            </a:r>
          </a:p>
          <a:p>
            <a:r>
              <a:rPr lang="en-US" dirty="0" smtClean="0"/>
              <a:t>" "I evaluate success based on not only my work, but the work of my team. In order for me to be considered successful, the team needs to achieve both our individual and our team goals.“</a:t>
            </a:r>
          </a:p>
          <a:p>
            <a:r>
              <a:rPr lang="en-US" dirty="0" smtClean="0"/>
              <a:t> "I evaluate success based on outcomes. It's not always the path you take to achieve success that matters. Rather, it's quantifiable results."</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p>
            <a:r>
              <a:rPr lang="en-US" b="1" dirty="0" smtClean="0"/>
              <a:t>Why Should We Hire You?</a:t>
            </a:r>
            <a:br>
              <a:rPr lang="en-US" b="1" dirty="0" smtClean="0"/>
            </a:br>
            <a:endParaRPr lang="en-US" dirty="0"/>
          </a:p>
        </p:txBody>
      </p:sp>
      <p:sp>
        <p:nvSpPr>
          <p:cNvPr id="3" name="Content Placeholder 2"/>
          <p:cNvSpPr>
            <a:spLocks noGrp="1"/>
          </p:cNvSpPr>
          <p:nvPr>
            <p:ph idx="1"/>
          </p:nvPr>
        </p:nvSpPr>
        <p:spPr>
          <a:xfrm>
            <a:off x="457200" y="1600201"/>
            <a:ext cx="8229600" cy="4724400"/>
          </a:xfrm>
        </p:spPr>
        <p:txBody>
          <a:bodyPr/>
          <a:lstStyle/>
          <a:p>
            <a:r>
              <a:rPr lang="en-US" dirty="0" smtClean="0"/>
              <a:t>At this point you have to market your self.</a:t>
            </a:r>
          </a:p>
          <a:p>
            <a:r>
              <a:rPr lang="en-US" dirty="0" smtClean="0"/>
              <a:t>Interviewer is really asking, “What makes you the best fit for this position?” </a:t>
            </a:r>
          </a:p>
          <a:p>
            <a:r>
              <a:rPr lang="en-US" dirty="0" smtClean="0"/>
              <a:t>Make a list of the requirements for the position, including personality traits, skills, and qualifications. </a:t>
            </a:r>
          </a:p>
          <a:p>
            <a:r>
              <a:rPr lang="en-US" dirty="0" smtClean="0"/>
              <a:t>Then, make a list of the qualities you have that fit these requirements</a:t>
            </a:r>
          </a:p>
          <a:p>
            <a:r>
              <a:rPr lang="en-US" dirty="0" smtClean="0"/>
              <a:t>For Example - If hired, I will bring my leadership abilities and strategies for achieving profit gains to this position.</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80037"/>
          </a:xfrm>
        </p:spPr>
        <p:txBody>
          <a:bodyPr/>
          <a:lstStyle/>
          <a:p>
            <a:r>
              <a:rPr lang="en-US" dirty="0" smtClean="0"/>
              <a:t>Share your knowledge/talent</a:t>
            </a:r>
          </a:p>
          <a:p>
            <a:r>
              <a:rPr lang="en-US" dirty="0" smtClean="0"/>
              <a:t>Work experience</a:t>
            </a:r>
          </a:p>
          <a:p>
            <a:r>
              <a:rPr lang="en-US" dirty="0" smtClean="0"/>
              <a:t>Share skills relate it to the job</a:t>
            </a:r>
          </a:p>
          <a:p>
            <a:r>
              <a:rPr lang="en-US" dirty="0" smtClean="0"/>
              <a:t>Career goal and related to the job</a:t>
            </a:r>
          </a:p>
          <a:p>
            <a:endParaRPr lang="en-US" dirty="0" smtClean="0"/>
          </a:p>
          <a:p>
            <a:r>
              <a:rPr lang="en-US" dirty="0" smtClean="0"/>
              <a:t>For example – (for fresher)</a:t>
            </a:r>
          </a:p>
          <a:p>
            <a:pPr lvl="1"/>
            <a:r>
              <a:rPr lang="en-US" dirty="0" smtClean="0"/>
              <a:t>Sir as I am a fresher I have theoretical knowledge but I can do hard work for my origination and I will put my all efforts for the good progress of the organization. Being punctual and sincere, I can finish the work given to me on time and try my best to fulfill all the requirement of  organization from me.</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334000"/>
          </a:xfrm>
        </p:spPr>
        <p:txBody>
          <a:bodyPr/>
          <a:lstStyle/>
          <a:p>
            <a:r>
              <a:rPr lang="en-US" dirty="0" smtClean="0"/>
              <a:t>For example – ( Experienced )</a:t>
            </a:r>
          </a:p>
          <a:p>
            <a:pPr lvl="1"/>
            <a:r>
              <a:rPr lang="en-US" dirty="0" smtClean="0"/>
              <a:t>With reference to my work experience, I will satisfy all the requirement for this job. I am sincere with my work &amp; would never let you down in anyway.  I promise you will never regret for the decision to appoint me in the organization.</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expected salary</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Sir being a fresher salary is not at top of my priority list it should be par with the industry standard.. </a:t>
            </a:r>
            <a:endParaRPr lang="en-US" dirty="0"/>
          </a:p>
        </p:txBody>
      </p:sp>
    </p:spTree>
    <p:extLst>
      <p:ext uri="{BB962C8B-B14F-4D97-AF65-F5344CB8AC3E}">
        <p14:creationId xmlns:p14="http://schemas.microsoft.com/office/powerpoint/2010/main" xmlns="" val="3598464070"/>
      </p:ext>
    </p:extLst>
  </p:cSld>
  <p:clrMapOvr>
    <a:masterClrMapping/>
  </p:clrMapOvr>
  <p:transition spd="med" advClick="0">
    <p:sndAc>
      <p:stSnd>
        <p:snd r:embed="rId2" name="cashreg.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p>
            <a:r>
              <a:rPr lang="en-US" sz="5400" b="1" dirty="0" smtClean="0">
                <a:effectLst>
                  <a:outerShdw blurRad="38100" dist="38100" dir="2700000" algn="tl">
                    <a:srgbClr val="000000">
                      <a:alpha val="43137"/>
                    </a:srgbClr>
                  </a:outerShdw>
                </a:effectLst>
              </a:rPr>
              <a:t>Different stages of Interview.</a:t>
            </a:r>
            <a:r>
              <a:rPr lang="en-US" sz="5400" dirty="0" smtClean="0"/>
              <a:t/>
            </a:r>
            <a:br>
              <a:rPr lang="en-US" sz="5400" dirty="0" smtClean="0"/>
            </a:br>
            <a:endParaRPr lang="en-US" dirty="0"/>
          </a:p>
        </p:txBody>
      </p:sp>
      <p:sp>
        <p:nvSpPr>
          <p:cNvPr id="3" name="Content Placeholder 2"/>
          <p:cNvSpPr>
            <a:spLocks noGrp="1"/>
          </p:cNvSpPr>
          <p:nvPr>
            <p:ph idx="1"/>
          </p:nvPr>
        </p:nvSpPr>
        <p:spPr>
          <a:xfrm>
            <a:off x="457200" y="2468563"/>
            <a:ext cx="8229600" cy="4389437"/>
          </a:xfrm>
        </p:spPr>
        <p:txBody>
          <a:bodyPr/>
          <a:lstStyle/>
          <a:p>
            <a:pPr algn="ctr">
              <a:buNone/>
            </a:pPr>
            <a:r>
              <a:rPr lang="en-US" dirty="0" smtClean="0"/>
              <a:t>There is, in fact, a logical process to the interview.  By knowing the particular the sequence of the interview, you will perform with greater confidence.  Every interview is going to have its own flow, but the following is a sample format for most one hour interviews.</a:t>
            </a:r>
          </a:p>
          <a:p>
            <a:pPr>
              <a:buNone/>
            </a:pP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084637"/>
          </a:xfrm>
        </p:spPr>
        <p:txBody>
          <a:bodyPr/>
          <a:lstStyle/>
          <a:p>
            <a:pPr algn="ctr"/>
            <a:r>
              <a:rPr lang="en-US" b="1" i="1" dirty="0" smtClean="0"/>
              <a:t>1. Walking in the Door – </a:t>
            </a:r>
          </a:p>
          <a:p>
            <a:pPr algn="ctr">
              <a:buNone/>
            </a:pPr>
            <a:endParaRPr lang="en-US" b="1" i="1" dirty="0" smtClean="0"/>
          </a:p>
          <a:p>
            <a:r>
              <a:rPr lang="en-US" dirty="0" smtClean="0"/>
              <a:t>Arrive no more than 10 minutes early. </a:t>
            </a:r>
          </a:p>
          <a:p>
            <a:r>
              <a:rPr lang="en-US" dirty="0" smtClean="0"/>
              <a:t> Go to the washroom and check your professional appearance. </a:t>
            </a:r>
          </a:p>
          <a:p>
            <a:r>
              <a:rPr lang="en-US" dirty="0" smtClean="0"/>
              <a:t> Believe it or not when you walk in the office door, the interview has started.  It’s like being on stage, your words and actions will be evaluated.</a:t>
            </a:r>
          </a:p>
          <a:p>
            <a:r>
              <a:rPr lang="en-US" dirty="0" smtClean="0"/>
              <a:t>Your image begins well before the actual interview.</a:t>
            </a:r>
          </a:p>
          <a:p>
            <a:r>
              <a:rPr lang="en-US" dirty="0" smtClean="0"/>
              <a:t> The secretary or receptionist is often the gatekeeper and may give feedback to the hiring manager about the first impressions. </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6600" dirty="0" smtClean="0">
                <a:solidFill>
                  <a:srgbClr val="C00000"/>
                </a:solidFill>
              </a:rPr>
              <a:t>Remember first impression is a long last impression</a:t>
            </a:r>
            <a:endParaRPr lang="en-US" sz="6600" dirty="0">
              <a:solidFill>
                <a:srgbClr val="C00000"/>
              </a:solidFill>
            </a:endParaRPr>
          </a:p>
        </p:txBody>
      </p:sp>
    </p:spTree>
  </p:cSld>
  <p:clrMapOvr>
    <a:masterClrMapping/>
  </p:clrMapOvr>
  <p:transition spd="med" advClick="0">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nodeType="clickEffect">
                                  <p:stCondLst>
                                    <p:cond delay="0"/>
                                  </p:stCondLst>
                                  <p:childTnLst>
                                    <p:set>
                                      <p:cBhvr>
                                        <p:cTn id="6" dur="1000">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389437"/>
          </a:xfrm>
        </p:spPr>
        <p:txBody>
          <a:bodyPr/>
          <a:lstStyle/>
          <a:p>
            <a:r>
              <a:rPr lang="en-US" dirty="0" smtClean="0"/>
              <a:t> Be sure you treat them with respect and enthusiasm. </a:t>
            </a:r>
          </a:p>
          <a:p>
            <a:r>
              <a:rPr lang="en-US" dirty="0" smtClean="0"/>
              <a:t> You may be asked then to have a seat and wait.  </a:t>
            </a:r>
          </a:p>
          <a:p>
            <a:r>
              <a:rPr lang="en-US" dirty="0" smtClean="0"/>
              <a:t>Observe the surroundings and get a feel for the work environment.</a:t>
            </a:r>
          </a:p>
          <a:p>
            <a:r>
              <a:rPr lang="en-US" dirty="0" smtClean="0"/>
              <a:t> Collect your thoughts and think about how you want to prepare for the Greeting stage by being yourself at your best. </a:t>
            </a:r>
          </a:p>
          <a:p>
            <a:r>
              <a:rPr lang="en-US" dirty="0" smtClean="0"/>
              <a:t> Be sure you stay relaxed and control any nervous habits.</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89437"/>
          </a:xfrm>
        </p:spPr>
        <p:txBody>
          <a:bodyPr/>
          <a:lstStyle/>
          <a:p>
            <a:r>
              <a:rPr lang="en-US" b="1" i="1" dirty="0" smtClean="0"/>
              <a:t>2. Greeting (1 Minute) – </a:t>
            </a:r>
            <a:r>
              <a:rPr lang="en-US" dirty="0" smtClean="0"/>
              <a:t>Next, your interviewer comes out of their office and meets you for the very first time.  Stand up straight, smile proudly, look them in the eyes, shake their hand firmly and introduce yourself with a positive tone.  Say, “It’s very nice to meet you, (and restate their name)?”  This increases your chances of remembering it.  First impressions and body language are critical.  The interview is won or lost at this stage.  By pretend this is your very first day on the job, you will reduce your anxiety.</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389437"/>
          </a:xfrm>
        </p:spPr>
        <p:txBody>
          <a:bodyPr/>
          <a:lstStyle/>
          <a:p>
            <a:r>
              <a:rPr lang="en-US" b="1" i="1" dirty="0" smtClean="0"/>
              <a:t>3. Breaking the Ice (2 to 3 Minutes)</a:t>
            </a:r>
            <a:r>
              <a:rPr lang="en-US" i="1" dirty="0" smtClean="0"/>
              <a:t> – </a:t>
            </a:r>
            <a:r>
              <a:rPr lang="en-US" dirty="0" smtClean="0"/>
              <a:t>A good interviewer may assume you are a bit nervous.  They may open by engaging you in some small talk to put you at ease.  This may include such topics as traffic, parking, the weather, etc.  Avoid politics, religion or any controversial topics.  Notice the surroundings very carefully especially for the types of picture or items that decorate the office.  Make a positive comment and connection to them to help you break the ice.  By getting the interviewer to like you, this demonstrates your interpersonal skills and ability to get along with others on the team</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89437"/>
          </a:xfrm>
        </p:spPr>
        <p:txBody>
          <a:bodyPr/>
          <a:lstStyle/>
          <a:p>
            <a:r>
              <a:rPr lang="en-US" b="1" i="1" dirty="0" smtClean="0"/>
              <a:t>4. Interview Expectations (1 Minute) – </a:t>
            </a:r>
            <a:r>
              <a:rPr lang="en-US" dirty="0" smtClean="0"/>
              <a:t>The interviewer may begin by outlining the agenda and scanning your resume.  Be sure you get a sense of how long the interview is so you can tailor your answers to the time you have.  If you have any urgent questions or need clarification, then ask.  Otherwise wait to ask later.  Get settled in and be prepared to respond sincerely in the upcoming stage.</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389437"/>
          </a:xfrm>
        </p:spPr>
        <p:txBody>
          <a:bodyPr/>
          <a:lstStyle/>
          <a:p>
            <a:r>
              <a:rPr lang="en-US" b="1" i="1" dirty="0" smtClean="0"/>
              <a:t>5. General Interview Conversation (15 to 20 Minutes) – </a:t>
            </a:r>
            <a:r>
              <a:rPr lang="en-US" dirty="0" smtClean="0"/>
              <a:t>Most interviewers like to start with “broad-brush” questions then move into a series of questions about your education, experience, credentials, skills and interest.  Give a flawless performance of your key achievements and prove your knowledge of the company.  Be clear about the top 3 to 5 things that you want to emphasize in order to convince them to give you an offer.  Be sure to listen intently, reflect momentarily and then answer optimistically</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389437"/>
          </a:xfrm>
        </p:spPr>
        <p:txBody>
          <a:bodyPr/>
          <a:lstStyle/>
          <a:p>
            <a:r>
              <a:rPr lang="en-US" b="1" i="1" dirty="0" smtClean="0"/>
              <a:t>6. Further Probing (15 to 20 Minutes) -</a:t>
            </a:r>
            <a:r>
              <a:rPr lang="en-US" i="1" dirty="0" smtClean="0"/>
              <a:t> </a:t>
            </a:r>
            <a:r>
              <a:rPr lang="en-US" dirty="0" smtClean="0"/>
              <a:t>The interviewer will now probe further to see if you possess the required qualifications to be successful in the job.  You will need to relate specific strengths-based examples from your background that match what they seek, but don’t ramble.  The interviewer will be attempting to get a better understanding of your style, behavior patterns and potential for a blending with the organization’s culture.  Expect questions that ask: How?, Why? and What did you do?</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89437"/>
          </a:xfrm>
        </p:spPr>
        <p:txBody>
          <a:bodyPr/>
          <a:lstStyle/>
          <a:p>
            <a:r>
              <a:rPr lang="en-US" b="1" i="1" dirty="0" smtClean="0"/>
              <a:t>7. Asking Questions (10 to 15 Minutes) -</a:t>
            </a:r>
            <a:r>
              <a:rPr lang="en-US" i="1" dirty="0" smtClean="0"/>
              <a:t> </a:t>
            </a:r>
            <a:r>
              <a:rPr lang="en-US" dirty="0" smtClean="0"/>
              <a:t>The interview is a two-way conversation in which both parties form an impression.  Ask intelligent questions that will help clarify your understanding of the job and organization as well as demonstrate your enthusiasm for the position.  Do not ask about salary until an offer is made.  The interviewer may sell the benefits of the position with their answers.</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389437"/>
          </a:xfrm>
        </p:spPr>
        <p:txBody>
          <a:bodyPr/>
          <a:lstStyle/>
          <a:p>
            <a:r>
              <a:rPr lang="en-US" b="1" i="1" dirty="0" smtClean="0"/>
              <a:t>8. Closing (2 to 3 Minutes</a:t>
            </a:r>
            <a:r>
              <a:rPr lang="en-US" i="1" dirty="0" smtClean="0"/>
              <a:t>)</a:t>
            </a:r>
            <a:r>
              <a:rPr lang="en-US" b="1" i="1" dirty="0" smtClean="0"/>
              <a:t> – </a:t>
            </a:r>
            <a:r>
              <a:rPr lang="en-US" dirty="0" smtClean="0"/>
              <a:t>At this stage, the interviewer should be providing cues that it is time to wrap-up.  During the final minutes of the interview, be sure you say something convincing that leaves a positive and lasting impression.  Summarize why you are interested in the position and why they should hire you – seal the deal!  Lastly, kindly ask them, “What’s the next step?”  Do they need any additional documents such as a list of references, transcripts, writing sample, or application form?  When will you hear from them again?  Be sure you thank them for taking the time for granting the interview.  Request a business card.  Be sure to firmly shake hands and smile while maintaining eye contact as you part ways.  Give a warm goodbye anyone else you met at the office.</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229600" cy="4389437"/>
          </a:xfrm>
        </p:spPr>
        <p:txBody>
          <a:bodyPr/>
          <a:lstStyle/>
          <a:p>
            <a:r>
              <a:rPr lang="en-US" b="1" i="1" dirty="0" smtClean="0"/>
              <a:t>9. Follow-up – </a:t>
            </a:r>
            <a:r>
              <a:rPr lang="en-US" dirty="0" smtClean="0"/>
              <a:t>To stand out, be sure to follow-up with a thank you letter or note immediately, Don’t wait — do it the very next day..  If you have not heard by the time they said they would contact you, call to check on the status of your candidacy and reiterate your interest in the job.</a:t>
            </a:r>
            <a:r>
              <a:rPr lang="en-US" smtClean="0"/>
              <a:t> </a:t>
            </a:r>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04800" y="304800"/>
            <a:ext cx="7772400" cy="1362456"/>
          </a:xfrm>
        </p:spPr>
        <p:txBody>
          <a:bodyPr/>
          <a:lstStyle/>
          <a:p>
            <a:pPr>
              <a:defRPr/>
            </a:pPr>
            <a:r>
              <a:rPr smtClean="0">
                <a:latin typeface="Arial" charset="0"/>
                <a:cs typeface="Arial" charset="0"/>
              </a:rPr>
              <a:t>Lets Watch a Video</a:t>
            </a:r>
          </a:p>
        </p:txBody>
      </p:sp>
      <p:sp>
        <p:nvSpPr>
          <p:cNvPr id="5123" name="Text Placeholder 5"/>
          <p:cNvSpPr>
            <a:spLocks noGrp="1"/>
          </p:cNvSpPr>
          <p:nvPr>
            <p:ph type="body" idx="1"/>
          </p:nvPr>
        </p:nvSpPr>
        <p:spPr>
          <a:xfrm>
            <a:off x="5486400" y="5257800"/>
            <a:ext cx="3276600" cy="647700"/>
          </a:xfrm>
        </p:spPr>
        <p:txBody>
          <a:bodyPr/>
          <a:lstStyle/>
          <a:p>
            <a:r>
              <a:rPr lang="en-US" dirty="0" smtClean="0"/>
              <a:t>Interview</a:t>
            </a:r>
          </a:p>
        </p:txBody>
      </p:sp>
      <p:pic>
        <p:nvPicPr>
          <p:cNvPr id="5124" name="Picture 4" descr="C:\Users\Public\Pictures\Sample Pictures\video.jpg">
            <a:hlinkClick r:id="rId4" action="ppaction://hlinkfile"/>
          </p:cNvPr>
          <p:cNvPicPr>
            <a:picLocks noGrp="1" noChangeAspect="1" noChangeArrowheads="1"/>
          </p:cNvPicPr>
          <p:nvPr>
            <p:ph idx="4294967295"/>
          </p:nvPr>
        </p:nvPicPr>
        <p:blipFill>
          <a:blip r:embed="rId5" cstate="print"/>
          <a:srcRect/>
          <a:stretch>
            <a:fillRect/>
          </a:stretch>
        </p:blipFill>
        <p:spPr>
          <a:xfrm>
            <a:off x="1752600" y="1981200"/>
            <a:ext cx="5026025" cy="3014663"/>
          </a:xfrm>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Body Language.</a:t>
            </a:r>
            <a:br>
              <a:rPr lang="en-US" dirty="0" smtClean="0"/>
            </a:br>
            <a:endParaRPr lang="en-US" dirty="0"/>
          </a:p>
        </p:txBody>
      </p:sp>
      <p:sp>
        <p:nvSpPr>
          <p:cNvPr id="3" name="Content Placeholder 2"/>
          <p:cNvSpPr>
            <a:spLocks noGrp="1"/>
          </p:cNvSpPr>
          <p:nvPr>
            <p:ph idx="1"/>
          </p:nvPr>
        </p:nvSpPr>
        <p:spPr/>
        <p:txBody>
          <a:bodyPr/>
          <a:lstStyle/>
          <a:p>
            <a:pPr algn="ctr">
              <a:lnSpc>
                <a:spcPct val="80000"/>
              </a:lnSpc>
              <a:buFontTx/>
              <a:buNone/>
            </a:pPr>
            <a:r>
              <a:rPr lang="en-US" sz="2800" dirty="0" smtClean="0">
                <a:solidFill>
                  <a:srgbClr val="C00000"/>
                </a:solidFill>
              </a:rPr>
              <a:t>Body language is nonverbal communication that involves body movement.</a:t>
            </a:r>
          </a:p>
          <a:p>
            <a:pPr algn="ctr">
              <a:lnSpc>
                <a:spcPct val="80000"/>
              </a:lnSpc>
              <a:buFontTx/>
              <a:buNone/>
            </a:pPr>
            <a:r>
              <a:rPr lang="en-US" sz="2800" dirty="0" smtClean="0">
                <a:solidFill>
                  <a:srgbClr val="C00000"/>
                </a:solidFill>
              </a:rPr>
              <a:t> </a:t>
            </a:r>
          </a:p>
          <a:p>
            <a:pPr algn="ctr">
              <a:lnSpc>
                <a:spcPct val="80000"/>
              </a:lnSpc>
              <a:buFontTx/>
              <a:buNone/>
            </a:pPr>
            <a:r>
              <a:rPr lang="en-US" sz="2800" dirty="0" smtClean="0">
                <a:solidFill>
                  <a:srgbClr val="C00000"/>
                </a:solidFill>
              </a:rPr>
              <a:t>Gesturing" can also be termed as body language which is absolutely non-verbal means of communication.</a:t>
            </a:r>
          </a:p>
          <a:p>
            <a:pPr algn="ctr">
              <a:lnSpc>
                <a:spcPct val="80000"/>
              </a:lnSpc>
              <a:buFontTx/>
              <a:buNone/>
            </a:pPr>
            <a:endParaRPr lang="en-US" sz="2800" dirty="0" smtClean="0">
              <a:solidFill>
                <a:srgbClr val="C00000"/>
              </a:solidFill>
            </a:endParaRPr>
          </a:p>
          <a:p>
            <a:pPr algn="ctr">
              <a:lnSpc>
                <a:spcPct val="80000"/>
              </a:lnSpc>
              <a:buFontTx/>
              <a:buNone/>
            </a:pPr>
            <a:r>
              <a:rPr lang="en-US" sz="2800" dirty="0" smtClean="0">
                <a:solidFill>
                  <a:srgbClr val="C00000"/>
                </a:solidFill>
              </a:rPr>
              <a:t>People during the conversation can convey a great deal of information without even speaking; through  nonverbal communication </a:t>
            </a:r>
          </a:p>
          <a:p>
            <a:endParaRPr lang="en-US" dirty="0"/>
          </a:p>
        </p:txBody>
      </p:sp>
    </p:spTree>
  </p:cSld>
  <p:clrMapOvr>
    <a:masterClrMapping/>
  </p:clrMapOvr>
  <p:transition spd="med" advClick="0">
    <p:sndAc>
      <p:stSnd>
        <p:snd r:embed="rId2" name="cashreg.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eaLnBrk="1" fontAlgn="auto" hangingPunct="1">
              <a:spcAft>
                <a:spcPts val="0"/>
              </a:spcAft>
              <a:buFont typeface="Wingdings" pitchFamily="2" charset="2"/>
              <a:buChar char="§"/>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6" name="Text Placeholder 5"/>
          <p:cNvSpPr>
            <a:spLocks noGrp="1"/>
          </p:cNvSpPr>
          <p:nvPr>
            <p:ph type="body" idx="1"/>
          </p:nvPr>
        </p:nvSpPr>
        <p:spPr/>
        <p:txBody>
          <a:bodyPr/>
          <a:lstStyle/>
          <a:p>
            <a:pPr fontAlgn="auto">
              <a:spcAft>
                <a:spcPts val="0"/>
              </a:spcAft>
              <a:buFont typeface="Wingdings" pitchFamily="2" charset="2"/>
              <a:buChar char="Ø"/>
              <a:defRPr/>
            </a:pPr>
            <a:r>
              <a:rPr lang="en-US" dirty="0" smtClean="0"/>
              <a:t>  Mock Interview - Resume</a:t>
            </a:r>
          </a:p>
        </p:txBody>
      </p:sp>
      <p:sp>
        <p:nvSpPr>
          <p:cNvPr id="5" name="Title 1"/>
          <p:cNvSpPr txBox="1">
            <a:spLocks/>
          </p:cNvSpPr>
          <p:nvPr/>
        </p:nvSpPr>
        <p:spPr>
          <a:xfrm>
            <a:off x="762000" y="609600"/>
            <a:ext cx="7623048" cy="1905000"/>
          </a:xfrm>
          <a:prstGeom prst="rect">
            <a:avLst/>
          </a:prstGeom>
          <a:ln>
            <a:noFill/>
          </a:ln>
        </p:spPr>
        <p:txBody>
          <a:bodyPr lIns="0" tIns="0" rIns="0" bIns="0" anchor="b">
            <a:scene3d>
              <a:camera prst="orthographicFront"/>
              <a:lightRig rig="freezing" dir="t">
                <a:rot lat="0" lon="0" rev="5640000"/>
              </a:lightRig>
            </a:scene3d>
            <a:sp3d prstMaterial="flat">
              <a:bevelT w="38100" h="38100"/>
            </a:sp3d>
          </a:bodyPr>
          <a:lstStyle/>
          <a:p>
            <a:pPr algn="ctr" fontAlgn="auto">
              <a:spcAft>
                <a:spcPts val="0"/>
              </a:spcAft>
              <a:defRPr/>
            </a:pPr>
            <a:r>
              <a:rPr lang="en-US" sz="72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rPr>
              <a:t>Action</a:t>
            </a:r>
            <a:r>
              <a:rPr lang="en-US" sz="7200" b="1" dirty="0" smtClean="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rPr>
              <a:t>……</a:t>
            </a:r>
          </a:p>
          <a:p>
            <a:pPr fontAlgn="auto">
              <a:spcAft>
                <a:spcPts val="0"/>
              </a:spcAft>
              <a:buFont typeface="Wingdings" pitchFamily="2" charset="2"/>
              <a:buChar char="Ø"/>
              <a:defRPr/>
            </a:pPr>
            <a:endParaRPr lang="en-US" sz="28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p:txBody>
      </p:sp>
      <p:pic>
        <p:nvPicPr>
          <p:cNvPr id="104452" name="Picture 2" descr="C:\Documents and Settings\mob\Desktop\download (1).jpg"/>
          <p:cNvPicPr>
            <a:picLocks noChangeAspect="1" noChangeArrowheads="1"/>
          </p:cNvPicPr>
          <p:nvPr/>
        </p:nvPicPr>
        <p:blipFill>
          <a:blip r:embed="rId4" cstate="print"/>
          <a:srcRect/>
          <a:stretch>
            <a:fillRect/>
          </a:stretch>
        </p:blipFill>
        <p:spPr bwMode="auto">
          <a:xfrm>
            <a:off x="5257800" y="3276600"/>
            <a:ext cx="3200400" cy="3048000"/>
          </a:xfrm>
          <a:prstGeom prst="rect">
            <a:avLst/>
          </a:prstGeom>
          <a:noFill/>
          <a:ln w="9525">
            <a:noFill/>
            <a:miter lim="800000"/>
            <a:headEnd/>
            <a:tailEnd/>
          </a:ln>
        </p:spPr>
      </p:pic>
    </p:spTree>
  </p:cSld>
  <p:clrMapOvr>
    <a:masterClrMapping/>
  </p:clrMapOvr>
  <p:transition spd="med" advClick="0">
    <p:sndAc>
      <p:stSnd>
        <p:snd r:embed="rId3" name="cashreg.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62200"/>
            <a:ext cx="7851648" cy="1828800"/>
          </a:xfrm>
        </p:spPr>
        <p:txBody>
          <a:bodyPr>
            <a:normAutofit fontScale="90000"/>
          </a:bodyPr>
          <a:lstStyle/>
          <a:p>
            <a:pPr eaLnBrk="1" fontAlgn="auto" hangingPunct="1">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152579" name="Picture 1" descr="C:\Documents and Settings\mob\Desktop\KASE\images (10).jpg"/>
          <p:cNvPicPr>
            <a:picLocks noChangeAspect="1" noChangeArrowheads="1"/>
          </p:cNvPicPr>
          <p:nvPr/>
        </p:nvPicPr>
        <p:blipFill>
          <a:blip r:embed="rId4" cstate="print"/>
          <a:srcRect/>
          <a:stretch>
            <a:fillRect/>
          </a:stretch>
        </p:blipFill>
        <p:spPr bwMode="auto">
          <a:xfrm>
            <a:off x="1600200" y="2667000"/>
            <a:ext cx="5791200" cy="2971800"/>
          </a:xfrm>
          <a:prstGeom prst="rect">
            <a:avLst/>
          </a:prstGeom>
          <a:noFill/>
          <a:ln w="9525">
            <a:noFill/>
            <a:miter lim="800000"/>
            <a:headEnd/>
            <a:tailEnd/>
          </a:ln>
        </p:spPr>
      </p:pic>
      <p:sp>
        <p:nvSpPr>
          <p:cNvPr id="152580" name="Rectangle 7"/>
          <p:cNvSpPr>
            <a:spLocks noChangeArrowheads="1"/>
          </p:cNvSpPr>
          <p:nvPr/>
        </p:nvSpPr>
        <p:spPr bwMode="auto">
          <a:xfrm>
            <a:off x="533400" y="914400"/>
            <a:ext cx="7924800" cy="1446213"/>
          </a:xfrm>
          <a:prstGeom prst="rect">
            <a:avLst/>
          </a:prstGeom>
          <a:noFill/>
          <a:ln w="9525">
            <a:noFill/>
            <a:miter lim="800000"/>
            <a:headEnd/>
            <a:tailEnd/>
          </a:ln>
        </p:spPr>
        <p:txBody>
          <a:bodyPr>
            <a:spAutoFit/>
          </a:bodyPr>
          <a:lstStyle/>
          <a:p>
            <a:pPr algn="ctr"/>
            <a:r>
              <a:rPr lang="en-US" sz="4400" b="1">
                <a:latin typeface="Times New Roman" pitchFamily="18" charset="0"/>
                <a:ea typeface="Verdana" pitchFamily="34" charset="0"/>
                <a:cs typeface="Times New Roman" pitchFamily="18" charset="0"/>
              </a:rPr>
              <a:t> We look forward to contribute in your success journey </a:t>
            </a:r>
            <a:endParaRPr lang="en-US" sz="4400">
              <a:latin typeface="Times New Roman" pitchFamily="18" charset="0"/>
              <a:ea typeface="Verdana" pitchFamily="34" charset="0"/>
              <a:cs typeface="Times New Roman" pitchFamily="18" charset="0"/>
            </a:endParaRPr>
          </a:p>
        </p:txBody>
      </p:sp>
    </p:spTree>
  </p:cSld>
  <p:clrMapOvr>
    <a:masterClrMapping/>
  </p:clrMapOvr>
  <p:transition spd="med" advClick="0">
    <p:sndAc>
      <p:stSnd>
        <p:snd r:embed="rId3" name="cashreg.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9973</TotalTime>
  <Words>3287</Words>
  <Application>Microsoft Office PowerPoint</Application>
  <PresentationFormat>On-screen Show (4:3)</PresentationFormat>
  <Paragraphs>423</Paragraphs>
  <Slides>91</Slides>
  <Notes>32</Notes>
  <HiddenSlides>2</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Flow</vt:lpstr>
      <vt:lpstr> </vt:lpstr>
      <vt:lpstr>Interview  </vt:lpstr>
      <vt:lpstr>Steps of Interview process</vt:lpstr>
      <vt:lpstr>Grooming</vt:lpstr>
      <vt:lpstr>Grooming</vt:lpstr>
      <vt:lpstr>Slide 6</vt:lpstr>
      <vt:lpstr>Slide 7</vt:lpstr>
      <vt:lpstr>Slide 8</vt:lpstr>
      <vt:lpstr>Body Language. </vt:lpstr>
      <vt:lpstr>Slide 10</vt:lpstr>
      <vt:lpstr>Slide 11</vt:lpstr>
      <vt:lpstr>Slide 12</vt:lpstr>
      <vt:lpstr>Slide 13</vt:lpstr>
      <vt:lpstr>Slide 14</vt:lpstr>
      <vt:lpstr>Slide 15</vt:lpstr>
      <vt:lpstr>BE AWARE OF YOURSELF !!!</vt:lpstr>
      <vt:lpstr>Slide 17</vt:lpstr>
      <vt:lpstr>Slide 18</vt:lpstr>
      <vt:lpstr>Slide 19</vt:lpstr>
      <vt:lpstr>Do’s and the Don'ts</vt:lpstr>
      <vt:lpstr>Don’t cross your arms or legs </vt:lpstr>
      <vt:lpstr>Have eye contact, but don’t stare </vt:lpstr>
      <vt:lpstr>Don’t be afraid to take up some space </vt:lpstr>
      <vt:lpstr>Relax your shoulders </vt:lpstr>
      <vt:lpstr>Nod when they are talking </vt:lpstr>
      <vt:lpstr>Don’t slouch, sit up straight </vt:lpstr>
      <vt:lpstr>Lean, but not too much </vt:lpstr>
      <vt:lpstr>Smile and laugh </vt:lpstr>
      <vt:lpstr>Don’t touch your face </vt:lpstr>
      <vt:lpstr>Keep your head up </vt:lpstr>
      <vt:lpstr>Use your hands more confidently </vt:lpstr>
      <vt:lpstr>Keep a good attitude </vt:lpstr>
      <vt:lpstr>Techniques of building rapport and trust. </vt:lpstr>
      <vt:lpstr>Slide 34</vt:lpstr>
      <vt:lpstr>Techniques :- </vt:lpstr>
      <vt:lpstr>Slide 36</vt:lpstr>
      <vt:lpstr>Techniques of answering questions. </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What to say instead of I don’t know. </vt:lpstr>
      <vt:lpstr>Question - </vt:lpstr>
      <vt:lpstr>Slide 56</vt:lpstr>
      <vt:lpstr>Role plays – Mock Interview</vt:lpstr>
      <vt:lpstr>Slide 58</vt:lpstr>
      <vt:lpstr>Lets Watch a Video</vt:lpstr>
      <vt:lpstr>Most likely questions during the interview. </vt:lpstr>
      <vt:lpstr>Top 11 Interview Questions</vt:lpstr>
      <vt:lpstr>Slide 62</vt:lpstr>
      <vt:lpstr>Tell me about yourself.</vt:lpstr>
      <vt:lpstr>Tell me about yourself (Cont..)</vt:lpstr>
      <vt:lpstr>My name is Ajeet singh, I did my primary education from ABC inter college Agra and my graduation from Agra University and I am perusing Diploma in DCA from Appliq airways academy, I am honest, self motivated individual with positive attitude towards my life and work, I am born and brought up in Agra, there are five members in my family, My father is a farmer and my mother is a house wife, my hobbies are travelling and interactive with new people…</vt:lpstr>
      <vt:lpstr>Why do you want to join our organization</vt:lpstr>
      <vt:lpstr>What is Your Greatest Strength? </vt:lpstr>
      <vt:lpstr>Slide 68</vt:lpstr>
      <vt:lpstr>What is Your Greatest Weakness? </vt:lpstr>
      <vt:lpstr>Slide 70</vt:lpstr>
      <vt:lpstr>Slide 71</vt:lpstr>
      <vt:lpstr>How Do You Handle Stress / Pressure? </vt:lpstr>
      <vt:lpstr>How Do You Evaluate Success? </vt:lpstr>
      <vt:lpstr>Why Should We Hire You? </vt:lpstr>
      <vt:lpstr>Slide 75</vt:lpstr>
      <vt:lpstr>Slide 76</vt:lpstr>
      <vt:lpstr>What is your expected salary</vt:lpstr>
      <vt:lpstr>Different stages of Interview. </vt:lpstr>
      <vt:lpstr>Slide 79</vt:lpstr>
      <vt:lpstr>Slide 80</vt:lpstr>
      <vt:lpstr>Slide 81</vt:lpstr>
      <vt:lpstr>Slide 82</vt:lpstr>
      <vt:lpstr>Slide 83</vt:lpstr>
      <vt:lpstr>Slide 84</vt:lpstr>
      <vt:lpstr>Slide 85</vt:lpstr>
      <vt:lpstr>Slide 86</vt:lpstr>
      <vt:lpstr>Slide 87</vt:lpstr>
      <vt:lpstr>Slide 88</vt:lpstr>
      <vt:lpstr>Lets Watch a Video</vt:lpstr>
      <vt:lpstr>     </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mobile</dc:creator>
  <cp:lastModifiedBy>vos</cp:lastModifiedBy>
  <cp:revision>105</cp:revision>
  <dcterms:created xsi:type="dcterms:W3CDTF">2013-11-19T08:54:17Z</dcterms:created>
  <dcterms:modified xsi:type="dcterms:W3CDTF">2020-07-23T11:26:37Z</dcterms:modified>
</cp:coreProperties>
</file>