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95696" autoAdjust="0"/>
  </p:normalViewPr>
  <p:slideViewPr>
    <p:cSldViewPr>
      <p:cViewPr varScale="1">
        <p:scale>
          <a:sx n="56" d="100"/>
          <a:sy n="56" d="100"/>
        </p:scale>
        <p:origin x="1368" y="4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endParaRPr lang="en-US"/>
          </a:p>
        </p:txBody>
      </p:sp>
      <p:sp>
        <p:nvSpPr>
          <p:cNvPr id="1048750"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fld id="{A2EE7E76-9554-4936-B305-29A468062BB3}" type="datetimeFigureOut">
              <a:rPr lang="en-US"/>
              <a:t>2/12/2024</a:t>
            </a:fld>
            <a:endParaRPr lang="en-US"/>
          </a:p>
        </p:txBody>
      </p:sp>
      <p:sp>
        <p:nvSpPr>
          <p:cNvPr id="1048751"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048752"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3"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endParaRPr lang="en-US"/>
          </a:p>
        </p:txBody>
      </p:sp>
      <p:sp>
        <p:nvSpPr>
          <p:cNvPr id="1048754"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fld id="{C116C8EF-B384-4429-8A56-F59A40E31A20}"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Image Placeholder 1"/>
          <p:cNvSpPr>
            <a:spLocks noGrp="1" noRot="1" noChangeAspect="1"/>
          </p:cNvSpPr>
          <p:nvPr>
            <p:ph type="sldImg"/>
          </p:nvPr>
        </p:nvSpPr>
        <p:spPr/>
      </p:sp>
      <p:sp>
        <p:nvSpPr>
          <p:cNvPr id="1048595" name="Notes Placeholder 2"/>
          <p:cNvSpPr>
            <a:spLocks noGrp="1"/>
          </p:cNvSpPr>
          <p:nvPr>
            <p:ph type="body" idx="1"/>
          </p:nvPr>
        </p:nvSpPr>
        <p:spPr/>
        <p:txBody>
          <a:bodyPr>
            <a:normAutofit/>
          </a:bodyPr>
          <a:lstStyle/>
          <a:p>
            <a:endParaRPr lang="en-US"/>
          </a:p>
        </p:txBody>
      </p:sp>
      <p:sp>
        <p:nvSpPr>
          <p:cNvPr id="1048596" name="Slide Number Placeholder 3"/>
          <p:cNvSpPr>
            <a:spLocks noGrp="1"/>
          </p:cNvSpPr>
          <p:nvPr>
            <p:ph type="sldNum" sz="quarter" idx="10"/>
          </p:nvPr>
        </p:nvSpPr>
        <p:spPr/>
        <p:txBody>
          <a:bodyPr/>
          <a:lstStyle/>
          <a:p>
            <a:fld id="{89C81BFE-DA42-4176-8C97-B119821248D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normAutofit/>
          </a:bodyPr>
          <a:lstStyle/>
          <a:p>
            <a:endParaRPr lang="en-US"/>
          </a:p>
        </p:txBody>
      </p:sp>
      <p:sp>
        <p:nvSpPr>
          <p:cNvPr id="1048632" name="Slide Number Placeholder 3"/>
          <p:cNvSpPr>
            <a:spLocks noGrp="1"/>
          </p:cNvSpPr>
          <p:nvPr>
            <p:ph type="sldNum" sz="quarter" idx="10"/>
          </p:nvPr>
        </p:nvSpPr>
        <p:spPr/>
        <p:txBody>
          <a:bodyPr/>
          <a:lstStyle/>
          <a:p>
            <a:fld id="{89C81BFE-DA42-4176-8C97-B119821248D5}" type="slidenum">
              <a:rPr lang="en-US" smtClean="0"/>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p:sp>
      <p:sp>
        <p:nvSpPr>
          <p:cNvPr id="1048639" name="Notes Placeholder 2"/>
          <p:cNvSpPr>
            <a:spLocks noGrp="1"/>
          </p:cNvSpPr>
          <p:nvPr>
            <p:ph type="body" idx="1"/>
          </p:nvPr>
        </p:nvSpPr>
        <p:spPr/>
        <p:txBody>
          <a:bodyPr>
            <a:normAutofit/>
          </a:bodyPr>
          <a:lstStyle/>
          <a:p>
            <a:endParaRPr lang="en-US"/>
          </a:p>
        </p:txBody>
      </p:sp>
      <p:sp>
        <p:nvSpPr>
          <p:cNvPr id="1048640" name="Slide Number Placeholder 3"/>
          <p:cNvSpPr>
            <a:spLocks noGrp="1"/>
          </p:cNvSpPr>
          <p:nvPr>
            <p:ph type="sldNum" sz="quarter" idx="10"/>
          </p:nvPr>
        </p:nvSpPr>
        <p:spPr/>
        <p:txBody>
          <a:bodyPr/>
          <a:lstStyle/>
          <a:p>
            <a:fld id="{89C81BFE-DA42-4176-8C97-B119821248D5}" type="slidenum">
              <a:rPr lang="en-US" smtClean="0"/>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Slide Image Placeholder 1"/>
          <p:cNvSpPr>
            <a:spLocks noGrp="1" noRot="1" noChangeAspect="1"/>
          </p:cNvSpPr>
          <p:nvPr>
            <p:ph type="sldImg"/>
          </p:nvPr>
        </p:nvSpPr>
        <p:spPr/>
      </p:sp>
      <p:sp>
        <p:nvSpPr>
          <p:cNvPr id="1048653" name="Notes Placeholder 2"/>
          <p:cNvSpPr>
            <a:spLocks noGrp="1"/>
          </p:cNvSpPr>
          <p:nvPr>
            <p:ph type="body" idx="1"/>
          </p:nvPr>
        </p:nvSpPr>
        <p:spPr/>
        <p:txBody>
          <a:bodyPr>
            <a:normAutofit/>
          </a:bodyPr>
          <a:lstStyle/>
          <a:p>
            <a:endParaRPr lang="en-US"/>
          </a:p>
        </p:txBody>
      </p:sp>
      <p:sp>
        <p:nvSpPr>
          <p:cNvPr id="1048654" name="Slide Number Placeholder 3"/>
          <p:cNvSpPr>
            <a:spLocks noGrp="1"/>
          </p:cNvSpPr>
          <p:nvPr>
            <p:ph type="sldNum" sz="quarter" idx="10"/>
          </p:nvPr>
        </p:nvSpPr>
        <p:spPr/>
        <p:txBody>
          <a:bodyPr/>
          <a:lstStyle/>
          <a:p>
            <a:fld id="{89C81BFE-DA42-4176-8C97-B119821248D5}" type="slidenum">
              <a:rPr lang="en-US" smtClean="0"/>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Slide Image Placeholder 1"/>
          <p:cNvSpPr>
            <a:spLocks noGrp="1" noRot="1" noChangeAspect="1"/>
          </p:cNvSpPr>
          <p:nvPr>
            <p:ph type="sldImg"/>
          </p:nvPr>
        </p:nvSpPr>
        <p:spPr/>
      </p:sp>
      <p:sp>
        <p:nvSpPr>
          <p:cNvPr id="1048663" name="Notes Placeholder 2"/>
          <p:cNvSpPr>
            <a:spLocks noGrp="1"/>
          </p:cNvSpPr>
          <p:nvPr>
            <p:ph type="body" idx="1"/>
          </p:nvPr>
        </p:nvSpPr>
        <p:spPr/>
        <p:txBody>
          <a:bodyPr>
            <a:normAutofit/>
          </a:bodyPr>
          <a:lstStyle/>
          <a:p>
            <a:endParaRPr lang="en-US"/>
          </a:p>
        </p:txBody>
      </p:sp>
      <p:sp>
        <p:nvSpPr>
          <p:cNvPr id="1048664" name="Slide Number Placeholder 3"/>
          <p:cNvSpPr>
            <a:spLocks noGrp="1"/>
          </p:cNvSpPr>
          <p:nvPr>
            <p:ph type="sldNum" sz="quarter" idx="10"/>
          </p:nvPr>
        </p:nvSpPr>
        <p:spPr/>
        <p:txBody>
          <a:bodyPr/>
          <a:lstStyle/>
          <a:p>
            <a:fld id="{89C81BFE-DA42-4176-8C97-B119821248D5}" type="slidenum">
              <a:rPr lang="en-US" smtClean="0"/>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normAutofit/>
          </a:bodyPr>
          <a:lstStyle/>
          <a:p>
            <a:endParaRPr lang="en-US"/>
          </a:p>
        </p:txBody>
      </p:sp>
      <p:sp>
        <p:nvSpPr>
          <p:cNvPr id="1048675" name="Slide Number Placeholder 3"/>
          <p:cNvSpPr>
            <a:spLocks noGrp="1"/>
          </p:cNvSpPr>
          <p:nvPr>
            <p:ph type="sldNum" sz="quarter" idx="10"/>
          </p:nvPr>
        </p:nvSpPr>
        <p:spPr/>
        <p:txBody>
          <a:bodyPr/>
          <a:lstStyle/>
          <a:p>
            <a:fld id="{89C81BFE-DA42-4176-8C97-B119821248D5}" type="slidenum">
              <a:rPr lang="en-US" smtClean="0"/>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Slide Image Placeholder 1"/>
          <p:cNvSpPr>
            <a:spLocks noGrp="1" noRot="1" noChangeAspect="1"/>
          </p:cNvSpPr>
          <p:nvPr>
            <p:ph type="sldImg"/>
          </p:nvPr>
        </p:nvSpPr>
        <p:spPr/>
      </p:sp>
      <p:sp>
        <p:nvSpPr>
          <p:cNvPr id="1048686" name="Notes Placeholder 2"/>
          <p:cNvSpPr>
            <a:spLocks noGrp="1"/>
          </p:cNvSpPr>
          <p:nvPr>
            <p:ph type="body" idx="1"/>
          </p:nvPr>
        </p:nvSpPr>
        <p:spPr/>
        <p:txBody>
          <a:bodyPr>
            <a:normAutofit/>
          </a:bodyPr>
          <a:lstStyle/>
          <a:p>
            <a:endParaRPr lang="en-US"/>
          </a:p>
        </p:txBody>
      </p:sp>
      <p:sp>
        <p:nvSpPr>
          <p:cNvPr id="1048687" name="Slide Number Placeholder 3"/>
          <p:cNvSpPr>
            <a:spLocks noGrp="1"/>
          </p:cNvSpPr>
          <p:nvPr>
            <p:ph type="sldNum" sz="quarter" idx="10"/>
          </p:nvPr>
        </p:nvSpPr>
        <p:spPr/>
        <p:txBody>
          <a:bodyPr/>
          <a:lstStyle/>
          <a:p>
            <a:fld id="{89C81BFE-DA42-4176-8C97-B119821248D5}" type="slidenum">
              <a:rPr lang="en-US" smtClean="0"/>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Slide Image Placeholder 1"/>
          <p:cNvSpPr>
            <a:spLocks noGrp="1" noRot="1" noChangeAspect="1"/>
          </p:cNvSpPr>
          <p:nvPr>
            <p:ph type="sldImg"/>
          </p:nvPr>
        </p:nvSpPr>
        <p:spPr/>
      </p:sp>
      <p:sp>
        <p:nvSpPr>
          <p:cNvPr id="1048693" name="Notes Placeholder 2"/>
          <p:cNvSpPr>
            <a:spLocks noGrp="1"/>
          </p:cNvSpPr>
          <p:nvPr>
            <p:ph type="body" idx="1"/>
          </p:nvPr>
        </p:nvSpPr>
        <p:spPr/>
        <p:txBody>
          <a:bodyPr>
            <a:normAutofit/>
          </a:bodyPr>
          <a:lstStyle/>
          <a:p>
            <a:endParaRPr lang="en-US"/>
          </a:p>
        </p:txBody>
      </p:sp>
      <p:sp>
        <p:nvSpPr>
          <p:cNvPr id="1048694" name="Slide Number Placeholder 3"/>
          <p:cNvSpPr>
            <a:spLocks noGrp="1"/>
          </p:cNvSpPr>
          <p:nvPr>
            <p:ph type="sldNum" sz="quarter" idx="10"/>
          </p:nvPr>
        </p:nvSpPr>
        <p:spPr/>
        <p:txBody>
          <a:bodyPr/>
          <a:lstStyle/>
          <a:p>
            <a:fld id="{89C81BFE-DA42-4176-8C97-B119821248D5}" type="slidenum">
              <a:rPr lang="en-US" smtClean="0"/>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97"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698"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99" name="Date Placeholder 9"/>
          <p:cNvSpPr>
            <a:spLocks noGrp="1"/>
          </p:cNvSpPr>
          <p:nvPr>
            <p:ph type="dt" sz="half" idx="10"/>
          </p:nvPr>
        </p:nvSpPr>
        <p:spPr/>
        <p:txBody>
          <a:bodyPr/>
          <a:lstStyle/>
          <a:p>
            <a:fld id="{ABC55AE1-5499-4911-8B7D-29F40C7A59D0}" type="datetime1">
              <a:rPr lang="en-US"/>
              <a:t>2/12/2024</a:t>
            </a:fld>
            <a:endParaRPr lang="en-US"/>
          </a:p>
        </p:txBody>
      </p:sp>
      <p:sp>
        <p:nvSpPr>
          <p:cNvPr id="1048700" name="Footer Placeholder 21"/>
          <p:cNvSpPr>
            <a:spLocks noGrp="1"/>
          </p:cNvSpPr>
          <p:nvPr>
            <p:ph type="ftr" sz="quarter" idx="11"/>
          </p:nvPr>
        </p:nvSpPr>
        <p:spPr/>
        <p:txBody>
          <a:bodyPr/>
          <a:lstStyle/>
          <a:p>
            <a:endParaRPr lang="en-US"/>
          </a:p>
        </p:txBody>
      </p:sp>
      <p:sp>
        <p:nvSpPr>
          <p:cNvPr id="1048701" name="Slide Number Placeholder 17"/>
          <p:cNvSpPr>
            <a:spLocks noGrp="1"/>
          </p:cNvSpPr>
          <p:nvPr>
            <p:ph type="sldNum" sz="quarter" idx="12"/>
          </p:nvPr>
        </p:nvSpPr>
        <p:spPr/>
        <p:txBody>
          <a:bodyPr/>
          <a:lstStyle/>
          <a:p>
            <a:fld id="{F8F09004-26CC-44F7-A79E-8A47C3118223}" type="slidenum">
              <a:rPr lang="en-US"/>
              <a:t>‹#›</a:t>
            </a:fld>
            <a:endParaRPr lang="en-US"/>
          </a:p>
        </p:txBody>
      </p:sp>
    </p:spTree>
  </p:cSld>
  <p:clrMapOvr>
    <a:masterClrMapping/>
  </p:clrMapOvr>
  <p:transition spd="med" advClick="0">
    <p:sndAc>
      <p:stSnd>
        <p:snd r:embed="rId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a:t>Click to edit Master title style</a:t>
            </a:r>
          </a:p>
        </p:txBody>
      </p:sp>
      <p:sp>
        <p:nvSpPr>
          <p:cNvPr id="104872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Date Placeholder 9"/>
          <p:cNvSpPr>
            <a:spLocks noGrp="1"/>
          </p:cNvSpPr>
          <p:nvPr>
            <p:ph type="dt" sz="half" idx="10"/>
          </p:nvPr>
        </p:nvSpPr>
        <p:spPr/>
        <p:txBody>
          <a:bodyPr/>
          <a:lstStyle/>
          <a:p>
            <a:fld id="{DBEB7274-11B6-45DF-8F96-0781502417E5}" type="datetime1">
              <a:rPr lang="en-US"/>
              <a:t>2/12/2024</a:t>
            </a:fld>
            <a:endParaRPr lang="en-US"/>
          </a:p>
        </p:txBody>
      </p:sp>
      <p:sp>
        <p:nvSpPr>
          <p:cNvPr id="1048724" name="Footer Placeholder 21"/>
          <p:cNvSpPr>
            <a:spLocks noGrp="1"/>
          </p:cNvSpPr>
          <p:nvPr>
            <p:ph type="ftr" sz="quarter" idx="11"/>
          </p:nvPr>
        </p:nvSpPr>
        <p:spPr/>
        <p:txBody>
          <a:bodyPr/>
          <a:lstStyle/>
          <a:p>
            <a:endParaRPr lang="en-US"/>
          </a:p>
        </p:txBody>
      </p:sp>
      <p:sp>
        <p:nvSpPr>
          <p:cNvPr id="1048725" name="Slide Number Placeholder 17"/>
          <p:cNvSpPr>
            <a:spLocks noGrp="1"/>
          </p:cNvSpPr>
          <p:nvPr>
            <p:ph type="sldNum" sz="quarter" idx="12"/>
          </p:nvPr>
        </p:nvSpPr>
        <p:spPr/>
        <p:txBody>
          <a:bodyPr/>
          <a:lstStyle/>
          <a:p>
            <a:fld id="{3149E1F4-B6CB-4A6F-947C-BB70956D2DB0}" type="slidenum">
              <a:rPr lang="en-US"/>
              <a:t>‹#›</a:t>
            </a:fld>
            <a:endParaRPr lang="en-US"/>
          </a:p>
        </p:txBody>
      </p:sp>
    </p:spTree>
  </p:cSld>
  <p:clrMapOvr>
    <a:masterClrMapping/>
  </p:clrMapOvr>
  <p:transition spd="med" advClick="0">
    <p:sndAc>
      <p:stSnd>
        <p:snd r:embed="rId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6"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1048707"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9"/>
          <p:cNvSpPr>
            <a:spLocks noGrp="1"/>
          </p:cNvSpPr>
          <p:nvPr>
            <p:ph type="dt" sz="half" idx="10"/>
          </p:nvPr>
        </p:nvSpPr>
        <p:spPr/>
        <p:txBody>
          <a:bodyPr/>
          <a:lstStyle/>
          <a:p>
            <a:fld id="{F817F1F6-6228-4AA7-A60F-2C9118572BFB}" type="datetime1">
              <a:rPr lang="en-US"/>
              <a:t>2/12/2024</a:t>
            </a:fld>
            <a:endParaRPr lang="en-US"/>
          </a:p>
        </p:txBody>
      </p:sp>
      <p:sp>
        <p:nvSpPr>
          <p:cNvPr id="1048709" name="Footer Placeholder 21"/>
          <p:cNvSpPr>
            <a:spLocks noGrp="1"/>
          </p:cNvSpPr>
          <p:nvPr>
            <p:ph type="ftr" sz="quarter" idx="11"/>
          </p:nvPr>
        </p:nvSpPr>
        <p:spPr/>
        <p:txBody>
          <a:bodyPr/>
          <a:lstStyle/>
          <a:p>
            <a:endParaRPr lang="en-US"/>
          </a:p>
        </p:txBody>
      </p:sp>
      <p:sp>
        <p:nvSpPr>
          <p:cNvPr id="1048710" name="Slide Number Placeholder 17"/>
          <p:cNvSpPr>
            <a:spLocks noGrp="1"/>
          </p:cNvSpPr>
          <p:nvPr>
            <p:ph type="sldNum" sz="quarter" idx="12"/>
          </p:nvPr>
        </p:nvSpPr>
        <p:spPr/>
        <p:txBody>
          <a:bodyPr/>
          <a:lstStyle/>
          <a:p>
            <a:fld id="{F5B6A2E7-7C0D-4A04-86D4-2F8C00306A73}" type="slidenum">
              <a:rPr lang="en-US"/>
              <a:t>‹#›</a:t>
            </a:fld>
            <a:endParaRPr lang="en-US"/>
          </a:p>
        </p:txBody>
      </p:sp>
    </p:spTree>
  </p:cSld>
  <p:clrMapOvr>
    <a:masterClrMapping/>
  </p:clrMapOvr>
  <p:transition spd="med" advClick="0">
    <p:sndAc>
      <p:stSnd>
        <p:snd r:embed="rId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Date Placeholder 9"/>
          <p:cNvSpPr>
            <a:spLocks noGrp="1"/>
          </p:cNvSpPr>
          <p:nvPr>
            <p:ph type="dt" sz="half" idx="10"/>
          </p:nvPr>
        </p:nvSpPr>
        <p:spPr/>
        <p:txBody>
          <a:bodyPr/>
          <a:lstStyle/>
          <a:p>
            <a:fld id="{112BB57F-9D86-46FE-9FA0-6C8D20CAFD87}" type="datetime1">
              <a:rPr lang="en-US"/>
              <a:t>2/12/2024</a:t>
            </a:fld>
            <a:endParaRPr lang="en-US"/>
          </a:p>
        </p:txBody>
      </p:sp>
      <p:sp>
        <p:nvSpPr>
          <p:cNvPr id="1048600" name="Footer Placeholder 21"/>
          <p:cNvSpPr>
            <a:spLocks noGrp="1"/>
          </p:cNvSpPr>
          <p:nvPr>
            <p:ph type="ftr" sz="quarter" idx="11"/>
          </p:nvPr>
        </p:nvSpPr>
        <p:spPr/>
        <p:txBody>
          <a:bodyPr/>
          <a:lstStyle/>
          <a:p>
            <a:endParaRPr lang="en-US"/>
          </a:p>
        </p:txBody>
      </p:sp>
      <p:sp>
        <p:nvSpPr>
          <p:cNvPr id="1048601" name="Slide Number Placeholder 17"/>
          <p:cNvSpPr>
            <a:spLocks noGrp="1"/>
          </p:cNvSpPr>
          <p:nvPr>
            <p:ph type="sldNum" sz="quarter" idx="12"/>
          </p:nvPr>
        </p:nvSpPr>
        <p:spPr/>
        <p:txBody>
          <a:bodyPr/>
          <a:lstStyle/>
          <a:p>
            <a:fld id="{14132FEB-3493-4762-BD11-AAD2A79BC605}" type="slidenum">
              <a:rPr lang="en-US"/>
              <a:t>‹#›</a:t>
            </a:fld>
            <a:endParaRPr lang="en-US"/>
          </a:p>
        </p:txBody>
      </p:sp>
    </p:spTree>
  </p:cSld>
  <p:clrMapOvr>
    <a:masterClrMapping/>
  </p:clrMapOvr>
  <p:transition spd="med" advClick="0">
    <p:sndAc>
      <p:stSnd>
        <p:snd r:embed="rId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5"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586"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587" name="Date Placeholder 9"/>
          <p:cNvSpPr>
            <a:spLocks noGrp="1"/>
          </p:cNvSpPr>
          <p:nvPr>
            <p:ph type="dt" sz="half" idx="10"/>
          </p:nvPr>
        </p:nvSpPr>
        <p:spPr/>
        <p:txBody>
          <a:bodyPr/>
          <a:lstStyle/>
          <a:p>
            <a:fld id="{D18A11CE-35C1-412E-A9EC-4768543FE7F4}" type="datetime1">
              <a:rPr lang="en-US"/>
              <a:t>2/12/2024</a:t>
            </a:fld>
            <a:endParaRPr lang="en-US"/>
          </a:p>
        </p:txBody>
      </p:sp>
      <p:sp>
        <p:nvSpPr>
          <p:cNvPr id="1048588" name="Footer Placeholder 21"/>
          <p:cNvSpPr>
            <a:spLocks noGrp="1"/>
          </p:cNvSpPr>
          <p:nvPr>
            <p:ph type="ftr" sz="quarter" idx="11"/>
          </p:nvPr>
        </p:nvSpPr>
        <p:spPr/>
        <p:txBody>
          <a:bodyPr/>
          <a:lstStyle/>
          <a:p>
            <a:endParaRPr lang="en-US"/>
          </a:p>
        </p:txBody>
      </p:sp>
      <p:sp>
        <p:nvSpPr>
          <p:cNvPr id="1048589" name="Slide Number Placeholder 17"/>
          <p:cNvSpPr>
            <a:spLocks noGrp="1"/>
          </p:cNvSpPr>
          <p:nvPr>
            <p:ph type="sldNum" sz="quarter" idx="12"/>
          </p:nvPr>
        </p:nvSpPr>
        <p:spPr/>
        <p:txBody>
          <a:bodyPr/>
          <a:lstStyle/>
          <a:p>
            <a:fld id="{A7BB3FC4-9B5F-490A-B26F-06F9AE0D0F0D}" type="slidenum">
              <a:rPr lang="en-US"/>
              <a:t>‹#›</a:t>
            </a:fld>
            <a:endParaRPr lang="en-US"/>
          </a:p>
        </p:txBody>
      </p:sp>
    </p:spTree>
  </p:cSld>
  <p:clrMapOvr>
    <a:masterClrMapping/>
  </p:clrMapOvr>
  <p:transition spd="med" advClick="0">
    <p:sndAc>
      <p:stSnd>
        <p:snd r:embed="rId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6" name="Title 1"/>
          <p:cNvSpPr>
            <a:spLocks noGrp="1"/>
          </p:cNvSpPr>
          <p:nvPr>
            <p:ph type="title"/>
          </p:nvPr>
        </p:nvSpPr>
        <p:spPr>
          <a:xfrm>
            <a:off x="457200" y="704088"/>
            <a:ext cx="8229600" cy="1143000"/>
          </a:xfrm>
        </p:spPr>
        <p:txBody>
          <a:bodyPr/>
          <a:lstStyle/>
          <a:p>
            <a:r>
              <a:rPr lang="en-US"/>
              <a:t>Click to edit Master title style</a:t>
            </a:r>
          </a:p>
        </p:txBody>
      </p:sp>
      <p:sp>
        <p:nvSpPr>
          <p:cNvPr id="1048727"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9" name="Date Placeholder 9"/>
          <p:cNvSpPr>
            <a:spLocks noGrp="1"/>
          </p:cNvSpPr>
          <p:nvPr>
            <p:ph type="dt" sz="half" idx="10"/>
          </p:nvPr>
        </p:nvSpPr>
        <p:spPr/>
        <p:txBody>
          <a:bodyPr/>
          <a:lstStyle/>
          <a:p>
            <a:fld id="{FC821796-C2A8-4048-9B02-2B516A1F50A3}" type="datetime1">
              <a:rPr lang="en-US"/>
              <a:t>2/12/2024</a:t>
            </a:fld>
            <a:endParaRPr lang="en-US"/>
          </a:p>
        </p:txBody>
      </p:sp>
      <p:sp>
        <p:nvSpPr>
          <p:cNvPr id="1048730" name="Footer Placeholder 21"/>
          <p:cNvSpPr>
            <a:spLocks noGrp="1"/>
          </p:cNvSpPr>
          <p:nvPr>
            <p:ph type="ftr" sz="quarter" idx="11"/>
          </p:nvPr>
        </p:nvSpPr>
        <p:spPr/>
        <p:txBody>
          <a:bodyPr/>
          <a:lstStyle/>
          <a:p>
            <a:endParaRPr lang="en-US"/>
          </a:p>
        </p:txBody>
      </p:sp>
      <p:sp>
        <p:nvSpPr>
          <p:cNvPr id="1048731" name="Slide Number Placeholder 17"/>
          <p:cNvSpPr>
            <a:spLocks noGrp="1"/>
          </p:cNvSpPr>
          <p:nvPr>
            <p:ph type="sldNum" sz="quarter" idx="12"/>
          </p:nvPr>
        </p:nvSpPr>
        <p:spPr/>
        <p:txBody>
          <a:bodyPr/>
          <a:lstStyle/>
          <a:p>
            <a:fld id="{8CE15E96-E986-4E8D-BCB5-E065C22E2934}" type="slidenum">
              <a:rPr lang="en-US"/>
              <a:t>‹#›</a:t>
            </a:fld>
            <a:endParaRPr lang="en-US"/>
          </a:p>
        </p:txBody>
      </p:sp>
    </p:spTree>
  </p:cSld>
  <p:clrMapOvr>
    <a:masterClrMapping/>
  </p:clrMapOvr>
  <p:transition spd="med" advClick="0">
    <p:sndAc>
      <p:stSnd>
        <p:snd r:embed="rId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2" name="Title 1"/>
          <p:cNvSpPr>
            <a:spLocks noGrp="1"/>
          </p:cNvSpPr>
          <p:nvPr>
            <p:ph type="title"/>
          </p:nvPr>
        </p:nvSpPr>
        <p:spPr>
          <a:xfrm>
            <a:off x="457200" y="704088"/>
            <a:ext cx="8229600" cy="1143000"/>
          </a:xfrm>
        </p:spPr>
        <p:txBody>
          <a:bodyPr/>
          <a:lstStyle/>
          <a:p>
            <a:r>
              <a:rPr lang="en-US"/>
              <a:t>Click to edit Master title style</a:t>
            </a:r>
          </a:p>
        </p:txBody>
      </p:sp>
      <p:sp>
        <p:nvSpPr>
          <p:cNvPr id="104873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3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3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Date Placeholder 9"/>
          <p:cNvSpPr>
            <a:spLocks noGrp="1"/>
          </p:cNvSpPr>
          <p:nvPr>
            <p:ph type="dt" sz="half" idx="10"/>
          </p:nvPr>
        </p:nvSpPr>
        <p:spPr/>
        <p:txBody>
          <a:bodyPr/>
          <a:lstStyle/>
          <a:p>
            <a:fld id="{B55299B4-EFAF-4C55-9C06-5B6F291D4FCD}" type="datetime1">
              <a:rPr lang="en-US"/>
              <a:t>2/12/2024</a:t>
            </a:fld>
            <a:endParaRPr lang="en-US"/>
          </a:p>
        </p:txBody>
      </p:sp>
      <p:sp>
        <p:nvSpPr>
          <p:cNvPr id="1048738" name="Footer Placeholder 21"/>
          <p:cNvSpPr>
            <a:spLocks noGrp="1"/>
          </p:cNvSpPr>
          <p:nvPr>
            <p:ph type="ftr" sz="quarter" idx="11"/>
          </p:nvPr>
        </p:nvSpPr>
        <p:spPr/>
        <p:txBody>
          <a:bodyPr/>
          <a:lstStyle/>
          <a:p>
            <a:endParaRPr lang="en-US"/>
          </a:p>
        </p:txBody>
      </p:sp>
      <p:sp>
        <p:nvSpPr>
          <p:cNvPr id="1048739" name="Slide Number Placeholder 17"/>
          <p:cNvSpPr>
            <a:spLocks noGrp="1"/>
          </p:cNvSpPr>
          <p:nvPr>
            <p:ph type="sldNum" sz="quarter" idx="12"/>
          </p:nvPr>
        </p:nvSpPr>
        <p:spPr/>
        <p:txBody>
          <a:bodyPr/>
          <a:lstStyle/>
          <a:p>
            <a:fld id="{E505027B-803F-4461-A4DC-10B22FD71741}" type="slidenum">
              <a:rPr lang="en-US"/>
              <a:t>‹#›</a:t>
            </a:fld>
            <a:endParaRPr lang="en-US"/>
          </a:p>
        </p:txBody>
      </p:sp>
    </p:spTree>
  </p:cSld>
  <p:clrMapOvr>
    <a:masterClrMapping/>
  </p:clrMapOvr>
  <p:transition spd="med" advClick="0">
    <p:sndAc>
      <p:stSnd>
        <p:snd r:embed="rId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703" name="Date Placeholder 9"/>
          <p:cNvSpPr>
            <a:spLocks noGrp="1"/>
          </p:cNvSpPr>
          <p:nvPr>
            <p:ph type="dt" sz="half" idx="10"/>
          </p:nvPr>
        </p:nvSpPr>
        <p:spPr/>
        <p:txBody>
          <a:bodyPr/>
          <a:lstStyle/>
          <a:p>
            <a:fld id="{1249B42E-D1D4-4117-B790-BE3CC6B789BE}" type="datetime1">
              <a:rPr lang="en-US"/>
              <a:t>2/12/2024</a:t>
            </a:fld>
            <a:endParaRPr lang="en-US"/>
          </a:p>
        </p:txBody>
      </p:sp>
      <p:sp>
        <p:nvSpPr>
          <p:cNvPr id="1048704" name="Footer Placeholder 21"/>
          <p:cNvSpPr>
            <a:spLocks noGrp="1"/>
          </p:cNvSpPr>
          <p:nvPr>
            <p:ph type="ftr" sz="quarter" idx="11"/>
          </p:nvPr>
        </p:nvSpPr>
        <p:spPr/>
        <p:txBody>
          <a:bodyPr/>
          <a:lstStyle/>
          <a:p>
            <a:endParaRPr lang="en-US"/>
          </a:p>
        </p:txBody>
      </p:sp>
      <p:sp>
        <p:nvSpPr>
          <p:cNvPr id="1048705" name="Slide Number Placeholder 17"/>
          <p:cNvSpPr>
            <a:spLocks noGrp="1"/>
          </p:cNvSpPr>
          <p:nvPr>
            <p:ph type="sldNum" sz="quarter" idx="12"/>
          </p:nvPr>
        </p:nvSpPr>
        <p:spPr/>
        <p:txBody>
          <a:bodyPr/>
          <a:lstStyle/>
          <a:p>
            <a:fld id="{0C797E9E-6699-445E-9418-E93EF79F11DC}" type="slidenum">
              <a:rPr lang="en-US"/>
              <a:t>‹#›</a:t>
            </a:fld>
            <a:endParaRPr lang="en-US"/>
          </a:p>
        </p:txBody>
      </p:sp>
    </p:spTree>
  </p:cSld>
  <p:clrMapOvr>
    <a:masterClrMapping/>
  </p:clrMapOvr>
  <p:transition spd="med" advClick="0">
    <p:sndAc>
      <p:stSnd>
        <p:snd r:embed="rId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0" name="Date Placeholder 9"/>
          <p:cNvSpPr>
            <a:spLocks noGrp="1"/>
          </p:cNvSpPr>
          <p:nvPr>
            <p:ph type="dt" sz="half" idx="10"/>
          </p:nvPr>
        </p:nvSpPr>
        <p:spPr/>
        <p:txBody>
          <a:bodyPr/>
          <a:lstStyle/>
          <a:p>
            <a:fld id="{1AB9CCE9-7FA3-4C86-8E6E-146FAFB44254}" type="datetime1">
              <a:rPr lang="en-US"/>
              <a:t>2/12/2024</a:t>
            </a:fld>
            <a:endParaRPr lang="en-US"/>
          </a:p>
        </p:txBody>
      </p:sp>
      <p:sp>
        <p:nvSpPr>
          <p:cNvPr id="1048741" name="Footer Placeholder 21"/>
          <p:cNvSpPr>
            <a:spLocks noGrp="1"/>
          </p:cNvSpPr>
          <p:nvPr>
            <p:ph type="ftr" sz="quarter" idx="11"/>
          </p:nvPr>
        </p:nvSpPr>
        <p:spPr/>
        <p:txBody>
          <a:bodyPr/>
          <a:lstStyle/>
          <a:p>
            <a:endParaRPr lang="en-US"/>
          </a:p>
        </p:txBody>
      </p:sp>
      <p:sp>
        <p:nvSpPr>
          <p:cNvPr id="1048742" name="Slide Number Placeholder 17"/>
          <p:cNvSpPr>
            <a:spLocks noGrp="1"/>
          </p:cNvSpPr>
          <p:nvPr>
            <p:ph type="sldNum" sz="quarter" idx="12"/>
          </p:nvPr>
        </p:nvSpPr>
        <p:spPr/>
        <p:txBody>
          <a:bodyPr/>
          <a:lstStyle/>
          <a:p>
            <a:fld id="{AA4F4D12-08E2-4407-A6E0-CAC2639303BD}" type="slidenum">
              <a:rPr lang="en-US"/>
              <a:t>‹#›</a:t>
            </a:fld>
            <a:endParaRPr lang="en-US"/>
          </a:p>
        </p:txBody>
      </p:sp>
    </p:spTree>
  </p:cSld>
  <p:clrMapOvr>
    <a:masterClrMapping/>
  </p:clrMapOvr>
  <p:transition spd="med" advClick="0">
    <p:sndAc>
      <p:stSnd>
        <p:snd r:embed="rId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744"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745"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9"/>
          <p:cNvSpPr>
            <a:spLocks noGrp="1"/>
          </p:cNvSpPr>
          <p:nvPr>
            <p:ph type="dt" sz="half" idx="10"/>
          </p:nvPr>
        </p:nvSpPr>
        <p:spPr/>
        <p:txBody>
          <a:bodyPr/>
          <a:lstStyle/>
          <a:p>
            <a:fld id="{67AF21DC-E2D3-4FC3-9B09-F41B2765AC33}" type="datetime1">
              <a:rPr lang="en-US"/>
              <a:t>2/12/2024</a:t>
            </a:fld>
            <a:endParaRPr lang="en-US"/>
          </a:p>
        </p:txBody>
      </p:sp>
      <p:sp>
        <p:nvSpPr>
          <p:cNvPr id="1048747" name="Footer Placeholder 21"/>
          <p:cNvSpPr>
            <a:spLocks noGrp="1"/>
          </p:cNvSpPr>
          <p:nvPr>
            <p:ph type="ftr" sz="quarter" idx="11"/>
          </p:nvPr>
        </p:nvSpPr>
        <p:spPr/>
        <p:txBody>
          <a:bodyPr/>
          <a:lstStyle/>
          <a:p>
            <a:endParaRPr lang="en-US"/>
          </a:p>
        </p:txBody>
      </p:sp>
      <p:sp>
        <p:nvSpPr>
          <p:cNvPr id="1048748" name="Slide Number Placeholder 17"/>
          <p:cNvSpPr>
            <a:spLocks noGrp="1"/>
          </p:cNvSpPr>
          <p:nvPr>
            <p:ph type="sldNum" sz="quarter" idx="12"/>
          </p:nvPr>
        </p:nvSpPr>
        <p:spPr/>
        <p:txBody>
          <a:bodyPr/>
          <a:lstStyle/>
          <a:p>
            <a:fld id="{D6B3ECAC-E4DB-44B4-B61F-503766BA9118}" type="slidenum">
              <a:rPr lang="en-US"/>
              <a:t>‹#›</a:t>
            </a:fld>
            <a:endParaRPr lang="en-US"/>
          </a:p>
        </p:txBody>
      </p:sp>
    </p:spTree>
  </p:cSld>
  <p:clrMapOvr>
    <a:masterClrMapping/>
  </p:clrMapOvr>
  <p:transition spd="med" advClick="0">
    <p:sndAc>
      <p:stSnd>
        <p:snd r:embed="rId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1"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p:nvSpPr>
          <p:cNvPr id="1048712"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p:nvSpPr>
          <p:cNvPr id="1048713" name="Freeform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pPr>
            <a:endParaRPr lang="en-US">
              <a:latin typeface="+mn-lt"/>
            </a:endParaRPr>
          </a:p>
        </p:txBody>
      </p:sp>
      <p:sp>
        <p:nvSpPr>
          <p:cNvPr id="1048714" name="Freeform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pPr>
            <a:endParaRPr lang="en-US">
              <a:latin typeface="+mn-lt"/>
            </a:endParaRPr>
          </a:p>
        </p:txBody>
      </p:sp>
      <p:sp>
        <p:nvSpPr>
          <p:cNvPr id="1048715"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716"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717"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718" name="Date Placeholder 4"/>
          <p:cNvSpPr>
            <a:spLocks noGrp="1"/>
          </p:cNvSpPr>
          <p:nvPr>
            <p:ph type="dt" sz="half" idx="10"/>
          </p:nvPr>
        </p:nvSpPr>
        <p:spPr/>
        <p:txBody>
          <a:bodyPr/>
          <a:lstStyle/>
          <a:p>
            <a:fld id="{65D2E6FD-593F-46EB-B912-E29E7546CD47}" type="datetime1">
              <a:rPr lang="en-US"/>
              <a:t>2/12/2024</a:t>
            </a:fld>
            <a:endParaRPr lang="en-US"/>
          </a:p>
        </p:txBody>
      </p:sp>
      <p:sp>
        <p:nvSpPr>
          <p:cNvPr id="1048719" name="Footer Placeholder 5"/>
          <p:cNvSpPr>
            <a:spLocks noGrp="1"/>
          </p:cNvSpPr>
          <p:nvPr>
            <p:ph type="ftr" sz="quarter" idx="11"/>
          </p:nvPr>
        </p:nvSpPr>
        <p:spPr/>
        <p:txBody>
          <a:bodyPr/>
          <a:lstStyle/>
          <a:p>
            <a:endParaRPr lang="en-US"/>
          </a:p>
        </p:txBody>
      </p:sp>
      <p:sp>
        <p:nvSpPr>
          <p:cNvPr id="1048720" name="Slide Number Placeholder 6"/>
          <p:cNvSpPr>
            <a:spLocks noGrp="1"/>
          </p:cNvSpPr>
          <p:nvPr>
            <p:ph type="sldNum" sz="quarter" idx="12"/>
          </p:nvPr>
        </p:nvSpPr>
        <p:spPr>
          <a:xfrm>
            <a:off x="8077200" y="6356350"/>
            <a:ext cx="609600" cy="365125"/>
          </a:xfrm>
        </p:spPr>
        <p:txBody>
          <a:bodyPr/>
          <a:lstStyle/>
          <a:p>
            <a:fld id="{9EE74929-0B01-46D3-80F1-19BCFFECBB1E}" type="slidenum">
              <a:rPr lang="en-US"/>
              <a:t>‹#›</a:t>
            </a:fld>
            <a:endParaRPr lang="en-US"/>
          </a:p>
        </p:txBody>
      </p:sp>
    </p:spTree>
  </p:cSld>
  <p:clrMapOvr>
    <a:masterClrMapping/>
  </p:clrMapOvr>
  <p:transition spd="med" advClick="0">
    <p:sndAc>
      <p:stSnd>
        <p:snd r:embed="rId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Freeform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pPr>
            <a:endParaRPr lang="en-US">
              <a:latin typeface="+mn-lt"/>
            </a:endParaRPr>
          </a:p>
        </p:txBody>
      </p:sp>
      <p:sp>
        <p:nvSpPr>
          <p:cNvPr id="1048577" name="Freeform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pPr>
            <a:endParaRPr lang="en-US">
              <a:latin typeface="+mn-lt"/>
            </a:endParaRPr>
          </a:p>
        </p:txBody>
      </p:sp>
      <p:sp>
        <p:nvSpPr>
          <p:cNvPr id="104857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4857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fld id="{634606FD-6836-4990-81DC-E001A9904002}" type="datetime1">
              <a:rPr lang="en-US"/>
              <a:t>2/12/2024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fld id="{79730B94-7A32-4BEF-9FD3-D934123166D1}" type="slidenum">
              <a:rPr lang="en-US"/>
              <a:t>‹#›</a:t>
            </a:fld>
            <a:endParaRPr lang="en-US"/>
          </a:p>
        </p:txBody>
      </p:sp>
      <p:grpSp>
        <p:nvGrpSpPr>
          <p:cNvPr id="13" name="Group 1"/>
          <p:cNvGrpSpPr/>
          <p:nvPr/>
        </p:nvGrpSpPr>
        <p:grpSpPr bwMode="auto">
          <a:xfrm>
            <a:off x="-19050" y="203200"/>
            <a:ext cx="9180513" cy="647700"/>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lstStyle/>
            <a:p>
              <a:pPr fontAlgn="auto">
                <a:spcBef>
                  <a:spcPts val="0"/>
                </a:spcBef>
                <a:spcAft>
                  <a:spcPts val="0"/>
                </a:spcAft>
              </a:pPr>
              <a:endParaRPr lang="en-US">
                <a:latin typeface="+mn-lt"/>
              </a:endParaRPr>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lstStyle/>
            <a:p>
              <a:pPr fontAlgn="auto">
                <a:spcBef>
                  <a:spcPts val="0"/>
                </a:spcBef>
                <a:spcAft>
                  <a:spcPts val="0"/>
                </a:spcAft>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p:sndAc>
      <p:stSnd>
        <p:snd r:embed="rId13"/>
      </p:stSnd>
    </p:sndAc>
  </p:transition>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freshersworld.com/interview/gd-tips" TargetMode="External"/><Relationship Id="rId13" Type="http://schemas.openxmlformats.org/officeDocument/2006/relationships/hyperlink" Target="http://www.freshersworld.com/interview/gd-mock-2" TargetMode="External"/><Relationship Id="rId18" Type="http://schemas.openxmlformats.org/officeDocument/2006/relationships/hyperlink" Target="http://www.freshersworld.com/interview/gd-mba" TargetMode="External"/><Relationship Id="rId3" Type="http://schemas.openxmlformats.org/officeDocument/2006/relationships/hyperlink" Target="http://www.freshersworld.com/interview/group-discussion" TargetMode="External"/><Relationship Id="rId7" Type="http://schemas.openxmlformats.org/officeDocument/2006/relationships/hyperlink" Target="http://www.freshersworld.com/interview/gd-types" TargetMode="External"/><Relationship Id="rId12" Type="http://schemas.openxmlformats.org/officeDocument/2006/relationships/hyperlink" Target="http://www.freshersworld.com/interview/gd-mock-1" TargetMode="External"/><Relationship Id="rId17" Type="http://schemas.openxmlformats.org/officeDocument/2006/relationships/hyperlink" Target="http://www.freshersworld.com/interview/gd-engg" TargetMode="External"/><Relationship Id="rId2" Type="http://schemas.openxmlformats.org/officeDocument/2006/relationships/audio" Target="../media/audio1.wav"/><Relationship Id="rId16" Type="http://schemas.openxmlformats.org/officeDocument/2006/relationships/hyperlink" Target="http://www.freshersworld.com/interview/gd-current" TargetMode="External"/><Relationship Id="rId1" Type="http://schemas.openxmlformats.org/officeDocument/2006/relationships/slideLayout" Target="../slideLayouts/slideLayout2.xml"/><Relationship Id="rId6" Type="http://schemas.openxmlformats.org/officeDocument/2006/relationships/hyperlink" Target="http://www.freshersworld.com/interview/gd-preparation" TargetMode="External"/><Relationship Id="rId11" Type="http://schemas.openxmlformats.org/officeDocument/2006/relationships/hyperlink" Target="http://www.freshersworld.com/interview/gd-mistakes" TargetMode="External"/><Relationship Id="rId5" Type="http://schemas.openxmlformats.org/officeDocument/2006/relationships/hyperlink" Target="http://www.freshersworld.com/interview/gd-important" TargetMode="External"/><Relationship Id="rId15" Type="http://schemas.openxmlformats.org/officeDocument/2006/relationships/hyperlink" Target="http://www.freshersworld.com/interview/gd-general" TargetMode="External"/><Relationship Id="rId10" Type="http://schemas.openxmlformats.org/officeDocument/2006/relationships/hyperlink" Target="http://www.freshersworld.com/interview/gd-faq" TargetMode="External"/><Relationship Id="rId19" Type="http://schemas.openxmlformats.org/officeDocument/2006/relationships/hyperlink" Target="http://www.freshersworld.com/interview/gd-bpo" TargetMode="External"/><Relationship Id="rId4" Type="http://schemas.openxmlformats.org/officeDocument/2006/relationships/hyperlink" Target="http://www.freshersworld.com/interview/gd-face" TargetMode="External"/><Relationship Id="rId9" Type="http://schemas.openxmlformats.org/officeDocument/2006/relationships/hyperlink" Target="http://www.freshersworld.com/interview/gd-dos" TargetMode="External"/><Relationship Id="rId14" Type="http://schemas.openxmlformats.org/officeDocument/2006/relationships/hyperlink" Target="http://www.freshersworld.com/interview/gd-mock-3" TargetMode="Externa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freshersworld.com/interview/gd-tips" TargetMode="External"/><Relationship Id="rId13" Type="http://schemas.openxmlformats.org/officeDocument/2006/relationships/hyperlink" Target="http://www.freshersworld.com/interview/gd-mock-2" TargetMode="External"/><Relationship Id="rId18" Type="http://schemas.openxmlformats.org/officeDocument/2006/relationships/hyperlink" Target="http://www.freshersworld.com/interview/gd-mba" TargetMode="External"/><Relationship Id="rId3" Type="http://schemas.openxmlformats.org/officeDocument/2006/relationships/hyperlink" Target="http://www.freshersworld.com/interview/group-discussion" TargetMode="External"/><Relationship Id="rId7" Type="http://schemas.openxmlformats.org/officeDocument/2006/relationships/hyperlink" Target="http://www.freshersworld.com/interview/gd-types" TargetMode="External"/><Relationship Id="rId12" Type="http://schemas.openxmlformats.org/officeDocument/2006/relationships/hyperlink" Target="http://www.freshersworld.com/interview/gd-mock-1" TargetMode="External"/><Relationship Id="rId17" Type="http://schemas.openxmlformats.org/officeDocument/2006/relationships/hyperlink" Target="http://www.freshersworld.com/interview/gd-engg" TargetMode="External"/><Relationship Id="rId2" Type="http://schemas.openxmlformats.org/officeDocument/2006/relationships/audio" Target="../media/audio1.wav"/><Relationship Id="rId16" Type="http://schemas.openxmlformats.org/officeDocument/2006/relationships/hyperlink" Target="http://www.freshersworld.com/interview/gd-current" TargetMode="External"/><Relationship Id="rId1" Type="http://schemas.openxmlformats.org/officeDocument/2006/relationships/slideLayout" Target="../slideLayouts/slideLayout2.xml"/><Relationship Id="rId6" Type="http://schemas.openxmlformats.org/officeDocument/2006/relationships/hyperlink" Target="http://www.freshersworld.com/interview/gd-preparation" TargetMode="External"/><Relationship Id="rId11" Type="http://schemas.openxmlformats.org/officeDocument/2006/relationships/hyperlink" Target="http://www.freshersworld.com/interview/gd-mistakes" TargetMode="External"/><Relationship Id="rId5" Type="http://schemas.openxmlformats.org/officeDocument/2006/relationships/hyperlink" Target="http://www.freshersworld.com/interview/gd-important" TargetMode="External"/><Relationship Id="rId15" Type="http://schemas.openxmlformats.org/officeDocument/2006/relationships/hyperlink" Target="http://www.freshersworld.com/interview/gd-general" TargetMode="External"/><Relationship Id="rId10" Type="http://schemas.openxmlformats.org/officeDocument/2006/relationships/hyperlink" Target="http://www.freshersworld.com/interview/gd-faq" TargetMode="External"/><Relationship Id="rId19" Type="http://schemas.openxmlformats.org/officeDocument/2006/relationships/hyperlink" Target="http://www.freshersworld.com/interview/gd-bpo" TargetMode="External"/><Relationship Id="rId4" Type="http://schemas.openxmlformats.org/officeDocument/2006/relationships/hyperlink" Target="http://www.freshersworld.com/interview/gd-face" TargetMode="External"/><Relationship Id="rId9" Type="http://schemas.openxmlformats.org/officeDocument/2006/relationships/hyperlink" Target="http://www.freshersworld.com/interview/gd-dos" TargetMode="External"/><Relationship Id="rId14" Type="http://schemas.openxmlformats.org/officeDocument/2006/relationships/hyperlink" Target="http://www.freshersworld.com/interview/gd-mock-3" TargetMode="Externa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3"/>
          <p:cNvSpPr>
            <a:spLocks noGrp="1"/>
          </p:cNvSpPr>
          <p:nvPr>
            <p:ph type="title"/>
          </p:nvPr>
        </p:nvSpPr>
        <p:spPr/>
        <p:txBody>
          <a:bodyPr/>
          <a:lstStyle/>
          <a:p>
            <a:br>
              <a:rPr lang="en-US" dirty="0"/>
            </a:br>
            <a:endParaRPr lang="en-US" dirty="0"/>
          </a:p>
        </p:txBody>
      </p:sp>
      <p:sp>
        <p:nvSpPr>
          <p:cNvPr id="1048591" name="Title 1"/>
          <p:cNvSpPr txBox="1"/>
          <p:nvPr/>
        </p:nvSpPr>
        <p:spPr>
          <a:xfrm>
            <a:off x="5867400" y="3962400"/>
            <a:ext cx="3048000" cy="2362200"/>
          </a:xfrm>
          <a:prstGeom prst="rect">
            <a:avLst/>
          </a:prstGeom>
          <a:solidFill>
            <a:schemeClr val="tx1"/>
          </a:solidFill>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780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he beautiful ones" pitchFamily="2" charset="0"/>
                <a:ea typeface="+mj-ea"/>
                <a:cs typeface="+mj-cs"/>
              </a:rPr>
              <a:t>Public Speaking</a:t>
            </a:r>
          </a:p>
        </p:txBody>
      </p:sp>
      <p:pic>
        <p:nvPicPr>
          <p:cNvPr id="2097152" name="Picture 2" descr="http://duncannuggets.com/wp-content/uploads/2009/12/public-speaking-degree.jpg"/>
          <p:cNvPicPr>
            <a:picLocks noChangeAspect="1" noChangeArrowheads="1"/>
          </p:cNvPicPr>
          <p:nvPr/>
        </p:nvPicPr>
        <p:blipFill>
          <a:blip r:embed="rId4"/>
          <a:srcRect/>
          <a:stretch>
            <a:fillRect/>
          </a:stretch>
        </p:blipFill>
        <p:spPr bwMode="auto">
          <a:xfrm>
            <a:off x="2819400" y="3962400"/>
            <a:ext cx="2819400" cy="2330792"/>
          </a:xfrm>
          <a:prstGeom prst="rect">
            <a:avLst/>
          </a:prstGeom>
          <a:noFill/>
        </p:spPr>
      </p:pic>
      <p:sp>
        <p:nvSpPr>
          <p:cNvPr id="1048592" name="Title 1"/>
          <p:cNvSpPr txBox="1"/>
          <p:nvPr/>
        </p:nvSpPr>
        <p:spPr bwMode="auto">
          <a:xfrm>
            <a:off x="381000" y="1600200"/>
            <a:ext cx="8763000" cy="1600200"/>
          </a:xfrm>
          <a:prstGeom prst="rect">
            <a:avLst/>
          </a:prstGeom>
          <a:noFill/>
          <a:ln w="9525">
            <a:noFill/>
            <a:miter lim="800000"/>
            <a:headEnd/>
            <a:tailEnd/>
          </a:ln>
        </p:spPr>
        <p:txBody>
          <a:bodyPr vert="horz" wrap="square" lIns="0" tIns="0" rIns="0" bIns="0" numCol="1" anchor="b" anchorCtr="0" compatLnSpc="1">
            <a:prstTxWarp prst="textNoShape">
              <a:avLst/>
            </a:prstTxWarp>
            <a:noAutofit/>
            <a:scene3d>
              <a:camera prst="orthographicFront"/>
              <a:lightRig rig="freezing" dir="t">
                <a:rot lat="0" lon="0" rev="5640000"/>
              </a:lightRig>
            </a:scene3d>
            <a:sp3d prstMaterial="flat">
              <a:bevelT w="38100" h="38100"/>
            </a:sp3d>
          </a:bodyPr>
          <a:lstStyle/>
          <a:p>
            <a:pPr marL="0" marR="0" lvl="0" indent="0" defTabSz="914400" rtl="0" eaLnBrk="0" fontAlgn="base" latinLnBrk="0" hangingPunct="0">
              <a:lnSpc>
                <a:spcPct val="100000"/>
              </a:lnSpc>
              <a:spcBef>
                <a:spcPct val="0"/>
              </a:spcBef>
              <a:spcAft>
                <a:spcPct val="0"/>
              </a:spcAft>
              <a:buClrTx/>
              <a:buSzTx/>
              <a:buFontTx/>
              <a:buNone/>
            </a:pPr>
            <a:r>
              <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Day – 29</a:t>
            </a:r>
            <a:r>
              <a:rPr kumimoji="0" lang="en-US" sz="5600" b="1" i="0" u="none" strike="noStrike" kern="1200" cap="none" spc="0" normalizeH="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endPar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endParaRPr>
          </a:p>
          <a:p>
            <a:pPr marL="0" marR="0" lvl="0" indent="0" defTabSz="914400" rtl="0" eaLnBrk="0" fontAlgn="base" latinLnBrk="0" hangingPunct="0">
              <a:lnSpc>
                <a:spcPct val="100000"/>
              </a:lnSpc>
              <a:spcBef>
                <a:spcPct val="0"/>
              </a:spcBef>
              <a:spcAft>
                <a:spcPct val="0"/>
              </a:spcAft>
              <a:buClrTx/>
              <a:buSzTx/>
              <a:buFontTx/>
              <a:buNone/>
            </a:pPr>
            <a:r>
              <a:rPr kumimoji="0" lang="en-US" sz="5600" b="1" i="0" u="none" strike="noStrike" kern="1200" cap="none" spc="0" normalizeH="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Group Discussions:-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048593" name="Text Placeholder 6"/>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48591"/>
                                        </p:tgtEl>
                                        <p:attrNameLst>
                                          <p:attrName>style.visibility</p:attrName>
                                        </p:attrNameLst>
                                      </p:cBhvr>
                                      <p:to>
                                        <p:strVal val="visible"/>
                                      </p:to>
                                    </p:set>
                                    <p:anim calcmode="discrete" valueType="clr">
                                      <p:cBhvr override="childStyle">
                                        <p:cTn id="7" dur="500"/>
                                        <p:tgtEl>
                                          <p:spTgt spid="1048591"/>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048591"/>
                                        </p:tgtEl>
                                        <p:attrNameLst>
                                          <p:attrName>fill.color</p:attrName>
                                        </p:attrNameLst>
                                      </p:cBhvr>
                                      <p:tavLst>
                                        <p:tav tm="0">
                                          <p:val>
                                            <p:clrVal>
                                              <a:schemeClr val="accent2"/>
                                            </p:clrVal>
                                          </p:val>
                                        </p:tav>
                                        <p:tav tm="50000">
                                          <p:val>
                                            <p:clrVal>
                                              <a:schemeClr val="hlink"/>
                                            </p:clrVal>
                                          </p:val>
                                        </p:tav>
                                      </p:tavLst>
                                    </p:anim>
                                    <p:set>
                                      <p:cBhvr>
                                        <p:cTn id="9" dur="500"/>
                                        <p:tgtEl>
                                          <p:spTgt spid="104859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304800" y="457200"/>
            <a:ext cx="8229600" cy="1143000"/>
          </a:xfrm>
        </p:spPr>
        <p:txBody>
          <a:bodyPr/>
          <a:lstStyle/>
          <a:p>
            <a:r>
              <a:rPr lang="en-US" b="1" dirty="0"/>
              <a:t>Discussion Etiquette :-</a:t>
            </a:r>
            <a:endParaRPr lang="en-US" dirty="0"/>
          </a:p>
        </p:txBody>
      </p:sp>
      <p:sp>
        <p:nvSpPr>
          <p:cNvPr id="1048617" name="Content Placeholder 2"/>
          <p:cNvSpPr>
            <a:spLocks noGrp="1"/>
          </p:cNvSpPr>
          <p:nvPr>
            <p:ph idx="1"/>
          </p:nvPr>
        </p:nvSpPr>
        <p:spPr>
          <a:xfrm>
            <a:off x="457200" y="1676400"/>
            <a:ext cx="8686800" cy="4389437"/>
          </a:xfrm>
        </p:spPr>
        <p:txBody>
          <a:bodyPr/>
          <a:lstStyle/>
          <a:p>
            <a:pPr>
              <a:buNone/>
            </a:pPr>
            <a:r>
              <a:rPr lang="en-US" b="1" dirty="0"/>
              <a:t>    Do’s</a:t>
            </a:r>
            <a:endParaRPr lang="en-US" dirty="0"/>
          </a:p>
          <a:p>
            <a:r>
              <a:rPr lang="en-US" dirty="0"/>
              <a:t>Speak pleasantly and politely to the group. </a:t>
            </a:r>
          </a:p>
          <a:p>
            <a:r>
              <a:rPr lang="en-US" dirty="0"/>
              <a:t>Respect the contribution of every speaker. </a:t>
            </a:r>
          </a:p>
          <a:p>
            <a:r>
              <a:rPr lang="en-US" dirty="0"/>
              <a:t>Remember that a discussion is not an argument. Learn to disagree politely. </a:t>
            </a:r>
          </a:p>
          <a:p>
            <a:r>
              <a:rPr lang="en-US" dirty="0"/>
              <a:t>Think about your contribution before you speak. How best can you answer the question/ contribute to the topic? </a:t>
            </a:r>
          </a:p>
          <a:p>
            <a:r>
              <a:rPr lang="en-US" dirty="0"/>
              <a:t>Try to stick to the discussion topic. Don't introduce irrelevant information.</a:t>
            </a:r>
          </a:p>
          <a:p>
            <a:r>
              <a:rPr lang="en-US" dirty="0"/>
              <a:t>Be aware of your body language when you are speaking.</a:t>
            </a:r>
          </a:p>
          <a:p>
            <a:r>
              <a:rPr lang="en-US" dirty="0"/>
              <a:t> Agree with and acknowledge what you find interesting.</a:t>
            </a:r>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7">
                                            <p:txEl>
                                              <p:pRg st="0" end="0"/>
                                            </p:txEl>
                                          </p:spTgt>
                                        </p:tgtEl>
                                        <p:attrNameLst>
                                          <p:attrName>style.visibility</p:attrName>
                                        </p:attrNameLst>
                                      </p:cBhvr>
                                      <p:to>
                                        <p:strVal val="visible"/>
                                      </p:to>
                                    </p:set>
                                    <p:animEffect transition="in" filter="blinds(horizontal)">
                                      <p:cBhvr>
                                        <p:cTn id="7" dur="500"/>
                                        <p:tgtEl>
                                          <p:spTgt spid="10486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17">
                                            <p:txEl>
                                              <p:pRg st="1" end="1"/>
                                            </p:txEl>
                                          </p:spTgt>
                                        </p:tgtEl>
                                        <p:attrNameLst>
                                          <p:attrName>style.visibility</p:attrName>
                                        </p:attrNameLst>
                                      </p:cBhvr>
                                      <p:to>
                                        <p:strVal val="visible"/>
                                      </p:to>
                                    </p:set>
                                    <p:animEffect transition="in" filter="blinds(horizontal)">
                                      <p:cBhvr>
                                        <p:cTn id="12" dur="500"/>
                                        <p:tgtEl>
                                          <p:spTgt spid="10486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17">
                                            <p:txEl>
                                              <p:pRg st="2" end="2"/>
                                            </p:txEl>
                                          </p:spTgt>
                                        </p:tgtEl>
                                        <p:attrNameLst>
                                          <p:attrName>style.visibility</p:attrName>
                                        </p:attrNameLst>
                                      </p:cBhvr>
                                      <p:to>
                                        <p:strVal val="visible"/>
                                      </p:to>
                                    </p:set>
                                    <p:animEffect transition="in" filter="blinds(horizontal)">
                                      <p:cBhvr>
                                        <p:cTn id="17" dur="500"/>
                                        <p:tgtEl>
                                          <p:spTgt spid="10486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17">
                                            <p:txEl>
                                              <p:pRg st="3" end="3"/>
                                            </p:txEl>
                                          </p:spTgt>
                                        </p:tgtEl>
                                        <p:attrNameLst>
                                          <p:attrName>style.visibility</p:attrName>
                                        </p:attrNameLst>
                                      </p:cBhvr>
                                      <p:to>
                                        <p:strVal val="visible"/>
                                      </p:to>
                                    </p:set>
                                    <p:animEffect transition="in" filter="blinds(horizontal)">
                                      <p:cBhvr>
                                        <p:cTn id="22" dur="500"/>
                                        <p:tgtEl>
                                          <p:spTgt spid="10486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617">
                                            <p:txEl>
                                              <p:pRg st="4" end="4"/>
                                            </p:txEl>
                                          </p:spTgt>
                                        </p:tgtEl>
                                        <p:attrNameLst>
                                          <p:attrName>style.visibility</p:attrName>
                                        </p:attrNameLst>
                                      </p:cBhvr>
                                      <p:to>
                                        <p:strVal val="visible"/>
                                      </p:to>
                                    </p:set>
                                    <p:animEffect transition="in" filter="blinds(horizontal)">
                                      <p:cBhvr>
                                        <p:cTn id="27" dur="500"/>
                                        <p:tgtEl>
                                          <p:spTgt spid="10486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8617">
                                            <p:txEl>
                                              <p:pRg st="5" end="5"/>
                                            </p:txEl>
                                          </p:spTgt>
                                        </p:tgtEl>
                                        <p:attrNameLst>
                                          <p:attrName>style.visibility</p:attrName>
                                        </p:attrNameLst>
                                      </p:cBhvr>
                                      <p:to>
                                        <p:strVal val="visible"/>
                                      </p:to>
                                    </p:set>
                                    <p:animEffect transition="in" filter="blinds(horizontal)">
                                      <p:cBhvr>
                                        <p:cTn id="32" dur="500"/>
                                        <p:tgtEl>
                                          <p:spTgt spid="10486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48617">
                                            <p:txEl>
                                              <p:pRg st="6" end="6"/>
                                            </p:txEl>
                                          </p:spTgt>
                                        </p:tgtEl>
                                        <p:attrNameLst>
                                          <p:attrName>style.visibility</p:attrName>
                                        </p:attrNameLst>
                                      </p:cBhvr>
                                      <p:to>
                                        <p:strVal val="visible"/>
                                      </p:to>
                                    </p:set>
                                    <p:animEffect transition="in" filter="blinds(horizontal)">
                                      <p:cBhvr>
                                        <p:cTn id="37" dur="500"/>
                                        <p:tgtEl>
                                          <p:spTgt spid="10486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48617">
                                            <p:txEl>
                                              <p:pRg st="7" end="7"/>
                                            </p:txEl>
                                          </p:spTgt>
                                        </p:tgtEl>
                                        <p:attrNameLst>
                                          <p:attrName>style.visibility</p:attrName>
                                        </p:attrNameLst>
                                      </p:cBhvr>
                                      <p:to>
                                        <p:strVal val="visible"/>
                                      </p:to>
                                    </p:set>
                                    <p:animEffect transition="in" filter="blinds(horizontal)">
                                      <p:cBhvr>
                                        <p:cTn id="42" dur="500"/>
                                        <p:tgtEl>
                                          <p:spTgt spid="10486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Content Placeholder 2"/>
          <p:cNvSpPr>
            <a:spLocks noGrp="1"/>
          </p:cNvSpPr>
          <p:nvPr>
            <p:ph idx="1"/>
          </p:nvPr>
        </p:nvSpPr>
        <p:spPr>
          <a:xfrm>
            <a:off x="381000" y="762000"/>
            <a:ext cx="8229600" cy="4389437"/>
          </a:xfrm>
        </p:spPr>
        <p:txBody>
          <a:bodyPr/>
          <a:lstStyle/>
          <a:p>
            <a:pPr>
              <a:buNone/>
            </a:pPr>
            <a:r>
              <a:rPr lang="en-US" b="1" dirty="0"/>
              <a:t>   Don't</a:t>
            </a:r>
            <a:r>
              <a:rPr lang="en-US" dirty="0"/>
              <a:t> </a:t>
            </a:r>
          </a:p>
          <a:p>
            <a:r>
              <a:rPr lang="en-US" dirty="0"/>
              <a:t>Lose your temper. A discussion is not an argument. </a:t>
            </a:r>
          </a:p>
          <a:p>
            <a:r>
              <a:rPr lang="en-US" dirty="0"/>
              <a:t>Shout. Use a moderate tone and medium pitch. </a:t>
            </a:r>
          </a:p>
          <a:p>
            <a:r>
              <a:rPr lang="en-US" dirty="0"/>
              <a:t>Use too many gestures when you speak. Gestures like finger pointing and table thumping can appear aggressive. </a:t>
            </a:r>
          </a:p>
          <a:p>
            <a:r>
              <a:rPr lang="en-US" dirty="0"/>
              <a:t>Dominate the discussion. Confident speakers should allow quieter students a chance to contribute. </a:t>
            </a:r>
          </a:p>
          <a:p>
            <a:r>
              <a:rPr lang="en-US" dirty="0"/>
              <a:t>Draw too much on personal experience. Although some tutors encourage students to reflect on their own experience, remember not to generalize too much. </a:t>
            </a:r>
          </a:p>
          <a:p>
            <a:r>
              <a:rPr lang="en-US" dirty="0"/>
              <a:t>Interrupt. Wait for a speaker to finish what they are saying before you speak. </a:t>
            </a:r>
          </a:p>
          <a:p>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8">
                                            <p:txEl>
                                              <p:pRg st="0" end="0"/>
                                            </p:txEl>
                                          </p:spTgt>
                                        </p:tgtEl>
                                        <p:attrNameLst>
                                          <p:attrName>style.visibility</p:attrName>
                                        </p:attrNameLst>
                                      </p:cBhvr>
                                      <p:to>
                                        <p:strVal val="visible"/>
                                      </p:to>
                                    </p:set>
                                    <p:animEffect transition="in" filter="blinds(horizontal)">
                                      <p:cBhvr>
                                        <p:cTn id="7" dur="500"/>
                                        <p:tgtEl>
                                          <p:spTgt spid="10486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18">
                                            <p:txEl>
                                              <p:pRg st="1" end="1"/>
                                            </p:txEl>
                                          </p:spTgt>
                                        </p:tgtEl>
                                        <p:attrNameLst>
                                          <p:attrName>style.visibility</p:attrName>
                                        </p:attrNameLst>
                                      </p:cBhvr>
                                      <p:to>
                                        <p:strVal val="visible"/>
                                      </p:to>
                                    </p:set>
                                    <p:animEffect transition="in" filter="blinds(horizontal)">
                                      <p:cBhvr>
                                        <p:cTn id="12" dur="500"/>
                                        <p:tgtEl>
                                          <p:spTgt spid="10486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18">
                                            <p:txEl>
                                              <p:pRg st="2" end="2"/>
                                            </p:txEl>
                                          </p:spTgt>
                                        </p:tgtEl>
                                        <p:attrNameLst>
                                          <p:attrName>style.visibility</p:attrName>
                                        </p:attrNameLst>
                                      </p:cBhvr>
                                      <p:to>
                                        <p:strVal val="visible"/>
                                      </p:to>
                                    </p:set>
                                    <p:animEffect transition="in" filter="blinds(horizontal)">
                                      <p:cBhvr>
                                        <p:cTn id="17" dur="500"/>
                                        <p:tgtEl>
                                          <p:spTgt spid="10486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18">
                                            <p:txEl>
                                              <p:pRg st="3" end="3"/>
                                            </p:txEl>
                                          </p:spTgt>
                                        </p:tgtEl>
                                        <p:attrNameLst>
                                          <p:attrName>style.visibility</p:attrName>
                                        </p:attrNameLst>
                                      </p:cBhvr>
                                      <p:to>
                                        <p:strVal val="visible"/>
                                      </p:to>
                                    </p:set>
                                    <p:animEffect transition="in" filter="blinds(horizontal)">
                                      <p:cBhvr>
                                        <p:cTn id="22" dur="500"/>
                                        <p:tgtEl>
                                          <p:spTgt spid="10486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618">
                                            <p:txEl>
                                              <p:pRg st="4" end="4"/>
                                            </p:txEl>
                                          </p:spTgt>
                                        </p:tgtEl>
                                        <p:attrNameLst>
                                          <p:attrName>style.visibility</p:attrName>
                                        </p:attrNameLst>
                                      </p:cBhvr>
                                      <p:to>
                                        <p:strVal val="visible"/>
                                      </p:to>
                                    </p:set>
                                    <p:animEffect transition="in" filter="blinds(horizontal)">
                                      <p:cBhvr>
                                        <p:cTn id="27" dur="500"/>
                                        <p:tgtEl>
                                          <p:spTgt spid="10486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8618">
                                            <p:txEl>
                                              <p:pRg st="5" end="5"/>
                                            </p:txEl>
                                          </p:spTgt>
                                        </p:tgtEl>
                                        <p:attrNameLst>
                                          <p:attrName>style.visibility</p:attrName>
                                        </p:attrNameLst>
                                      </p:cBhvr>
                                      <p:to>
                                        <p:strVal val="visible"/>
                                      </p:to>
                                    </p:set>
                                    <p:animEffect transition="in" filter="blinds(horizontal)">
                                      <p:cBhvr>
                                        <p:cTn id="32" dur="500"/>
                                        <p:tgtEl>
                                          <p:spTgt spid="10486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48618">
                                            <p:txEl>
                                              <p:pRg st="6" end="6"/>
                                            </p:txEl>
                                          </p:spTgt>
                                        </p:tgtEl>
                                        <p:attrNameLst>
                                          <p:attrName>style.visibility</p:attrName>
                                        </p:attrNameLst>
                                      </p:cBhvr>
                                      <p:to>
                                        <p:strVal val="visible"/>
                                      </p:to>
                                    </p:set>
                                    <p:animEffect transition="in" filter="blinds(horizontal)">
                                      <p:cBhvr>
                                        <p:cTn id="37" dur="500"/>
                                        <p:tgtEl>
                                          <p:spTgt spid="10486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1295400"/>
            <a:ext cx="8229600" cy="1143000"/>
          </a:xfrm>
        </p:spPr>
        <p:txBody>
          <a:bodyPr/>
          <a:lstStyle/>
          <a:p>
            <a:r>
              <a:rPr lang="en-US" b="1" dirty="0"/>
              <a:t>Leading a Discussion</a:t>
            </a:r>
            <a:br>
              <a:rPr lang="en-US" dirty="0"/>
            </a:br>
            <a:endParaRPr lang="en-US" dirty="0"/>
          </a:p>
        </p:txBody>
      </p:sp>
      <p:sp>
        <p:nvSpPr>
          <p:cNvPr id="1048620" name="Content Placeholder 2"/>
          <p:cNvSpPr>
            <a:spLocks noGrp="1"/>
          </p:cNvSpPr>
          <p:nvPr>
            <p:ph idx="1"/>
          </p:nvPr>
        </p:nvSpPr>
        <p:spPr/>
        <p:txBody>
          <a:bodyPr/>
          <a:lstStyle/>
          <a:p>
            <a:pPr algn="ctr">
              <a:buNone/>
            </a:pPr>
            <a:r>
              <a:rPr lang="en-US" dirty="0"/>
              <a:t>You may be in a seminar group that requires you to lead a group discussion, or lead a discussion after an oral presentation. You can demonstrate leadership by:</a:t>
            </a:r>
          </a:p>
          <a:p>
            <a:pPr>
              <a:buNone/>
            </a:pPr>
            <a:endParaRPr lang="en-US" dirty="0"/>
          </a:p>
          <a:p>
            <a:r>
              <a:rPr lang="en-US" dirty="0"/>
              <a:t>Introducing yourself and the members of the group </a:t>
            </a:r>
          </a:p>
          <a:p>
            <a:r>
              <a:rPr lang="en-US" dirty="0"/>
              <a:t>Stating the purpose of the discussion </a:t>
            </a:r>
          </a:p>
          <a:p>
            <a:r>
              <a:rPr lang="en-US" dirty="0"/>
              <a:t>Inviting quiet group members to speak </a:t>
            </a:r>
          </a:p>
          <a:p>
            <a:r>
              <a:rPr lang="en-US" dirty="0"/>
              <a:t>Being objective </a:t>
            </a:r>
          </a:p>
          <a:p>
            <a:r>
              <a:rPr lang="en-US" dirty="0"/>
              <a:t>Summarizing the discussion</a:t>
            </a:r>
          </a:p>
          <a:p>
            <a:endParaRPr lang="en-US" dirty="0"/>
          </a:p>
        </p:txBody>
      </p:sp>
    </p:spTree>
  </p:cSld>
  <p:clrMapOvr>
    <a:masterClrMapping/>
  </p:clrMapOvr>
  <p:transition spd="med" advClick="0">
    <p:sndAc>
      <p:stSnd>
        <p:snd r:embed="rId2"/>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1295400"/>
            <a:ext cx="8229600" cy="1143000"/>
          </a:xfrm>
        </p:spPr>
        <p:txBody>
          <a:bodyPr/>
          <a:lstStyle/>
          <a:p>
            <a:r>
              <a:rPr lang="en-US" b="1" dirty="0"/>
              <a:t>Group Discussion Tips</a:t>
            </a:r>
            <a:br>
              <a:rPr lang="en-US" dirty="0"/>
            </a:br>
            <a:r>
              <a:rPr lang="en-US" dirty="0"/>
              <a:t>A GD is a methodology used by an organization to </a:t>
            </a:r>
            <a:br>
              <a:rPr lang="en-US" dirty="0"/>
            </a:br>
            <a:r>
              <a:rPr lang="en-US" dirty="0"/>
              <a:t>gauge whether the candidate has certain personality</a:t>
            </a:r>
            <a:br>
              <a:rPr lang="en-US" dirty="0"/>
            </a:br>
            <a:r>
              <a:rPr lang="en-US" dirty="0"/>
              <a:t>traits and / or skills that it desires in its members</a:t>
            </a:r>
            <a:br>
              <a:rPr lang="en-US" dirty="0"/>
            </a:br>
            <a:r>
              <a:rPr lang="en-US" dirty="0"/>
              <a:t>Group Discussion</a:t>
            </a:r>
            <a:br>
              <a:rPr lang="en-US" dirty="0"/>
            </a:br>
            <a:br>
              <a:rPr lang="en-US" dirty="0"/>
            </a:br>
            <a:r>
              <a:rPr lang="en-US" dirty="0">
                <a:hlinkClick r:id="rId3"/>
              </a:rPr>
              <a:t>What is Group Discussion</a:t>
            </a:r>
            <a:br>
              <a:rPr lang="en-US" dirty="0"/>
            </a:br>
            <a:r>
              <a:rPr lang="en-US" dirty="0">
                <a:hlinkClick r:id="rId4"/>
              </a:rPr>
              <a:t>How to Face GD</a:t>
            </a:r>
            <a:br>
              <a:rPr lang="en-US" dirty="0"/>
            </a:br>
            <a:r>
              <a:rPr lang="en-US" dirty="0">
                <a:hlinkClick r:id="rId5"/>
              </a:rPr>
              <a:t>GD Why is it Important</a:t>
            </a:r>
            <a:br>
              <a:rPr lang="en-US" dirty="0"/>
            </a:br>
            <a:r>
              <a:rPr lang="en-US" dirty="0">
                <a:hlinkClick r:id="rId6"/>
              </a:rPr>
              <a:t>GD Preparation</a:t>
            </a:r>
            <a:br>
              <a:rPr lang="en-US" dirty="0"/>
            </a:br>
            <a:r>
              <a:rPr lang="en-US" dirty="0">
                <a:hlinkClick r:id="rId7"/>
              </a:rPr>
              <a:t>Types of GD</a:t>
            </a:r>
            <a:br>
              <a:rPr lang="en-US" dirty="0"/>
            </a:br>
            <a:r>
              <a:rPr lang="en-US" dirty="0">
                <a:hlinkClick r:id="rId8"/>
              </a:rPr>
              <a:t>GD Tips</a:t>
            </a:r>
            <a:br>
              <a:rPr lang="en-US" dirty="0"/>
            </a:br>
            <a:r>
              <a:rPr lang="en-US" dirty="0">
                <a:hlinkClick r:id="rId9"/>
              </a:rPr>
              <a:t>GD Do‘s &amp; </a:t>
            </a:r>
            <a:r>
              <a:rPr lang="en-US" dirty="0" err="1">
                <a:hlinkClick r:id="rId9"/>
              </a:rPr>
              <a:t>Dont‘s</a:t>
            </a:r>
            <a:br>
              <a:rPr lang="en-US" dirty="0"/>
            </a:br>
            <a:r>
              <a:rPr lang="en-US" dirty="0">
                <a:hlinkClick r:id="rId10"/>
              </a:rPr>
              <a:t>GD FAQ‘S</a:t>
            </a:r>
            <a:br>
              <a:rPr lang="en-US" dirty="0"/>
            </a:br>
            <a:r>
              <a:rPr lang="en-US" dirty="0">
                <a:hlinkClick r:id="rId11"/>
              </a:rPr>
              <a:t>GD Mistakes</a:t>
            </a:r>
            <a:br>
              <a:rPr lang="en-US" dirty="0"/>
            </a:br>
            <a:r>
              <a:rPr lang="en-US" dirty="0">
                <a:hlinkClick r:id="rId12"/>
              </a:rPr>
              <a:t>GD Mock 1</a:t>
            </a:r>
            <a:br>
              <a:rPr lang="en-US" dirty="0"/>
            </a:br>
            <a:r>
              <a:rPr lang="en-US" dirty="0">
                <a:hlinkClick r:id="rId13"/>
              </a:rPr>
              <a:t>GD Mock 2</a:t>
            </a:r>
            <a:br>
              <a:rPr lang="en-US" dirty="0"/>
            </a:br>
            <a:r>
              <a:rPr lang="en-US" dirty="0">
                <a:hlinkClick r:id="rId14"/>
              </a:rPr>
              <a:t>GD Mock 3</a:t>
            </a:r>
            <a:br>
              <a:rPr lang="en-US" dirty="0"/>
            </a:br>
            <a:r>
              <a:rPr lang="en-US" dirty="0"/>
              <a:t>Group Discussion Topics</a:t>
            </a:r>
            <a:br>
              <a:rPr lang="en-US" dirty="0"/>
            </a:br>
            <a:r>
              <a:rPr lang="en-US" dirty="0">
                <a:hlinkClick r:id="rId15"/>
              </a:rPr>
              <a:t>General GD Topics</a:t>
            </a:r>
            <a:br>
              <a:rPr lang="en-US" dirty="0"/>
            </a:br>
            <a:r>
              <a:rPr lang="en-US" dirty="0">
                <a:hlinkClick r:id="rId16"/>
              </a:rPr>
              <a:t>Current GD Topics</a:t>
            </a:r>
            <a:br>
              <a:rPr lang="en-US" dirty="0"/>
            </a:br>
            <a:r>
              <a:rPr lang="en-US" dirty="0" err="1">
                <a:hlinkClick r:id="rId17"/>
              </a:rPr>
              <a:t>Engg</a:t>
            </a:r>
            <a:r>
              <a:rPr lang="en-US" dirty="0">
                <a:hlinkClick r:id="rId17"/>
              </a:rPr>
              <a:t> GD Topics</a:t>
            </a:r>
            <a:br>
              <a:rPr lang="en-US" dirty="0"/>
            </a:br>
            <a:r>
              <a:rPr lang="en-US" dirty="0">
                <a:hlinkClick r:id="rId18"/>
              </a:rPr>
              <a:t>MBA GD Topics</a:t>
            </a:r>
            <a:br>
              <a:rPr lang="en-US" dirty="0"/>
            </a:br>
            <a:r>
              <a:rPr lang="en-US" dirty="0">
                <a:hlinkClick r:id="rId19"/>
              </a:rPr>
              <a:t>BPO GD Topics</a:t>
            </a:r>
            <a:br>
              <a:rPr lang="en-US" dirty="0"/>
            </a:br>
            <a:br>
              <a:rPr lang="en-US" dirty="0"/>
            </a:br>
            <a:br>
              <a:rPr lang="en-US" dirty="0"/>
            </a:br>
            <a:r>
              <a:rPr lang="en-US" b="1" dirty="0"/>
              <a:t>Current GD Topics</a:t>
            </a:r>
            <a:br>
              <a:rPr lang="en-US" b="1" dirty="0"/>
            </a:br>
            <a:endParaRPr lang="en-US" dirty="0"/>
          </a:p>
        </p:txBody>
      </p:sp>
      <p:sp>
        <p:nvSpPr>
          <p:cNvPr id="1048622" name="Content Placeholder 2"/>
          <p:cNvSpPr>
            <a:spLocks noGrp="1"/>
          </p:cNvSpPr>
          <p:nvPr>
            <p:ph idx="1"/>
          </p:nvPr>
        </p:nvSpPr>
        <p:spPr/>
        <p:txBody>
          <a:bodyPr/>
          <a:lstStyle/>
          <a:p>
            <a:r>
              <a:rPr lang="en-US" dirty="0"/>
              <a:t> What shall we do about our ever-increasing Population?</a:t>
            </a:r>
          </a:p>
          <a:p>
            <a:r>
              <a:rPr lang="en-US" dirty="0"/>
              <a:t>Corruption in India.</a:t>
            </a:r>
          </a:p>
          <a:p>
            <a:r>
              <a:rPr lang="en-US" dirty="0"/>
              <a:t> Foreign Television Channels are destroying our culture.</a:t>
            </a:r>
          </a:p>
          <a:p>
            <a:r>
              <a:rPr lang="en-US" dirty="0"/>
              <a:t>Is dependence on computers a good thing?</a:t>
            </a:r>
          </a:p>
          <a:p>
            <a:r>
              <a:rPr lang="en-US" dirty="0"/>
              <a:t>Should the public sector be privatized?</a:t>
            </a:r>
          </a:p>
          <a:p>
            <a:r>
              <a:rPr lang="en-US" dirty="0"/>
              <a:t>Is India a Soft Nation?</a:t>
            </a:r>
          </a:p>
          <a:p>
            <a:r>
              <a:rPr lang="en-US" dirty="0"/>
              <a:t>Religion should not be mixed with politics</a:t>
            </a:r>
          </a:p>
          <a:p>
            <a:endParaRPr lang="en-US" dirty="0"/>
          </a:p>
        </p:txBody>
      </p:sp>
    </p:spTree>
  </p:cSld>
  <p:clrMapOvr>
    <a:masterClrMapping/>
  </p:clrMapOvr>
  <p:transition spd="med" advClick="0">
    <p:sndAc>
      <p:stSnd>
        <p:snd r:embed="rId2"/>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endParaRPr lang="en-US"/>
          </a:p>
        </p:txBody>
      </p:sp>
      <p:sp>
        <p:nvSpPr>
          <p:cNvPr id="1048624" name="Content Placeholder 2"/>
          <p:cNvSpPr>
            <a:spLocks noGrp="1"/>
          </p:cNvSpPr>
          <p:nvPr>
            <p:ph idx="1"/>
          </p:nvPr>
        </p:nvSpPr>
        <p:spPr/>
        <p:txBody>
          <a:bodyPr/>
          <a:lstStyle/>
          <a:p>
            <a:r>
              <a:rPr lang="en-US" dirty="0"/>
              <a:t>How to deal with high oil prices.</a:t>
            </a:r>
          </a:p>
          <a:p>
            <a:r>
              <a:rPr lang="en-US" dirty="0"/>
              <a:t>Our cricketers are not to blame for match fixing.</a:t>
            </a:r>
          </a:p>
          <a:p>
            <a:r>
              <a:rPr lang="en-US" dirty="0"/>
              <a:t>Should there be private universities?</a:t>
            </a:r>
          </a:p>
          <a:p>
            <a:r>
              <a:rPr lang="en-US" dirty="0"/>
              <a:t> Does banning fashion shows and New Year parties save our culture.</a:t>
            </a:r>
          </a:p>
          <a:p>
            <a:endParaRPr lang="en-US" dirty="0"/>
          </a:p>
        </p:txBody>
      </p:sp>
    </p:spTree>
  </p:cSld>
  <p:clrMapOvr>
    <a:masterClrMapping/>
  </p:clrMapOvr>
  <p:transition spd="med" advClick="0">
    <p:sndAc>
      <p:stSnd>
        <p:snd r:embed="rId2"/>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3"/>
          <p:cNvSpPr>
            <a:spLocks noGrp="1"/>
          </p:cNvSpPr>
          <p:nvPr>
            <p:ph type="title"/>
          </p:nvPr>
        </p:nvSpPr>
        <p:spPr/>
        <p:txBody>
          <a:bodyPr/>
          <a:lstStyle/>
          <a:p>
            <a:br>
              <a:rPr lang="en-US" dirty="0"/>
            </a:br>
            <a:endParaRPr lang="en-US" dirty="0"/>
          </a:p>
        </p:txBody>
      </p:sp>
      <p:sp>
        <p:nvSpPr>
          <p:cNvPr id="1048626" name="Text Placeholder 6"/>
          <p:cNvSpPr>
            <a:spLocks noGrp="1"/>
          </p:cNvSpPr>
          <p:nvPr>
            <p:ph type="body" idx="1"/>
          </p:nvPr>
        </p:nvSpPr>
        <p:spPr>
          <a:xfrm>
            <a:off x="457200" y="2438400"/>
            <a:ext cx="7772400" cy="1509712"/>
          </a:xfrm>
        </p:spPr>
        <p:txBody>
          <a:bodyPr/>
          <a:lstStyle/>
          <a:p>
            <a:endParaRPr lang="en-US" dirty="0"/>
          </a:p>
          <a:p>
            <a:pPr>
              <a:buFont typeface="Wingdings" pitchFamily="2" charset="2"/>
              <a:buChar char="Ø"/>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48627" name="Title 1"/>
          <p:cNvSpPr txBox="1"/>
          <p:nvPr/>
        </p:nvSpPr>
        <p:spPr>
          <a:xfrm>
            <a:off x="5867400" y="3962400"/>
            <a:ext cx="3048000" cy="2362200"/>
          </a:xfrm>
          <a:prstGeom prst="rect">
            <a:avLst/>
          </a:prstGeom>
          <a:solidFill>
            <a:schemeClr val="tx1"/>
          </a:solidFill>
          <a:ln>
            <a:noFill/>
          </a:ln>
        </p:spPr>
        <p:txBody>
          <a:bodyPr vert="horz" lIns="0" tIns="0" rIns="18288" bIns="0" anchor="b">
            <a:normAutofit fontScale="75641" lnSpcReduction="1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780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he beautiful ones" pitchFamily="2" charset="0"/>
                <a:ea typeface="+mj-ea"/>
                <a:cs typeface="+mj-cs"/>
              </a:rPr>
              <a:t>Public Speaking</a:t>
            </a:r>
          </a:p>
        </p:txBody>
      </p:sp>
      <p:pic>
        <p:nvPicPr>
          <p:cNvPr id="2097153" name="Picture 2" descr="http://duncannuggets.com/wp-content/uploads/2009/12/public-speaking-degree.jpg"/>
          <p:cNvPicPr>
            <a:picLocks noChangeAspect="1" noChangeArrowheads="1"/>
          </p:cNvPicPr>
          <p:nvPr/>
        </p:nvPicPr>
        <p:blipFill>
          <a:blip r:embed="rId4"/>
          <a:srcRect/>
          <a:stretch>
            <a:fillRect/>
          </a:stretch>
        </p:blipFill>
        <p:spPr bwMode="auto">
          <a:xfrm>
            <a:off x="2819400" y="3962400"/>
            <a:ext cx="2819400" cy="2330792"/>
          </a:xfrm>
          <a:prstGeom prst="rect">
            <a:avLst/>
          </a:prstGeom>
          <a:noFill/>
        </p:spPr>
      </p:pic>
      <p:sp>
        <p:nvSpPr>
          <p:cNvPr id="1048628" name="Title 1"/>
          <p:cNvSpPr txBox="1"/>
          <p:nvPr/>
        </p:nvSpPr>
        <p:spPr bwMode="auto">
          <a:xfrm>
            <a:off x="381000" y="609600"/>
            <a:ext cx="8763000" cy="1600200"/>
          </a:xfrm>
          <a:prstGeom prst="rect">
            <a:avLst/>
          </a:prstGeom>
          <a:noFill/>
          <a:ln w="9525">
            <a:noFill/>
            <a:miter lim="800000"/>
            <a:headEnd/>
            <a:tailEnd/>
          </a:ln>
        </p:spPr>
        <p:txBody>
          <a:bodyPr vert="horz" wrap="square" lIns="0" tIns="0" rIns="0" bIns="0" numCol="1" anchor="b" anchorCtr="0" compatLnSpc="1">
            <a:prstTxWarp prst="textNoShape">
              <a:avLst/>
            </a:prstTxWarp>
            <a:noAutofit/>
            <a:scene3d>
              <a:camera prst="orthographicFront"/>
              <a:lightRig rig="freezing" dir="t">
                <a:rot lat="0" lon="0" rev="5640000"/>
              </a:lightRig>
            </a:scene3d>
            <a:sp3d prstMaterial="flat">
              <a:bevelT w="38100" h="38100"/>
            </a:sp3d>
          </a:bodyPr>
          <a:lstStyle/>
          <a:p>
            <a:pPr marL="0" marR="0" lvl="0" indent="0" defTabSz="914400" rtl="0" eaLnBrk="0" fontAlgn="base" latinLnBrk="0" hangingPunct="0">
              <a:lnSpc>
                <a:spcPct val="100000"/>
              </a:lnSpc>
              <a:spcBef>
                <a:spcPct val="0"/>
              </a:spcBef>
              <a:spcAft>
                <a:spcPct val="0"/>
              </a:spcAft>
              <a:buClrTx/>
              <a:buSzTx/>
              <a:buFontTx/>
              <a:buNone/>
            </a:pPr>
            <a:endPar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endParaRPr>
          </a:p>
          <a:p>
            <a:pPr marL="0" marR="0" lvl="0" indent="0" defTabSz="914400" rtl="0" eaLnBrk="0" fontAlgn="base" latinLnBrk="0" hangingPunct="0">
              <a:lnSpc>
                <a:spcPct val="100000"/>
              </a:lnSpc>
              <a:spcBef>
                <a:spcPct val="0"/>
              </a:spcBef>
              <a:spcAft>
                <a:spcPct val="0"/>
              </a:spcAft>
              <a:buClrTx/>
              <a:buSzTx/>
              <a:buFontTx/>
              <a:buNone/>
            </a:pPr>
            <a:r>
              <a:rPr kumimoji="0" lang="en-US" sz="5600" b="1" i="0" u="none" strike="noStrike" kern="1200" cap="none" spc="0" normalizeH="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Group Discussions:-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048629" name="Content Placeholder 2"/>
          <p:cNvSpPr txBox="1"/>
          <p:nvPr/>
        </p:nvSpPr>
        <p:spPr bwMode="auto">
          <a:xfrm>
            <a:off x="457200" y="2438400"/>
            <a:ext cx="8229600" cy="3886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pitchFamily="2" charset="2"/>
              <a:buChar char="Ø"/>
            </a:pPr>
            <a:r>
              <a:rPr kumimoji="0" lang="en-US" sz="2200" b="0" i="0" u="none" strike="noStrike" kern="1200" cap="none" spc="0" normalizeH="0" baseline="0" noProof="0" dirty="0">
                <a:ln>
                  <a:noFill/>
                </a:ln>
                <a:solidFill>
                  <a:schemeClr val="tx1"/>
                </a:solidFill>
                <a:effectLst/>
                <a:uLnTx/>
                <a:uFillTx/>
                <a:latin typeface="+mn-lt"/>
                <a:ea typeface="+mn-ea"/>
                <a:cs typeface="+mn-cs"/>
              </a:rPr>
              <a:t>What shall we do about</a:t>
            </a:r>
            <a:r>
              <a:rPr kumimoji="0" lang="en-US" sz="2200" b="0" i="0" u="none" strike="noStrike" kern="1200" cap="none" spc="0" normalizeH="0" noProof="0" dirty="0">
                <a:ln>
                  <a:noFill/>
                </a:ln>
                <a:solidFill>
                  <a:schemeClr val="tx1"/>
                </a:solidFill>
                <a:effectLst/>
                <a:uLnTx/>
                <a:uFillTx/>
                <a:latin typeface="+mn-lt"/>
                <a:ea typeface="+mn-ea"/>
                <a:cs typeface="+mn-cs"/>
              </a:rPr>
              <a:t> </a:t>
            </a:r>
            <a:r>
              <a:rPr kumimoji="0" lang="en-US" sz="2200" b="0" i="0" u="none" strike="noStrike" kern="1200" cap="none" spc="0" normalizeH="0" baseline="0" noProof="0" dirty="0">
                <a:ln>
                  <a:noFill/>
                </a:ln>
                <a:solidFill>
                  <a:schemeClr val="tx1"/>
                </a:solidFill>
                <a:effectLst/>
                <a:uLnTx/>
                <a:uFillTx/>
                <a:latin typeface="+mn-lt"/>
                <a:ea typeface="+mn-ea"/>
                <a:cs typeface="+mn-cs"/>
              </a:rPr>
              <a:t>our ever-increasing Population?</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pitchFamily="2" charset="2"/>
              <a:buChar char="Ø"/>
            </a:pPr>
            <a:r>
              <a:rPr lang="en-US" sz="2200" dirty="0">
                <a:latin typeface="+mn-lt"/>
              </a:rPr>
              <a:t> </a:t>
            </a:r>
            <a:r>
              <a:rPr kumimoji="0" lang="en-US" sz="2200" b="0" i="0" u="none" strike="noStrike" kern="1200" cap="none" spc="0" normalizeH="0" baseline="0" noProof="0" dirty="0">
                <a:ln>
                  <a:noFill/>
                </a:ln>
                <a:solidFill>
                  <a:schemeClr val="tx1"/>
                </a:solidFill>
                <a:effectLst/>
                <a:uLnTx/>
                <a:uFillTx/>
                <a:latin typeface="+mn-lt"/>
                <a:ea typeface="+mn-ea"/>
                <a:cs typeface="+mn-cs"/>
              </a:rPr>
              <a:t>Is dependence on computers a good thing?</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48627"/>
                                        </p:tgtEl>
                                        <p:attrNameLst>
                                          <p:attrName>style.visibility</p:attrName>
                                        </p:attrNameLst>
                                      </p:cBhvr>
                                      <p:to>
                                        <p:strVal val="visible"/>
                                      </p:to>
                                    </p:set>
                                    <p:anim calcmode="discrete" valueType="clr">
                                      <p:cBhvr override="childStyle">
                                        <p:cTn id="7" dur="500"/>
                                        <p:tgtEl>
                                          <p:spTgt spid="1048627"/>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048627"/>
                                        </p:tgtEl>
                                        <p:attrNameLst>
                                          <p:attrName>fill.color</p:attrName>
                                        </p:attrNameLst>
                                      </p:cBhvr>
                                      <p:tavLst>
                                        <p:tav tm="0">
                                          <p:val>
                                            <p:clrVal>
                                              <a:schemeClr val="accent2"/>
                                            </p:clrVal>
                                          </p:val>
                                        </p:tav>
                                        <p:tav tm="50000">
                                          <p:val>
                                            <p:clrVal>
                                              <a:schemeClr val="hlink"/>
                                            </p:clrVal>
                                          </p:val>
                                        </p:tav>
                                      </p:tavLst>
                                    </p:anim>
                                    <p:set>
                                      <p:cBhvr>
                                        <p:cTn id="9" dur="500"/>
                                        <p:tgtEl>
                                          <p:spTgt spid="10486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3"/>
          <p:cNvSpPr>
            <a:spLocks noGrp="1"/>
          </p:cNvSpPr>
          <p:nvPr>
            <p:ph type="title"/>
          </p:nvPr>
        </p:nvSpPr>
        <p:spPr/>
        <p:txBody>
          <a:bodyPr/>
          <a:lstStyle/>
          <a:p>
            <a:br>
              <a:rPr lang="en-US" dirty="0"/>
            </a:br>
            <a:endParaRPr lang="en-US" dirty="0"/>
          </a:p>
        </p:txBody>
      </p:sp>
      <p:sp>
        <p:nvSpPr>
          <p:cNvPr id="1048634" name="Text Placeholder 6"/>
          <p:cNvSpPr>
            <a:spLocks noGrp="1"/>
          </p:cNvSpPr>
          <p:nvPr>
            <p:ph type="body" idx="1"/>
          </p:nvPr>
        </p:nvSpPr>
        <p:spPr>
          <a:xfrm>
            <a:off x="457200" y="2438400"/>
            <a:ext cx="7772400" cy="1509712"/>
          </a:xfrm>
        </p:spPr>
        <p:txBody>
          <a:bodyPr/>
          <a:lstStyle/>
          <a:p>
            <a:endParaRPr lang="en-US" dirty="0"/>
          </a:p>
          <a:p>
            <a:pPr>
              <a:buFont typeface="Wingdings" pitchFamily="2" charset="2"/>
              <a:buChar char="Ø"/>
            </a:pPr>
            <a:r>
              <a:rPr lang="en-US" dirty="0"/>
              <a:t> Is India a soft nation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48635" name="Title 1"/>
          <p:cNvSpPr txBox="1"/>
          <p:nvPr/>
        </p:nvSpPr>
        <p:spPr>
          <a:xfrm>
            <a:off x="5867400" y="3962400"/>
            <a:ext cx="3048000" cy="2362200"/>
          </a:xfrm>
          <a:prstGeom prst="rect">
            <a:avLst/>
          </a:prstGeom>
          <a:solidFill>
            <a:schemeClr val="tx1"/>
          </a:solidFill>
          <a:ln>
            <a:noFill/>
          </a:ln>
        </p:spPr>
        <p:txBody>
          <a:bodyPr vert="horz" lIns="0" tIns="0" rIns="18288" bIns="0" anchor="b">
            <a:normAutofit fontScale="75641" lnSpcReduction="1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780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he beautiful ones" pitchFamily="2" charset="0"/>
                <a:ea typeface="+mj-ea"/>
                <a:cs typeface="+mj-cs"/>
              </a:rPr>
              <a:t>Public Speaking</a:t>
            </a:r>
          </a:p>
        </p:txBody>
      </p:sp>
      <p:sp>
        <p:nvSpPr>
          <p:cNvPr id="1048636" name="Title 1"/>
          <p:cNvSpPr txBox="1"/>
          <p:nvPr/>
        </p:nvSpPr>
        <p:spPr bwMode="auto">
          <a:xfrm>
            <a:off x="381000" y="609600"/>
            <a:ext cx="8763000" cy="1600200"/>
          </a:xfrm>
          <a:prstGeom prst="rect">
            <a:avLst/>
          </a:prstGeom>
          <a:noFill/>
          <a:ln w="9525">
            <a:noFill/>
            <a:miter lim="800000"/>
            <a:headEnd/>
            <a:tailEnd/>
          </a:ln>
        </p:spPr>
        <p:txBody>
          <a:bodyPr vert="horz" wrap="square" lIns="0" tIns="0" rIns="0" bIns="0" numCol="1" anchor="b" anchorCtr="0" compatLnSpc="1">
            <a:prstTxWarp prst="textNoShape">
              <a:avLst/>
            </a:prstTxWarp>
            <a:noAutofit/>
            <a:scene3d>
              <a:camera prst="orthographicFront"/>
              <a:lightRig rig="freezing" dir="t">
                <a:rot lat="0" lon="0" rev="5640000"/>
              </a:lightRig>
            </a:scene3d>
            <a:sp3d prstMaterial="flat">
              <a:bevelT w="38100" h="38100"/>
            </a:sp3d>
          </a:bodyPr>
          <a:lstStyle/>
          <a:p>
            <a:pPr marL="0" marR="0" lvl="0" indent="0" defTabSz="914400" rtl="0" eaLnBrk="0" fontAlgn="base" latinLnBrk="0" hangingPunct="0">
              <a:lnSpc>
                <a:spcPct val="100000"/>
              </a:lnSpc>
              <a:spcBef>
                <a:spcPct val="0"/>
              </a:spcBef>
              <a:spcAft>
                <a:spcPct val="0"/>
              </a:spcAft>
              <a:buClrTx/>
              <a:buSzTx/>
              <a:buFontTx/>
              <a:buNone/>
            </a:pPr>
            <a:endPar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endParaRPr>
          </a:p>
          <a:p>
            <a:pPr marL="0" marR="0" lvl="0" indent="0" defTabSz="914400" rtl="0" eaLnBrk="0" fontAlgn="base" latinLnBrk="0" hangingPunct="0">
              <a:lnSpc>
                <a:spcPct val="100000"/>
              </a:lnSpc>
              <a:spcBef>
                <a:spcPct val="0"/>
              </a:spcBef>
              <a:spcAft>
                <a:spcPct val="0"/>
              </a:spcAft>
              <a:buClrTx/>
              <a:buSzTx/>
              <a:buFontTx/>
              <a:buNone/>
            </a:pPr>
            <a:r>
              <a:rPr kumimoji="0" lang="en-US" sz="5600" b="1" i="0" u="none" strike="noStrike" kern="1200" cap="none" spc="0" normalizeH="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Group Discussions:-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048637" name="Content Placeholder 2"/>
          <p:cNvSpPr txBox="1"/>
          <p:nvPr/>
        </p:nvSpPr>
        <p:spPr bwMode="auto">
          <a:xfrm>
            <a:off x="457200" y="2438400"/>
            <a:ext cx="8229600" cy="3886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eaLnBrk="0" hangingPunct="0">
              <a:spcBef>
                <a:spcPct val="20000"/>
              </a:spcBef>
              <a:buClr>
                <a:srgbClr val="0BD0D9"/>
              </a:buClr>
              <a:buSzPct val="95000"/>
              <a:buFont typeface="Wingdings" pitchFamily="2" charset="2"/>
              <a:buChar char="Ø"/>
            </a:pPr>
            <a:r>
              <a:rPr lang="en-US" sz="2200" dirty="0">
                <a:latin typeface="+mn-lt"/>
              </a:rPr>
              <a:t> </a:t>
            </a:r>
            <a:r>
              <a:rPr lang="en-US" sz="2400" dirty="0"/>
              <a:t>Foreign Television Channels are destroying our culture.</a:t>
            </a:r>
            <a:r>
              <a:rPr lang="en-US" sz="2200" dirty="0">
                <a:latin typeface="+mn-lt"/>
              </a:rPr>
              <a:t> </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97154" name="Picture 2" descr="C:\Documents and Settings\mob\Desktop\gd.png"/>
          <p:cNvPicPr>
            <a:picLocks noChangeAspect="1" noChangeArrowheads="1"/>
          </p:cNvPicPr>
          <p:nvPr/>
        </p:nvPicPr>
        <p:blipFill>
          <a:blip r:embed="rId4"/>
          <a:srcRect/>
          <a:stretch>
            <a:fillRect/>
          </a:stretch>
        </p:blipFill>
        <p:spPr bwMode="auto">
          <a:xfrm>
            <a:off x="914400" y="3657600"/>
            <a:ext cx="3752663" cy="2695575"/>
          </a:xfrm>
          <a:prstGeom prst="rect">
            <a:avLst/>
          </a:prstGeom>
          <a:noFill/>
        </p:spPr>
      </p:pic>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48635"/>
                                        </p:tgtEl>
                                        <p:attrNameLst>
                                          <p:attrName>style.visibility</p:attrName>
                                        </p:attrNameLst>
                                      </p:cBhvr>
                                      <p:to>
                                        <p:strVal val="visible"/>
                                      </p:to>
                                    </p:set>
                                    <p:anim calcmode="discrete" valueType="clr">
                                      <p:cBhvr override="childStyle">
                                        <p:cTn id="7" dur="500"/>
                                        <p:tgtEl>
                                          <p:spTgt spid="1048635"/>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048635"/>
                                        </p:tgtEl>
                                        <p:attrNameLst>
                                          <p:attrName>fill.color</p:attrName>
                                        </p:attrNameLst>
                                      </p:cBhvr>
                                      <p:tavLst>
                                        <p:tav tm="0">
                                          <p:val>
                                            <p:clrVal>
                                              <a:schemeClr val="accent2"/>
                                            </p:clrVal>
                                          </p:val>
                                        </p:tav>
                                        <p:tav tm="50000">
                                          <p:val>
                                            <p:clrVal>
                                              <a:schemeClr val="hlink"/>
                                            </p:clrVal>
                                          </p:val>
                                        </p:tav>
                                      </p:tavLst>
                                    </p:anim>
                                    <p:set>
                                      <p:cBhvr>
                                        <p:cTn id="9" dur="500"/>
                                        <p:tgtEl>
                                          <p:spTgt spid="104863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Content Placeholder 2"/>
          <p:cNvSpPr>
            <a:spLocks noGrp="1"/>
          </p:cNvSpPr>
          <p:nvPr>
            <p:ph idx="1"/>
          </p:nvPr>
        </p:nvSpPr>
        <p:spPr>
          <a:xfrm>
            <a:off x="457200" y="1143000"/>
            <a:ext cx="8229600" cy="4389437"/>
          </a:xfrm>
        </p:spPr>
        <p:txBody>
          <a:bodyPr/>
          <a:lstStyle/>
          <a:p>
            <a:r>
              <a:rPr lang="en-US" dirty="0"/>
              <a:t>Well, I don't think that foreign channels are destroying our culture. Depends on the type of movie. Vulgar scenes and double meaning dialogues definitely harm the society especially young children but there are many movies which encourage us to think from new perspectives. </a:t>
            </a:r>
          </a:p>
          <a:p>
            <a:r>
              <a:rPr lang="en-US" dirty="0"/>
              <a:t>Well, . It depends upon on the person whether he or she wants a positive or negative. Do you think it is right to blame on others for our wrong actions? What is happening in our society is all because of us, not because of any person or any foreign channels. There are so many good channels which is useful for our development. So everyone should try to grab positive things from these channels.</a:t>
            </a:r>
          </a:p>
        </p:txBody>
      </p:sp>
      <p:sp>
        <p:nvSpPr>
          <p:cNvPr id="1048642" name="Title 1"/>
          <p:cNvSpPr>
            <a:spLocks noGrp="1"/>
          </p:cNvSpPr>
          <p:nvPr>
            <p:ph type="title"/>
          </p:nvPr>
        </p:nvSpPr>
        <p:spPr>
          <a:xfrm>
            <a:off x="457200" y="533400"/>
            <a:ext cx="8229600" cy="590550"/>
          </a:xfrm>
        </p:spPr>
        <p:txBody>
          <a:bodyPr/>
          <a:lstStyle/>
          <a:p>
            <a:r>
              <a:rPr lang="en-US" sz="2800" b="1" dirty="0"/>
              <a:t>Foreign Television Channels are destroying our culture</a:t>
            </a:r>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41">
                                            <p:txEl>
                                              <p:pRg st="0" end="0"/>
                                            </p:txEl>
                                          </p:spTgt>
                                        </p:tgtEl>
                                        <p:attrNameLst>
                                          <p:attrName>style.visibility</p:attrName>
                                        </p:attrNameLst>
                                      </p:cBhvr>
                                      <p:to>
                                        <p:strVal val="visible"/>
                                      </p:to>
                                    </p:set>
                                    <p:animEffect transition="in" filter="blinds(horizontal)">
                                      <p:cBhvr>
                                        <p:cTn id="7" dur="500"/>
                                        <p:tgtEl>
                                          <p:spTgt spid="10486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41">
                                            <p:txEl>
                                              <p:pRg st="1" end="1"/>
                                            </p:txEl>
                                          </p:spTgt>
                                        </p:tgtEl>
                                        <p:attrNameLst>
                                          <p:attrName>style.visibility</p:attrName>
                                        </p:attrNameLst>
                                      </p:cBhvr>
                                      <p:to>
                                        <p:strVal val="visible"/>
                                      </p:to>
                                    </p:set>
                                    <p:animEffect transition="in" filter="blinds(horizontal)">
                                      <p:cBhvr>
                                        <p:cTn id="12" dur="500"/>
                                        <p:tgtEl>
                                          <p:spTgt spid="10486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Content Placeholder 2"/>
          <p:cNvSpPr>
            <a:spLocks noGrp="1"/>
          </p:cNvSpPr>
          <p:nvPr>
            <p:ph idx="1"/>
          </p:nvPr>
        </p:nvSpPr>
        <p:spPr>
          <a:xfrm>
            <a:off x="381000" y="609600"/>
            <a:ext cx="8229600" cy="4389437"/>
          </a:xfrm>
        </p:spPr>
        <p:txBody>
          <a:bodyPr/>
          <a:lstStyle/>
          <a:p>
            <a:r>
              <a:rPr lang="en-US" dirty="0"/>
              <a:t>What kind of culture here we are talking about? I mean guys, just think about it. The quality content which we can get from BBC, can we expect that from Indian channels? definitely not. I am not saying all Indian channels are bad, but foreign channels are providing us the kind of information we need, we get to know what is happening around the world.</a:t>
            </a:r>
          </a:p>
          <a:p>
            <a:r>
              <a:rPr lang="en-US" dirty="0"/>
              <a:t>Firstly, foreign televisions are corrupting the mind of Indian youths and they are adopting foreign culture forgetting their parents, culture and traditional values.</a:t>
            </a:r>
          </a:p>
          <a:p>
            <a:r>
              <a:rPr lang="en-US" dirty="0"/>
              <a:t>Secondly, foreign televisions are making people's mind disturbed and aggressive. They are adopting illegal methods to earn money instead of working hard and efficiently. </a:t>
            </a:r>
            <a:br>
              <a:rPr lang="en-US" dirty="0"/>
            </a:br>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43">
                                            <p:txEl>
                                              <p:pRg st="0" end="0"/>
                                            </p:txEl>
                                          </p:spTgt>
                                        </p:tgtEl>
                                        <p:attrNameLst>
                                          <p:attrName>style.visibility</p:attrName>
                                        </p:attrNameLst>
                                      </p:cBhvr>
                                      <p:to>
                                        <p:strVal val="visible"/>
                                      </p:to>
                                    </p:set>
                                    <p:animEffect transition="in" filter="blinds(horizontal)">
                                      <p:cBhvr>
                                        <p:cTn id="7" dur="500"/>
                                        <p:tgtEl>
                                          <p:spTgt spid="104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43">
                                            <p:txEl>
                                              <p:pRg st="1" end="1"/>
                                            </p:txEl>
                                          </p:spTgt>
                                        </p:tgtEl>
                                        <p:attrNameLst>
                                          <p:attrName>style.visibility</p:attrName>
                                        </p:attrNameLst>
                                      </p:cBhvr>
                                      <p:to>
                                        <p:strVal val="visible"/>
                                      </p:to>
                                    </p:set>
                                    <p:animEffect transition="in" filter="blinds(horizontal)">
                                      <p:cBhvr>
                                        <p:cTn id="12" dur="500"/>
                                        <p:tgtEl>
                                          <p:spTgt spid="1048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43">
                                            <p:txEl>
                                              <p:pRg st="2" end="2"/>
                                            </p:txEl>
                                          </p:spTgt>
                                        </p:tgtEl>
                                        <p:attrNameLst>
                                          <p:attrName>style.visibility</p:attrName>
                                        </p:attrNameLst>
                                      </p:cBhvr>
                                      <p:to>
                                        <p:strVal val="visible"/>
                                      </p:to>
                                    </p:set>
                                    <p:animEffect transition="in" filter="blinds(horizontal)">
                                      <p:cBhvr>
                                        <p:cTn id="17" dur="500"/>
                                        <p:tgtEl>
                                          <p:spTgt spid="1048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Content Placeholder 2"/>
          <p:cNvSpPr>
            <a:spLocks noGrp="1"/>
          </p:cNvSpPr>
          <p:nvPr>
            <p:ph idx="1"/>
          </p:nvPr>
        </p:nvSpPr>
        <p:spPr>
          <a:xfrm>
            <a:off x="533400" y="914400"/>
            <a:ext cx="8229600" cy="4389437"/>
          </a:xfrm>
        </p:spPr>
        <p:txBody>
          <a:bodyPr/>
          <a:lstStyle/>
          <a:p>
            <a:r>
              <a:rPr lang="en-US" dirty="0"/>
              <a:t>Thirdly, foreign television creates a differential attitude in all the youths since they are not believing in the concept of unity thus making the country full of illegal and addition of divide and rule policy in all over the world.</a:t>
            </a:r>
          </a:p>
          <a:p>
            <a:r>
              <a:rPr lang="en-US" dirty="0"/>
              <a:t>Well, I don't think that foreign channels are destroying our culture. It depends on the thinking of the viewers that how do they interpret the material being viewed on these channels. Now a days the more vulgar stuff is being shown in Indian television shows and Indian movies. Foreign channels like discovery, fox travelers, </a:t>
            </a:r>
            <a:r>
              <a:rPr lang="en-US" dirty="0" err="1"/>
              <a:t>tlc</a:t>
            </a:r>
            <a:r>
              <a:rPr lang="en-US" dirty="0"/>
              <a:t> etc are good channels which gives knowledge about the earth, the people and different cultures all around the world. </a:t>
            </a:r>
          </a:p>
        </p:txBody>
      </p:sp>
    </p:spTree>
  </p:cSld>
  <p:clrMapOvr>
    <a:masterClrMapping/>
  </p:clrMapOvr>
  <p:transition spd="med" advClick="0">
    <p:sndAc>
      <p:stSnd>
        <p:snd r:embed="rId2"/>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457200" y="1143000"/>
            <a:ext cx="8229600" cy="1143000"/>
          </a:xfrm>
        </p:spPr>
        <p:txBody>
          <a:bodyPr/>
          <a:lstStyle/>
          <a:p>
            <a:r>
              <a:rPr lang="en-US" b="1" dirty="0"/>
              <a:t>What is Group Discussion?</a:t>
            </a:r>
            <a:br>
              <a:rPr lang="en-US" b="1" dirty="0"/>
            </a:br>
            <a:endParaRPr lang="en-US" dirty="0"/>
          </a:p>
        </p:txBody>
      </p:sp>
      <p:sp>
        <p:nvSpPr>
          <p:cNvPr id="1048603" name="Content Placeholder 2"/>
          <p:cNvSpPr>
            <a:spLocks noGrp="1"/>
          </p:cNvSpPr>
          <p:nvPr>
            <p:ph idx="1"/>
          </p:nvPr>
        </p:nvSpPr>
        <p:spPr/>
        <p:txBody>
          <a:bodyPr/>
          <a:lstStyle/>
          <a:p>
            <a:r>
              <a:rPr lang="en-US" dirty="0"/>
              <a:t>Group Discussion is a methodology or in a simple language you may call it an interview process or a group activity. It is used as one of the best tools to select the prospective candidates in a comparative perspective. GD may be used by an interviewer at an organization, colleges or even at different types of management competitions.</a:t>
            </a:r>
          </a:p>
        </p:txBody>
      </p:sp>
    </p:spTree>
  </p:cSld>
  <p:clrMapOvr>
    <a:masterClrMapping/>
  </p:clrMapOvr>
  <p:transition spd="med" advClick="0">
    <p:sndAc>
      <p:stSnd>
        <p:snd r:embed="rId2"/>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dirty="0"/>
              <a:t>Conclusion :- </a:t>
            </a:r>
          </a:p>
        </p:txBody>
      </p:sp>
      <p:sp>
        <p:nvSpPr>
          <p:cNvPr id="1048646" name="Content Placeholder 2"/>
          <p:cNvSpPr>
            <a:spLocks noGrp="1"/>
          </p:cNvSpPr>
          <p:nvPr>
            <p:ph idx="1"/>
          </p:nvPr>
        </p:nvSpPr>
        <p:spPr/>
        <p:txBody>
          <a:bodyPr/>
          <a:lstStyle/>
          <a:p>
            <a:r>
              <a:rPr lang="en-US" dirty="0"/>
              <a:t>Finally, its depend upon you whether to be destroyed or to developed. As if you will choose BBC, Discovery, or proper English movies channel even, it will expand your knowledge. I believe this is a global era, and if you want to be with the world at least u should be vast, in this way Foreign </a:t>
            </a:r>
            <a:r>
              <a:rPr lang="en-US" dirty="0" err="1"/>
              <a:t>Tv</a:t>
            </a:r>
            <a:r>
              <a:rPr lang="en-US" dirty="0"/>
              <a:t> channels has given us chance to know the world, Thus we came to a conclusion that foreign channels are not destroying our culture.</a:t>
            </a:r>
          </a:p>
          <a:p>
            <a:endParaRPr lang="en-US" dirty="0"/>
          </a:p>
        </p:txBody>
      </p:sp>
    </p:spTree>
  </p:cSld>
  <p:clrMapOvr>
    <a:masterClrMapping/>
  </p:clrMapOvr>
  <p:transition spd="med" advClick="0">
    <p:sndAc>
      <p:stSnd>
        <p:snd r:embed="rId2"/>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3"/>
          <p:cNvSpPr>
            <a:spLocks noGrp="1"/>
          </p:cNvSpPr>
          <p:nvPr>
            <p:ph type="title"/>
          </p:nvPr>
        </p:nvSpPr>
        <p:spPr/>
        <p:txBody>
          <a:bodyPr/>
          <a:lstStyle/>
          <a:p>
            <a:br>
              <a:rPr lang="en-US" dirty="0"/>
            </a:br>
            <a:endParaRPr lang="en-US" dirty="0"/>
          </a:p>
        </p:txBody>
      </p:sp>
      <p:sp>
        <p:nvSpPr>
          <p:cNvPr id="1048648" name="Text Placeholder 6"/>
          <p:cNvSpPr>
            <a:spLocks noGrp="1"/>
          </p:cNvSpPr>
          <p:nvPr>
            <p:ph type="body" idx="1"/>
          </p:nvPr>
        </p:nvSpPr>
        <p:spPr>
          <a:xfrm>
            <a:off x="457200" y="2438400"/>
            <a:ext cx="7772400" cy="150971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48649" name="Title 1"/>
          <p:cNvSpPr txBox="1"/>
          <p:nvPr/>
        </p:nvSpPr>
        <p:spPr>
          <a:xfrm>
            <a:off x="5867400" y="3962400"/>
            <a:ext cx="3048000" cy="2362200"/>
          </a:xfrm>
          <a:prstGeom prst="rect">
            <a:avLst/>
          </a:prstGeom>
          <a:solidFill>
            <a:schemeClr val="tx1"/>
          </a:solidFill>
          <a:ln>
            <a:noFill/>
          </a:ln>
        </p:spPr>
        <p:txBody>
          <a:bodyPr vert="horz" lIns="0" tIns="0" rIns="18288" bIns="0" anchor="b">
            <a:normAutofit fontScale="75641" lnSpcReduction="1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780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he beautiful ones" pitchFamily="2" charset="0"/>
                <a:ea typeface="+mj-ea"/>
                <a:cs typeface="+mj-cs"/>
              </a:rPr>
              <a:t>Public Speaking</a:t>
            </a:r>
          </a:p>
        </p:txBody>
      </p:sp>
      <p:sp>
        <p:nvSpPr>
          <p:cNvPr id="1048650" name="Title 1"/>
          <p:cNvSpPr txBox="1"/>
          <p:nvPr/>
        </p:nvSpPr>
        <p:spPr bwMode="auto">
          <a:xfrm>
            <a:off x="381000" y="609600"/>
            <a:ext cx="8763000" cy="1600200"/>
          </a:xfrm>
          <a:prstGeom prst="rect">
            <a:avLst/>
          </a:prstGeom>
          <a:noFill/>
          <a:ln w="9525">
            <a:noFill/>
            <a:miter lim="800000"/>
            <a:headEnd/>
            <a:tailEnd/>
          </a:ln>
        </p:spPr>
        <p:txBody>
          <a:bodyPr vert="horz" wrap="square" lIns="0" tIns="0" rIns="0" bIns="0" numCol="1" anchor="b" anchorCtr="0" compatLnSpc="1">
            <a:prstTxWarp prst="textNoShape">
              <a:avLst/>
            </a:prstTxWarp>
            <a:noAutofit/>
            <a:scene3d>
              <a:camera prst="orthographicFront"/>
              <a:lightRig rig="freezing" dir="t">
                <a:rot lat="0" lon="0" rev="5640000"/>
              </a:lightRig>
            </a:scene3d>
            <a:sp3d prstMaterial="flat">
              <a:bevelT w="38100" h="38100"/>
            </a:sp3d>
          </a:bodyPr>
          <a:lstStyle/>
          <a:p>
            <a:pPr marL="0" marR="0" lvl="0" indent="0" defTabSz="914400" rtl="0" eaLnBrk="0" fontAlgn="base" latinLnBrk="0" hangingPunct="0">
              <a:lnSpc>
                <a:spcPct val="100000"/>
              </a:lnSpc>
              <a:spcBef>
                <a:spcPct val="0"/>
              </a:spcBef>
              <a:spcAft>
                <a:spcPct val="0"/>
              </a:spcAft>
              <a:buClrTx/>
              <a:buSzTx/>
              <a:buFontTx/>
              <a:buNone/>
            </a:pPr>
            <a:endPar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endParaRPr>
          </a:p>
          <a:p>
            <a:pPr marL="0" marR="0" lvl="0" indent="0" defTabSz="914400" rtl="0" eaLnBrk="0" fontAlgn="base" latinLnBrk="0" hangingPunct="0">
              <a:lnSpc>
                <a:spcPct val="100000"/>
              </a:lnSpc>
              <a:spcBef>
                <a:spcPct val="0"/>
              </a:spcBef>
              <a:spcAft>
                <a:spcPct val="0"/>
              </a:spcAft>
              <a:buClrTx/>
              <a:buSzTx/>
              <a:buFontTx/>
              <a:buNone/>
            </a:pPr>
            <a:r>
              <a:rPr kumimoji="0" lang="en-US" sz="5600" b="1" i="0" u="none" strike="noStrike" kern="1200" cap="none" spc="0" normalizeH="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Group Discussions:-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048651" name="Content Placeholder 2"/>
          <p:cNvSpPr txBox="1"/>
          <p:nvPr/>
        </p:nvSpPr>
        <p:spPr bwMode="auto">
          <a:xfrm>
            <a:off x="457200" y="2438400"/>
            <a:ext cx="8229600" cy="3886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eaLnBrk="0" hangingPunct="0">
              <a:spcBef>
                <a:spcPct val="20000"/>
              </a:spcBef>
              <a:buClr>
                <a:srgbClr val="0BD0D9"/>
              </a:buClr>
              <a:buSzPct val="95000"/>
              <a:buFont typeface="Wingdings" pitchFamily="2" charset="2"/>
              <a:buChar char="Ø"/>
            </a:pPr>
            <a:r>
              <a:rPr lang="en-US" sz="2200" dirty="0">
                <a:latin typeface="+mn-lt"/>
              </a:rPr>
              <a:t> </a:t>
            </a:r>
            <a:r>
              <a:rPr lang="en-US" sz="2400" dirty="0">
                <a:latin typeface="+mn-lt"/>
              </a:rPr>
              <a:t>What is more important Education or Money</a:t>
            </a:r>
            <a:r>
              <a:rPr lang="en-US" sz="2200" dirty="0">
                <a:latin typeface="+mn-lt"/>
              </a:rPr>
              <a:t> </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97155" name="Picture 2" descr="C:\Documents and Settings\mob\Desktop\gd.png"/>
          <p:cNvPicPr>
            <a:picLocks noChangeAspect="1" noChangeArrowheads="1"/>
          </p:cNvPicPr>
          <p:nvPr/>
        </p:nvPicPr>
        <p:blipFill>
          <a:blip r:embed="rId4"/>
          <a:srcRect/>
          <a:stretch>
            <a:fillRect/>
          </a:stretch>
        </p:blipFill>
        <p:spPr bwMode="auto">
          <a:xfrm>
            <a:off x="914400" y="3657600"/>
            <a:ext cx="3752663" cy="2695575"/>
          </a:xfrm>
          <a:prstGeom prst="rect">
            <a:avLst/>
          </a:prstGeom>
          <a:noFill/>
        </p:spPr>
      </p:pic>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48649"/>
                                        </p:tgtEl>
                                        <p:attrNameLst>
                                          <p:attrName>style.visibility</p:attrName>
                                        </p:attrNameLst>
                                      </p:cBhvr>
                                      <p:to>
                                        <p:strVal val="visible"/>
                                      </p:to>
                                    </p:set>
                                    <p:anim calcmode="discrete" valueType="clr">
                                      <p:cBhvr override="childStyle">
                                        <p:cTn id="7" dur="500"/>
                                        <p:tgtEl>
                                          <p:spTgt spid="1048649"/>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048649"/>
                                        </p:tgtEl>
                                        <p:attrNameLst>
                                          <p:attrName>fill.color</p:attrName>
                                        </p:attrNameLst>
                                      </p:cBhvr>
                                      <p:tavLst>
                                        <p:tav tm="0">
                                          <p:val>
                                            <p:clrVal>
                                              <a:schemeClr val="accent2"/>
                                            </p:clrVal>
                                          </p:val>
                                        </p:tav>
                                        <p:tav tm="50000">
                                          <p:val>
                                            <p:clrVal>
                                              <a:schemeClr val="hlink"/>
                                            </p:clrVal>
                                          </p:val>
                                        </p:tav>
                                      </p:tavLst>
                                    </p:anim>
                                    <p:set>
                                      <p:cBhvr>
                                        <p:cTn id="9" dur="500"/>
                                        <p:tgtEl>
                                          <p:spTgt spid="10486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t>Team formation - </a:t>
            </a:r>
            <a:endParaRPr lang="en-US" dirty="0"/>
          </a:p>
        </p:txBody>
      </p:sp>
      <p:sp>
        <p:nvSpPr>
          <p:cNvPr id="1048656" name="Text Placeholder 2"/>
          <p:cNvSpPr>
            <a:spLocks noGrp="1"/>
          </p:cNvSpPr>
          <p:nvPr>
            <p:ph type="body" idx="1"/>
          </p:nvPr>
        </p:nvSpPr>
        <p:spPr>
          <a:xfrm>
            <a:off x="533400" y="3048000"/>
            <a:ext cx="7772400" cy="1509712"/>
          </a:xfrm>
        </p:spPr>
        <p:txBody>
          <a:bodyPr/>
          <a:lstStyle/>
          <a:p>
            <a:r>
              <a:rPr lang="en-US" dirty="0"/>
              <a:t>Team A – Favor Education</a:t>
            </a:r>
          </a:p>
          <a:p>
            <a:r>
              <a:rPr lang="en-US" dirty="0"/>
              <a:t>Team B - Money </a:t>
            </a:r>
          </a:p>
        </p:txBody>
      </p:sp>
    </p:spTree>
  </p:cSld>
  <p:clrMapOvr>
    <a:masterClrMapping/>
  </p:clrMapOvr>
  <p:transition spd="med" advClick="0">
    <p:sndAc>
      <p:stSnd>
        <p:snd r:embed="rId2"/>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3"/>
          <p:cNvSpPr>
            <a:spLocks noGrp="1"/>
          </p:cNvSpPr>
          <p:nvPr>
            <p:ph type="title"/>
          </p:nvPr>
        </p:nvSpPr>
        <p:spPr/>
        <p:txBody>
          <a:bodyPr/>
          <a:lstStyle/>
          <a:p>
            <a:br>
              <a:rPr lang="en-US" dirty="0"/>
            </a:br>
            <a:endParaRPr lang="en-US" dirty="0"/>
          </a:p>
        </p:txBody>
      </p:sp>
      <p:sp>
        <p:nvSpPr>
          <p:cNvPr id="1048658" name="Text Placeholder 6"/>
          <p:cNvSpPr>
            <a:spLocks noGrp="1"/>
          </p:cNvSpPr>
          <p:nvPr>
            <p:ph type="body" idx="1"/>
          </p:nvPr>
        </p:nvSpPr>
        <p:spPr>
          <a:xfrm>
            <a:off x="457200" y="2438400"/>
            <a:ext cx="7772400" cy="1509712"/>
          </a:xfrm>
        </p:spPr>
        <p:txBody>
          <a:bodyPr/>
          <a:lstStyle/>
          <a:p>
            <a:pPr>
              <a:buFont typeface="Wingdings" pitchFamily="2" charset="2"/>
              <a:buChar char="Ø"/>
            </a:pPr>
            <a:r>
              <a:rPr lang="en-US" dirty="0"/>
              <a:t> Is India a soft nation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48659" name="Title 1"/>
          <p:cNvSpPr txBox="1"/>
          <p:nvPr/>
        </p:nvSpPr>
        <p:spPr>
          <a:xfrm>
            <a:off x="5867400" y="3962400"/>
            <a:ext cx="3048000" cy="2362200"/>
          </a:xfrm>
          <a:prstGeom prst="rect">
            <a:avLst/>
          </a:prstGeom>
          <a:solidFill>
            <a:schemeClr val="tx1"/>
          </a:solidFill>
          <a:ln>
            <a:noFill/>
          </a:ln>
        </p:spPr>
        <p:txBody>
          <a:bodyPr vert="horz" lIns="0" tIns="0" rIns="18288" bIns="0" anchor="b">
            <a:normAutofit fontScale="75641" lnSpcReduction="1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780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the beautiful ones" pitchFamily="2" charset="0"/>
                <a:ea typeface="+mj-ea"/>
                <a:cs typeface="+mj-cs"/>
              </a:rPr>
              <a:t>Public Speaking</a:t>
            </a:r>
          </a:p>
        </p:txBody>
      </p:sp>
      <p:sp>
        <p:nvSpPr>
          <p:cNvPr id="1048660" name="Title 1"/>
          <p:cNvSpPr txBox="1"/>
          <p:nvPr/>
        </p:nvSpPr>
        <p:spPr bwMode="auto">
          <a:xfrm>
            <a:off x="381000" y="609600"/>
            <a:ext cx="8763000" cy="1600200"/>
          </a:xfrm>
          <a:prstGeom prst="rect">
            <a:avLst/>
          </a:prstGeom>
          <a:noFill/>
          <a:ln w="9525">
            <a:noFill/>
            <a:miter lim="800000"/>
            <a:headEnd/>
            <a:tailEnd/>
          </a:ln>
        </p:spPr>
        <p:txBody>
          <a:bodyPr vert="horz" wrap="square" lIns="0" tIns="0" rIns="0" bIns="0" numCol="1" anchor="b" anchorCtr="0" compatLnSpc="1">
            <a:prstTxWarp prst="textNoShape">
              <a:avLst/>
            </a:prstTxWarp>
            <a:noAutofit/>
            <a:scene3d>
              <a:camera prst="orthographicFront"/>
              <a:lightRig rig="freezing" dir="t">
                <a:rot lat="0" lon="0" rev="5640000"/>
              </a:lightRig>
            </a:scene3d>
            <a:sp3d prstMaterial="flat">
              <a:bevelT w="38100" h="38100"/>
            </a:sp3d>
          </a:bodyPr>
          <a:lstStyle/>
          <a:p>
            <a:pPr marL="0" marR="0" lvl="0" indent="0" defTabSz="914400" rtl="0" eaLnBrk="0" fontAlgn="base" latinLnBrk="0" hangingPunct="0">
              <a:lnSpc>
                <a:spcPct val="100000"/>
              </a:lnSpc>
              <a:spcBef>
                <a:spcPct val="0"/>
              </a:spcBef>
              <a:spcAft>
                <a:spcPct val="0"/>
              </a:spcAft>
              <a:buClrTx/>
              <a:buSzTx/>
              <a:buFontTx/>
              <a:buNone/>
            </a:pPr>
            <a:endPar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endParaRPr>
          </a:p>
          <a:p>
            <a:pPr marL="0" marR="0" lvl="0" indent="0" defTabSz="914400" rtl="0" eaLnBrk="0" fontAlgn="base" latinLnBrk="0" hangingPunct="0">
              <a:lnSpc>
                <a:spcPct val="100000"/>
              </a:lnSpc>
              <a:spcBef>
                <a:spcPct val="0"/>
              </a:spcBef>
              <a:spcAft>
                <a:spcPct val="0"/>
              </a:spcAft>
              <a:buClrTx/>
              <a:buSzTx/>
              <a:buFontTx/>
              <a:buNone/>
            </a:pPr>
            <a:r>
              <a:rPr kumimoji="0" lang="en-US" sz="5600" b="1" i="0" u="none" strike="noStrike" kern="1200" cap="none" spc="0" normalizeH="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Group Discussions:-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048661" name="Content Placeholder 2"/>
          <p:cNvSpPr txBox="1"/>
          <p:nvPr/>
        </p:nvSpPr>
        <p:spPr bwMode="auto">
          <a:xfrm>
            <a:off x="457200" y="2438400"/>
            <a:ext cx="8229600" cy="3886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eaLnBrk="0" hangingPunct="0">
              <a:spcBef>
                <a:spcPct val="20000"/>
              </a:spcBef>
              <a:buClr>
                <a:srgbClr val="0BD0D9"/>
              </a:buClr>
              <a:buSzPct val="95000"/>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97156" name="Picture 2" descr="C:\Documents and Settings\mob\Desktop\gd.png"/>
          <p:cNvPicPr>
            <a:picLocks noChangeAspect="1" noChangeArrowheads="1"/>
          </p:cNvPicPr>
          <p:nvPr/>
        </p:nvPicPr>
        <p:blipFill>
          <a:blip r:embed="rId4"/>
          <a:srcRect/>
          <a:stretch>
            <a:fillRect/>
          </a:stretch>
        </p:blipFill>
        <p:spPr bwMode="auto">
          <a:xfrm>
            <a:off x="914400" y="3657600"/>
            <a:ext cx="3752663" cy="2695575"/>
          </a:xfrm>
          <a:prstGeom prst="rect">
            <a:avLst/>
          </a:prstGeom>
          <a:noFill/>
        </p:spPr>
      </p:pic>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48659"/>
                                        </p:tgtEl>
                                        <p:attrNameLst>
                                          <p:attrName>style.visibility</p:attrName>
                                        </p:attrNameLst>
                                      </p:cBhvr>
                                      <p:to>
                                        <p:strVal val="visible"/>
                                      </p:to>
                                    </p:set>
                                    <p:anim calcmode="discrete" valueType="clr">
                                      <p:cBhvr override="childStyle">
                                        <p:cTn id="7" dur="500"/>
                                        <p:tgtEl>
                                          <p:spTgt spid="1048659"/>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048659"/>
                                        </p:tgtEl>
                                        <p:attrNameLst>
                                          <p:attrName>fill.color</p:attrName>
                                        </p:attrNameLst>
                                      </p:cBhvr>
                                      <p:tavLst>
                                        <p:tav tm="0">
                                          <p:val>
                                            <p:clrVal>
                                              <a:schemeClr val="accent2"/>
                                            </p:clrVal>
                                          </p:val>
                                        </p:tav>
                                        <p:tav tm="50000">
                                          <p:val>
                                            <p:clrVal>
                                              <a:schemeClr val="hlink"/>
                                            </p:clrVal>
                                          </p:val>
                                        </p:tav>
                                      </p:tavLst>
                                    </p:anim>
                                    <p:set>
                                      <p:cBhvr>
                                        <p:cTn id="9" dur="500"/>
                                        <p:tgtEl>
                                          <p:spTgt spid="104865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dirty="0"/>
              <a:t>Is India a soft nation</a:t>
            </a:r>
          </a:p>
        </p:txBody>
      </p:sp>
      <p:sp>
        <p:nvSpPr>
          <p:cNvPr id="1048666" name="Content Placeholder 2"/>
          <p:cNvSpPr>
            <a:spLocks noGrp="1"/>
          </p:cNvSpPr>
          <p:nvPr>
            <p:ph idx="1"/>
          </p:nvPr>
        </p:nvSpPr>
        <p:spPr/>
        <p:txBody>
          <a:bodyPr/>
          <a:lstStyle/>
          <a:p>
            <a:r>
              <a:rPr lang="en-US" dirty="0"/>
              <a:t>In my opinion India is very soft nation because there are no strict law and regulation against corruption, theft or any social evils. Many scam have been occurred but no example punishment had been given. In country like Saudi Arabia no one even can scare at the ladies here newspapers are filled with rape cases daily. In china they have given death penalty to a corrupt politician recently.</a:t>
            </a:r>
          </a:p>
          <a:p>
            <a:r>
              <a:rPr lang="en-US" dirty="0"/>
              <a:t>We have not taken any strict action against Pakistan after being faced so much terrorist activities and ceasefire in </a:t>
            </a:r>
            <a:r>
              <a:rPr lang="en-US" dirty="0" err="1"/>
              <a:t>kashmir</a:t>
            </a:r>
            <a:r>
              <a:rPr lang="en-US" dirty="0"/>
              <a:t>.</a:t>
            </a:r>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66">
                                            <p:txEl>
                                              <p:pRg st="0" end="0"/>
                                            </p:txEl>
                                          </p:spTgt>
                                        </p:tgtEl>
                                        <p:attrNameLst>
                                          <p:attrName>style.visibility</p:attrName>
                                        </p:attrNameLst>
                                      </p:cBhvr>
                                      <p:to>
                                        <p:strVal val="visible"/>
                                      </p:to>
                                    </p:set>
                                    <p:animEffect transition="in" filter="blinds(horizontal)">
                                      <p:cBhvr>
                                        <p:cTn id="7" dur="500"/>
                                        <p:tgtEl>
                                          <p:spTgt spid="10486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66">
                                            <p:txEl>
                                              <p:pRg st="1" end="1"/>
                                            </p:txEl>
                                          </p:spTgt>
                                        </p:tgtEl>
                                        <p:attrNameLst>
                                          <p:attrName>style.visibility</p:attrName>
                                        </p:attrNameLst>
                                      </p:cBhvr>
                                      <p:to>
                                        <p:strVal val="visible"/>
                                      </p:to>
                                    </p:set>
                                    <p:animEffect transition="in" filter="blinds(horizontal)">
                                      <p:cBhvr>
                                        <p:cTn id="12" dur="500"/>
                                        <p:tgtEl>
                                          <p:spTgt spid="10486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Content Placeholder 2"/>
          <p:cNvSpPr>
            <a:spLocks noGrp="1"/>
          </p:cNvSpPr>
          <p:nvPr>
            <p:ph idx="1"/>
          </p:nvPr>
        </p:nvSpPr>
        <p:spPr>
          <a:xfrm>
            <a:off x="457200" y="1752600"/>
            <a:ext cx="8229600" cy="4389437"/>
          </a:xfrm>
        </p:spPr>
        <p:txBody>
          <a:bodyPr/>
          <a:lstStyle/>
          <a:p>
            <a:r>
              <a:rPr lang="en-US" dirty="0"/>
              <a:t>I also support the statement "India is a soft country". As we know that rules and regulations are not followed strictly in INDIA. Actually we are also responsible for it. As the statement "do not split this place" is write anywhere but we do this and anyone do not oppose it. But in US a big punishment and penalty is taken by government. INDIA is a soft nation in nature but not in other matter. In my view, INDIA should not be polite in the matter of rules and regulation.</a:t>
            </a:r>
          </a:p>
        </p:txBody>
      </p:sp>
    </p:spTree>
  </p:cSld>
  <p:clrMapOvr>
    <a:masterClrMapping/>
  </p:clrMapOvr>
  <p:transition spd="med" advClick="0">
    <p:sndAc>
      <p:stSnd>
        <p:snd r:embed="rId2"/>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2"/>
          <p:cNvSpPr>
            <a:spLocks noGrp="1"/>
          </p:cNvSpPr>
          <p:nvPr>
            <p:ph idx="1"/>
          </p:nvPr>
        </p:nvSpPr>
        <p:spPr/>
        <p:txBody>
          <a:bodyPr/>
          <a:lstStyle/>
          <a:p>
            <a:r>
              <a:rPr lang="en-US" dirty="0"/>
              <a:t>Yes, India is a soft nation. And it is not really a negative point at all. Our freedom was successful only because of non violent path which Mahatma Gandhi lead. And the fluent running of the most diverse country is only because of this softness. We should keep this in mind that India is capable of dealing with any tension on the border with the help of its defense forces yet the path chosen is softness in every respect because it will be the most mature way to deal with problems which can affect our future generations.</a:t>
            </a:r>
          </a:p>
        </p:txBody>
      </p:sp>
    </p:spTree>
  </p:cSld>
  <p:clrMapOvr>
    <a:masterClrMapping/>
  </p:clrMapOvr>
  <p:transition spd="med" advClick="0">
    <p:sndAc>
      <p:stSnd>
        <p:snd r:embed="rId2"/>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3"/>
          <p:cNvSpPr>
            <a:spLocks noGrp="1"/>
          </p:cNvSpPr>
          <p:nvPr>
            <p:ph type="title"/>
          </p:nvPr>
        </p:nvSpPr>
        <p:spPr/>
        <p:txBody>
          <a:bodyPr/>
          <a:lstStyle/>
          <a:p>
            <a:br>
              <a:rPr lang="en-US" dirty="0"/>
            </a:br>
            <a:endParaRPr lang="en-US" dirty="0"/>
          </a:p>
        </p:txBody>
      </p:sp>
      <p:sp>
        <p:nvSpPr>
          <p:cNvPr id="1048670" name="Text Placeholder 6"/>
          <p:cNvSpPr>
            <a:spLocks noGrp="1"/>
          </p:cNvSpPr>
          <p:nvPr>
            <p:ph type="body" idx="1"/>
          </p:nvPr>
        </p:nvSpPr>
        <p:spPr>
          <a:xfrm>
            <a:off x="457200" y="2438400"/>
            <a:ext cx="7772400" cy="150971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48672" name="Content Placeholder 2"/>
          <p:cNvSpPr txBox="1"/>
          <p:nvPr/>
        </p:nvSpPr>
        <p:spPr bwMode="auto">
          <a:xfrm>
            <a:off x="457200" y="2438400"/>
            <a:ext cx="8229600" cy="3886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eaLnBrk="0" hangingPunct="0">
              <a:spcBef>
                <a:spcPct val="20000"/>
              </a:spcBef>
              <a:buClr>
                <a:srgbClr val="0BD0D9"/>
              </a:buClr>
              <a:buSzPct val="95000"/>
              <a:buFont typeface="Wingdings" pitchFamily="2" charset="2"/>
              <a:buChar char="Ø"/>
            </a:pPr>
            <a:r>
              <a:rPr lang="en-US" sz="2200" dirty="0">
                <a:latin typeface="+mn-lt"/>
              </a:rPr>
              <a:t> </a:t>
            </a:r>
            <a:r>
              <a:rPr lang="en-US" sz="2400" dirty="0">
                <a:latin typeface="+mn-lt"/>
              </a:rPr>
              <a:t>Writing</a:t>
            </a:r>
            <a:r>
              <a:rPr lang="en-US" sz="2200" dirty="0">
                <a:latin typeface="+mn-lt"/>
              </a:rPr>
              <a:t> </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97157" name="Picture 2" descr="https://encrypted-tbn0.gstatic.com/images?q=tbn:ANd9GcSsoClvp-kQ6paG7ZDCLMiYaDkZx7ADW3sj-QvChDQdv4RXLMSsrLqVww"/>
          <p:cNvPicPr>
            <a:picLocks noChangeAspect="1" noChangeArrowheads="1"/>
          </p:cNvPicPr>
          <p:nvPr/>
        </p:nvPicPr>
        <p:blipFill>
          <a:blip r:embed="rId4"/>
          <a:srcRect/>
          <a:stretch>
            <a:fillRect/>
          </a:stretch>
        </p:blipFill>
        <p:spPr bwMode="auto">
          <a:xfrm>
            <a:off x="1066800" y="3505202"/>
            <a:ext cx="2438400" cy="2438402"/>
          </a:xfrm>
          <a:prstGeom prst="rect">
            <a:avLst/>
          </a:prstGeom>
          <a:noFill/>
        </p:spPr>
      </p:pic>
      <p:pic>
        <p:nvPicPr>
          <p:cNvPr id="2097158" name="Picture 4" descr="https://encrypted-tbn1.gstatic.com/images?q=tbn:ANd9GcTpMXL2b00-0ajSS3efsiiN89p9iP284bHy-JeELMx7F9au557T9_C0DiCQ"/>
          <p:cNvPicPr>
            <a:picLocks noChangeAspect="1" noChangeArrowheads="1"/>
          </p:cNvPicPr>
          <p:nvPr/>
        </p:nvPicPr>
        <p:blipFill>
          <a:blip r:embed="rId5"/>
          <a:srcRect/>
          <a:stretch>
            <a:fillRect/>
          </a:stretch>
        </p:blipFill>
        <p:spPr bwMode="auto">
          <a:xfrm>
            <a:off x="5562600" y="2819400"/>
            <a:ext cx="2209800" cy="3072676"/>
          </a:xfrm>
          <a:prstGeom prst="rect">
            <a:avLst/>
          </a:prstGeom>
          <a:noFill/>
        </p:spPr>
      </p:pic>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72"/>
                                        </p:tgtEl>
                                        <p:attrNameLst>
                                          <p:attrName>style.visibility</p:attrName>
                                        </p:attrNameLst>
                                      </p:cBhvr>
                                      <p:to>
                                        <p:strVal val="visible"/>
                                      </p:to>
                                    </p:set>
                                    <p:animEffect transition="in" filter="blinds(horizontal)">
                                      <p:cBhvr>
                                        <p:cTn id="7" dur="500"/>
                                        <p:tgtEl>
                                          <p:spTgt spid="1048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457200" y="838200"/>
            <a:ext cx="7772400" cy="1362456"/>
          </a:xfrm>
        </p:spPr>
        <p:txBody>
          <a:bodyPr/>
          <a:lstStyle/>
          <a:p>
            <a:r>
              <a:t>Writing Activities</a:t>
            </a:r>
            <a:endParaRPr lang="en-US" dirty="0"/>
          </a:p>
        </p:txBody>
      </p:sp>
      <p:sp>
        <p:nvSpPr>
          <p:cNvPr id="1048677" name="Text Placeholder 2"/>
          <p:cNvSpPr>
            <a:spLocks noGrp="1"/>
          </p:cNvSpPr>
          <p:nvPr>
            <p:ph type="body" idx="1"/>
          </p:nvPr>
        </p:nvSpPr>
        <p:spPr/>
        <p:txBody>
          <a:bodyPr/>
          <a:lstStyle/>
          <a:p>
            <a:pPr>
              <a:buFont typeface="Wingdings" pitchFamily="2" charset="2"/>
              <a:buChar char="Ø"/>
            </a:pPr>
            <a:r>
              <a:rPr lang="en-US" dirty="0"/>
              <a:t> You have seen a advertisement in news paper about the language course in Mumbai, </a:t>
            </a:r>
          </a:p>
          <a:p>
            <a:pPr>
              <a:buFont typeface="Wingdings" pitchFamily="2" charset="2"/>
              <a:buChar char="Ø"/>
            </a:pPr>
            <a:r>
              <a:rPr lang="en-US" dirty="0"/>
              <a:t> You are writing a letter to the Institute, you want to know –</a:t>
            </a:r>
          </a:p>
          <a:p>
            <a:pPr lvl="1">
              <a:buFont typeface="Wingdings" pitchFamily="2" charset="2"/>
              <a:buChar char="Ø"/>
            </a:pPr>
            <a:r>
              <a:rPr lang="en-US" dirty="0"/>
              <a:t>Fee, </a:t>
            </a:r>
          </a:p>
          <a:p>
            <a:pPr lvl="1">
              <a:buFont typeface="Wingdings" pitchFamily="2" charset="2"/>
              <a:buChar char="Ø"/>
            </a:pPr>
            <a:r>
              <a:rPr lang="en-US" dirty="0"/>
              <a:t>About the faculty</a:t>
            </a:r>
          </a:p>
          <a:p>
            <a:pPr lvl="1">
              <a:buFont typeface="Wingdings" pitchFamily="2" charset="2"/>
              <a:buChar char="Ø"/>
            </a:pPr>
            <a:r>
              <a:rPr lang="en-US" dirty="0"/>
              <a:t>Amenities.</a:t>
            </a:r>
          </a:p>
          <a:p>
            <a:pPr lvl="1">
              <a:buFont typeface="Wingdings" pitchFamily="2" charset="2"/>
              <a:buChar char="Ø"/>
            </a:pPr>
            <a:r>
              <a:rPr lang="en-US" dirty="0"/>
              <a:t>Accommodation.</a:t>
            </a:r>
          </a:p>
          <a:p>
            <a:pPr lvl="1">
              <a:buFont typeface="Wingdings" pitchFamily="2" charset="2"/>
              <a:buChar char="Ø"/>
            </a:pPr>
            <a:r>
              <a:rPr lang="en-US" dirty="0"/>
              <a:t>Etc. Etc. </a:t>
            </a:r>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77">
                                            <p:txEl>
                                              <p:pRg st="0" end="0"/>
                                            </p:txEl>
                                          </p:spTgt>
                                        </p:tgtEl>
                                        <p:attrNameLst>
                                          <p:attrName>style.visibility</p:attrName>
                                        </p:attrNameLst>
                                      </p:cBhvr>
                                      <p:to>
                                        <p:strVal val="visible"/>
                                      </p:to>
                                    </p:set>
                                    <p:animEffect transition="in" filter="blinds(horizontal)">
                                      <p:cBhvr>
                                        <p:cTn id="7" dur="500"/>
                                        <p:tgtEl>
                                          <p:spTgt spid="10486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77">
                                            <p:txEl>
                                              <p:pRg st="1" end="1"/>
                                            </p:txEl>
                                          </p:spTgt>
                                        </p:tgtEl>
                                        <p:attrNameLst>
                                          <p:attrName>style.visibility</p:attrName>
                                        </p:attrNameLst>
                                      </p:cBhvr>
                                      <p:to>
                                        <p:strVal val="visible"/>
                                      </p:to>
                                    </p:set>
                                    <p:animEffect transition="in" filter="blinds(horizontal)">
                                      <p:cBhvr>
                                        <p:cTn id="12" dur="500"/>
                                        <p:tgtEl>
                                          <p:spTgt spid="104867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48677">
                                            <p:txEl>
                                              <p:pRg st="2" end="2"/>
                                            </p:txEl>
                                          </p:spTgt>
                                        </p:tgtEl>
                                        <p:attrNameLst>
                                          <p:attrName>style.visibility</p:attrName>
                                        </p:attrNameLst>
                                      </p:cBhvr>
                                      <p:to>
                                        <p:strVal val="visible"/>
                                      </p:to>
                                    </p:set>
                                    <p:animEffect transition="in" filter="blinds(horizontal)">
                                      <p:cBhvr>
                                        <p:cTn id="15" dur="500"/>
                                        <p:tgtEl>
                                          <p:spTgt spid="104867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48677">
                                            <p:txEl>
                                              <p:pRg st="3" end="3"/>
                                            </p:txEl>
                                          </p:spTgt>
                                        </p:tgtEl>
                                        <p:attrNameLst>
                                          <p:attrName>style.visibility</p:attrName>
                                        </p:attrNameLst>
                                      </p:cBhvr>
                                      <p:to>
                                        <p:strVal val="visible"/>
                                      </p:to>
                                    </p:set>
                                    <p:animEffect transition="in" filter="blinds(horizontal)">
                                      <p:cBhvr>
                                        <p:cTn id="18" dur="500"/>
                                        <p:tgtEl>
                                          <p:spTgt spid="104867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48677">
                                            <p:txEl>
                                              <p:pRg st="4" end="4"/>
                                            </p:txEl>
                                          </p:spTgt>
                                        </p:tgtEl>
                                        <p:attrNameLst>
                                          <p:attrName>style.visibility</p:attrName>
                                        </p:attrNameLst>
                                      </p:cBhvr>
                                      <p:to>
                                        <p:strVal val="visible"/>
                                      </p:to>
                                    </p:set>
                                    <p:animEffect transition="in" filter="blinds(horizontal)">
                                      <p:cBhvr>
                                        <p:cTn id="21" dur="500"/>
                                        <p:tgtEl>
                                          <p:spTgt spid="104867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48677">
                                            <p:txEl>
                                              <p:pRg st="5" end="5"/>
                                            </p:txEl>
                                          </p:spTgt>
                                        </p:tgtEl>
                                        <p:attrNameLst>
                                          <p:attrName>style.visibility</p:attrName>
                                        </p:attrNameLst>
                                      </p:cBhvr>
                                      <p:to>
                                        <p:strVal val="visible"/>
                                      </p:to>
                                    </p:set>
                                    <p:animEffect transition="in" filter="blinds(horizontal)">
                                      <p:cBhvr>
                                        <p:cTn id="24" dur="500"/>
                                        <p:tgtEl>
                                          <p:spTgt spid="104867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48677">
                                            <p:txEl>
                                              <p:pRg st="6" end="6"/>
                                            </p:txEl>
                                          </p:spTgt>
                                        </p:tgtEl>
                                        <p:attrNameLst>
                                          <p:attrName>style.visibility</p:attrName>
                                        </p:attrNameLst>
                                      </p:cBhvr>
                                      <p:to>
                                        <p:strVal val="visible"/>
                                      </p:to>
                                    </p:set>
                                    <p:animEffect transition="in" filter="blinds(horizontal)">
                                      <p:cBhvr>
                                        <p:cTn id="27" dur="500"/>
                                        <p:tgtEl>
                                          <p:spTgt spid="10486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ext Placeholder 2"/>
          <p:cNvSpPr>
            <a:spLocks noGrp="1"/>
          </p:cNvSpPr>
          <p:nvPr>
            <p:ph type="body" idx="1"/>
          </p:nvPr>
        </p:nvSpPr>
        <p:spPr>
          <a:xfrm>
            <a:off x="533400" y="762000"/>
            <a:ext cx="7772400" cy="5791200"/>
          </a:xfrm>
        </p:spPr>
        <p:txBody>
          <a:bodyPr/>
          <a:lstStyle/>
          <a:p>
            <a:r>
              <a:rPr lang="en-US" dirty="0"/>
              <a:t>Dear </a:t>
            </a:r>
            <a:r>
              <a:rPr lang="en-US" dirty="0" err="1"/>
              <a:t>Mr</a:t>
            </a:r>
            <a:r>
              <a:rPr lang="en-US" dirty="0"/>
              <a:t> </a:t>
            </a:r>
            <a:r>
              <a:rPr lang="en-US" dirty="0" err="1"/>
              <a:t>Anoop</a:t>
            </a:r>
            <a:r>
              <a:rPr lang="en-US" dirty="0"/>
              <a:t>, </a:t>
            </a:r>
            <a:br>
              <a:rPr lang="en-US" dirty="0"/>
            </a:br>
            <a:r>
              <a:rPr lang="en-US" dirty="0"/>
              <a:t>I saw your advertisement for language courses in Mumbai and I am writing to find out more about the courses you offer. I am thinking of attending a course for two or three weeks in August . Could you please send me more information and details of prices ? I would particularly like to know how many students attend the school , and how many students there are in a class . I'd also like to know what resources the school has . For example , is there a library where I can study in the evenings ? Could you tell me something about the staff ? Are they all qualified teachers ? I would be interested in having more details of the social and sports program . Are the activities included in the price of the course ? Could you tell me about the cost of accommodation too ? </a:t>
            </a:r>
            <a:br>
              <a:rPr lang="en-US" dirty="0"/>
            </a:br>
            <a:r>
              <a:rPr lang="en-US" dirty="0"/>
              <a:t>Also , can you tell me what amenities there are near the school ? For example , is there a park or cinema nearby ? </a:t>
            </a:r>
            <a:br>
              <a:rPr lang="en-US" dirty="0"/>
            </a:br>
            <a:r>
              <a:rPr lang="en-US" dirty="0"/>
              <a:t>I look forward to receiving your reply . </a:t>
            </a:r>
          </a:p>
          <a:p>
            <a:br>
              <a:rPr lang="en-US" dirty="0"/>
            </a:br>
            <a:endParaRPr lang="en-US" dirty="0"/>
          </a:p>
          <a:p>
            <a:endParaRPr lang="en-US" dirty="0"/>
          </a:p>
        </p:txBody>
      </p:sp>
    </p:spTree>
  </p:cSld>
  <p:clrMapOvr>
    <a:masterClrMapping/>
  </p:clrMapOvr>
  <p:transition spd="med" advClick="0">
    <p:sndAc>
      <p:stSnd>
        <p:snd r:embed="rId2"/>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200" y="2057400"/>
            <a:ext cx="8229600" cy="1143000"/>
          </a:xfrm>
        </p:spPr>
        <p:txBody>
          <a:bodyPr/>
          <a:lstStyle/>
          <a:p>
            <a:r>
              <a:rPr lang="en-US" b="1" dirty="0"/>
              <a:t>Some of the personality traits the GD is trying to gauge may include:</a:t>
            </a:r>
            <a:endParaRPr lang="en-US" dirty="0"/>
          </a:p>
        </p:txBody>
      </p:sp>
      <p:sp>
        <p:nvSpPr>
          <p:cNvPr id="1048605" name="Content Placeholder 2"/>
          <p:cNvSpPr>
            <a:spLocks noGrp="1"/>
          </p:cNvSpPr>
          <p:nvPr>
            <p:ph idx="1"/>
          </p:nvPr>
        </p:nvSpPr>
        <p:spPr>
          <a:xfrm>
            <a:off x="457200" y="3200401"/>
            <a:ext cx="8229600" cy="2971800"/>
          </a:xfrm>
        </p:spPr>
        <p:txBody>
          <a:bodyPr/>
          <a:lstStyle/>
          <a:p>
            <a:r>
              <a:rPr lang="en-US" dirty="0"/>
              <a:t>Communication skills.</a:t>
            </a:r>
          </a:p>
          <a:p>
            <a:r>
              <a:rPr lang="en-US" dirty="0"/>
              <a:t>Interpersonal Skills.</a:t>
            </a:r>
          </a:p>
          <a:p>
            <a:r>
              <a:rPr lang="en-US" dirty="0"/>
              <a:t>Leadership Skills.</a:t>
            </a:r>
          </a:p>
          <a:p>
            <a:r>
              <a:rPr lang="en-US" dirty="0"/>
              <a:t>Motivational Skills.</a:t>
            </a:r>
          </a:p>
          <a:p>
            <a:r>
              <a:rPr lang="en-US" dirty="0"/>
              <a:t>Team Building Skills.</a:t>
            </a:r>
          </a:p>
          <a:p>
            <a:r>
              <a:rPr lang="en-US" dirty="0"/>
              <a:t>Analytical /Logical Skills</a:t>
            </a:r>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05">
                                            <p:txEl>
                                              <p:pRg st="0" end="0"/>
                                            </p:txEl>
                                          </p:spTgt>
                                        </p:tgtEl>
                                        <p:attrNameLst>
                                          <p:attrName>style.visibility</p:attrName>
                                        </p:attrNameLst>
                                      </p:cBhvr>
                                      <p:to>
                                        <p:strVal val="visible"/>
                                      </p:to>
                                    </p:set>
                                    <p:animEffect transition="in" filter="blinds(horizontal)">
                                      <p:cBhvr>
                                        <p:cTn id="7" dur="500"/>
                                        <p:tgtEl>
                                          <p:spTgt spid="1048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05">
                                            <p:txEl>
                                              <p:pRg st="1" end="1"/>
                                            </p:txEl>
                                          </p:spTgt>
                                        </p:tgtEl>
                                        <p:attrNameLst>
                                          <p:attrName>style.visibility</p:attrName>
                                        </p:attrNameLst>
                                      </p:cBhvr>
                                      <p:to>
                                        <p:strVal val="visible"/>
                                      </p:to>
                                    </p:set>
                                    <p:animEffect transition="in" filter="blinds(horizontal)">
                                      <p:cBhvr>
                                        <p:cTn id="12" dur="500"/>
                                        <p:tgtEl>
                                          <p:spTgt spid="1048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05">
                                            <p:txEl>
                                              <p:pRg st="2" end="2"/>
                                            </p:txEl>
                                          </p:spTgt>
                                        </p:tgtEl>
                                        <p:attrNameLst>
                                          <p:attrName>style.visibility</p:attrName>
                                        </p:attrNameLst>
                                      </p:cBhvr>
                                      <p:to>
                                        <p:strVal val="visible"/>
                                      </p:to>
                                    </p:set>
                                    <p:animEffect transition="in" filter="blinds(horizontal)">
                                      <p:cBhvr>
                                        <p:cTn id="17" dur="500"/>
                                        <p:tgtEl>
                                          <p:spTgt spid="10486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05">
                                            <p:txEl>
                                              <p:pRg st="3" end="3"/>
                                            </p:txEl>
                                          </p:spTgt>
                                        </p:tgtEl>
                                        <p:attrNameLst>
                                          <p:attrName>style.visibility</p:attrName>
                                        </p:attrNameLst>
                                      </p:cBhvr>
                                      <p:to>
                                        <p:strVal val="visible"/>
                                      </p:to>
                                    </p:set>
                                    <p:animEffect transition="in" filter="blinds(horizontal)">
                                      <p:cBhvr>
                                        <p:cTn id="22" dur="500"/>
                                        <p:tgtEl>
                                          <p:spTgt spid="10486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605">
                                            <p:txEl>
                                              <p:pRg st="4" end="4"/>
                                            </p:txEl>
                                          </p:spTgt>
                                        </p:tgtEl>
                                        <p:attrNameLst>
                                          <p:attrName>style.visibility</p:attrName>
                                        </p:attrNameLst>
                                      </p:cBhvr>
                                      <p:to>
                                        <p:strVal val="visible"/>
                                      </p:to>
                                    </p:set>
                                    <p:animEffect transition="in" filter="blinds(horizontal)">
                                      <p:cBhvr>
                                        <p:cTn id="27" dur="500"/>
                                        <p:tgtEl>
                                          <p:spTgt spid="10486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8605">
                                            <p:txEl>
                                              <p:pRg st="5" end="5"/>
                                            </p:txEl>
                                          </p:spTgt>
                                        </p:tgtEl>
                                        <p:attrNameLst>
                                          <p:attrName>style.visibility</p:attrName>
                                        </p:attrNameLst>
                                      </p:cBhvr>
                                      <p:to>
                                        <p:strVal val="visible"/>
                                      </p:to>
                                    </p:set>
                                    <p:animEffect transition="in" filter="blinds(horizontal)">
                                      <p:cBhvr>
                                        <p:cTn id="32" dur="500"/>
                                        <p:tgtEl>
                                          <p:spTgt spid="104860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1048605">
                                            <p:txEl>
                                              <p:pRg st="0" end="0"/>
                                            </p:txEl>
                                          </p:spTgt>
                                        </p:tgtEl>
                                        <p:attrNameLst>
                                          <p:attrName>style.visibility</p:attrName>
                                        </p:attrNameLst>
                                      </p:cBhvr>
                                      <p:to>
                                        <p:strVal val="visible"/>
                                      </p:to>
                                    </p:set>
                                    <p:animEffect transition="in" filter="blinds(horizontal)">
                                      <p:cBhvr>
                                        <p:cTn id="37" dur="500"/>
                                        <p:tgtEl>
                                          <p:spTgt spid="104860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1048605">
                                            <p:txEl>
                                              <p:pRg st="1" end="1"/>
                                            </p:txEl>
                                          </p:spTgt>
                                        </p:tgtEl>
                                        <p:attrNameLst>
                                          <p:attrName>style.visibility</p:attrName>
                                        </p:attrNameLst>
                                      </p:cBhvr>
                                      <p:to>
                                        <p:strVal val="visible"/>
                                      </p:to>
                                    </p:set>
                                    <p:animEffect transition="in" filter="blinds(horizontal)">
                                      <p:cBhvr>
                                        <p:cTn id="42" dur="500"/>
                                        <p:tgtEl>
                                          <p:spTgt spid="104860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1" nodeType="clickEffect">
                                  <p:stCondLst>
                                    <p:cond delay="0"/>
                                  </p:stCondLst>
                                  <p:childTnLst>
                                    <p:set>
                                      <p:cBhvr>
                                        <p:cTn id="46" dur="1" fill="hold">
                                          <p:stCondLst>
                                            <p:cond delay="0"/>
                                          </p:stCondLst>
                                        </p:cTn>
                                        <p:tgtEl>
                                          <p:spTgt spid="1048605">
                                            <p:txEl>
                                              <p:pRg st="2" end="2"/>
                                            </p:txEl>
                                          </p:spTgt>
                                        </p:tgtEl>
                                        <p:attrNameLst>
                                          <p:attrName>style.visibility</p:attrName>
                                        </p:attrNameLst>
                                      </p:cBhvr>
                                      <p:to>
                                        <p:strVal val="visible"/>
                                      </p:to>
                                    </p:set>
                                    <p:animEffect transition="in" filter="blinds(horizontal)">
                                      <p:cBhvr>
                                        <p:cTn id="47" dur="500"/>
                                        <p:tgtEl>
                                          <p:spTgt spid="104860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childTnLst>
                                    <p:set>
                                      <p:cBhvr>
                                        <p:cTn id="51" dur="1" fill="hold">
                                          <p:stCondLst>
                                            <p:cond delay="0"/>
                                          </p:stCondLst>
                                        </p:cTn>
                                        <p:tgtEl>
                                          <p:spTgt spid="1048605">
                                            <p:txEl>
                                              <p:pRg st="3" end="3"/>
                                            </p:txEl>
                                          </p:spTgt>
                                        </p:tgtEl>
                                        <p:attrNameLst>
                                          <p:attrName>style.visibility</p:attrName>
                                        </p:attrNameLst>
                                      </p:cBhvr>
                                      <p:to>
                                        <p:strVal val="visible"/>
                                      </p:to>
                                    </p:set>
                                    <p:animEffect transition="in" filter="blinds(horizontal)">
                                      <p:cBhvr>
                                        <p:cTn id="52" dur="500"/>
                                        <p:tgtEl>
                                          <p:spTgt spid="104860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1" nodeType="clickEffect">
                                  <p:stCondLst>
                                    <p:cond delay="0"/>
                                  </p:stCondLst>
                                  <p:childTnLst>
                                    <p:set>
                                      <p:cBhvr>
                                        <p:cTn id="56" dur="1" fill="hold">
                                          <p:stCondLst>
                                            <p:cond delay="0"/>
                                          </p:stCondLst>
                                        </p:cTn>
                                        <p:tgtEl>
                                          <p:spTgt spid="1048605">
                                            <p:txEl>
                                              <p:pRg st="4" end="4"/>
                                            </p:txEl>
                                          </p:spTgt>
                                        </p:tgtEl>
                                        <p:attrNameLst>
                                          <p:attrName>style.visibility</p:attrName>
                                        </p:attrNameLst>
                                      </p:cBhvr>
                                      <p:to>
                                        <p:strVal val="visible"/>
                                      </p:to>
                                    </p:set>
                                    <p:animEffect transition="in" filter="blinds(horizontal)">
                                      <p:cBhvr>
                                        <p:cTn id="57" dur="500"/>
                                        <p:tgtEl>
                                          <p:spTgt spid="104860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1" nodeType="clickEffect">
                                  <p:stCondLst>
                                    <p:cond delay="0"/>
                                  </p:stCondLst>
                                  <p:childTnLst>
                                    <p:set>
                                      <p:cBhvr>
                                        <p:cTn id="61" dur="1" fill="hold">
                                          <p:stCondLst>
                                            <p:cond delay="0"/>
                                          </p:stCondLst>
                                        </p:cTn>
                                        <p:tgtEl>
                                          <p:spTgt spid="1048605">
                                            <p:txEl>
                                              <p:pRg st="5" end="5"/>
                                            </p:txEl>
                                          </p:spTgt>
                                        </p:tgtEl>
                                        <p:attrNameLst>
                                          <p:attrName>style.visibility</p:attrName>
                                        </p:attrNameLst>
                                      </p:cBhvr>
                                      <p:to>
                                        <p:strVal val="visible"/>
                                      </p:to>
                                    </p:set>
                                    <p:animEffect transition="in" filter="blinds(horizontal)">
                                      <p:cBhvr>
                                        <p:cTn id="62" dur="500"/>
                                        <p:tgtEl>
                                          <p:spTgt spid="10486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build="p"/>
      <p:bldP spid="1048605"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a:xfrm>
            <a:off x="457200" y="838200"/>
            <a:ext cx="7772400" cy="1362456"/>
          </a:xfrm>
        </p:spPr>
        <p:txBody>
          <a:bodyPr/>
          <a:lstStyle/>
          <a:p>
            <a:r>
              <a:t>Writing Activities</a:t>
            </a:r>
            <a:endParaRPr lang="en-US" dirty="0"/>
          </a:p>
        </p:txBody>
      </p:sp>
      <p:sp>
        <p:nvSpPr>
          <p:cNvPr id="1048680" name="Text Placeholder 2"/>
          <p:cNvSpPr>
            <a:spLocks noGrp="1"/>
          </p:cNvSpPr>
          <p:nvPr>
            <p:ph type="body" idx="1"/>
          </p:nvPr>
        </p:nvSpPr>
        <p:spPr/>
        <p:txBody>
          <a:bodyPr/>
          <a:lstStyle/>
          <a:p>
            <a:pPr>
              <a:buFont typeface="Wingdings" pitchFamily="2" charset="2"/>
              <a:buChar char="Ø"/>
            </a:pPr>
            <a:r>
              <a:rPr lang="en-US" dirty="0"/>
              <a:t> You have not received your debit card, although you have visited your bank couple of time, every time they say the card has been sent.</a:t>
            </a:r>
          </a:p>
          <a:p>
            <a:pPr>
              <a:buFont typeface="Wingdings" pitchFamily="2" charset="2"/>
              <a:buChar char="Ø"/>
            </a:pPr>
            <a:r>
              <a:rPr lang="en-US" dirty="0"/>
              <a:t> You are writing a letter to the bank, you want to know –</a:t>
            </a:r>
          </a:p>
          <a:p>
            <a:pPr lvl="1"/>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80">
                                            <p:txEl>
                                              <p:pRg st="0" end="0"/>
                                            </p:txEl>
                                          </p:spTgt>
                                        </p:tgtEl>
                                        <p:attrNameLst>
                                          <p:attrName>style.visibility</p:attrName>
                                        </p:attrNameLst>
                                      </p:cBhvr>
                                      <p:to>
                                        <p:strVal val="visible"/>
                                      </p:to>
                                    </p:set>
                                    <p:animEffect transition="in" filter="blinds(horizontal)">
                                      <p:cBhvr>
                                        <p:cTn id="7" dur="500"/>
                                        <p:tgtEl>
                                          <p:spTgt spid="10486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80">
                                            <p:txEl>
                                              <p:pRg st="1" end="1"/>
                                            </p:txEl>
                                          </p:spTgt>
                                        </p:tgtEl>
                                        <p:attrNameLst>
                                          <p:attrName>style.visibility</p:attrName>
                                        </p:attrNameLst>
                                      </p:cBhvr>
                                      <p:to>
                                        <p:strVal val="visible"/>
                                      </p:to>
                                    </p:set>
                                    <p:animEffect transition="in" filter="blinds(horizontal)">
                                      <p:cBhvr>
                                        <p:cTn id="12" dur="500"/>
                                        <p:tgtEl>
                                          <p:spTgt spid="10486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3"/>
          <p:cNvSpPr>
            <a:spLocks noGrp="1"/>
          </p:cNvSpPr>
          <p:nvPr>
            <p:ph type="title"/>
          </p:nvPr>
        </p:nvSpPr>
        <p:spPr/>
        <p:txBody>
          <a:bodyPr/>
          <a:lstStyle/>
          <a:p>
            <a:br>
              <a:rPr lang="en-US" dirty="0"/>
            </a:br>
            <a:endParaRPr lang="en-US" dirty="0"/>
          </a:p>
        </p:txBody>
      </p:sp>
      <p:sp>
        <p:nvSpPr>
          <p:cNvPr id="1048682" name="Text Placeholder 6"/>
          <p:cNvSpPr>
            <a:spLocks noGrp="1"/>
          </p:cNvSpPr>
          <p:nvPr>
            <p:ph type="body" idx="1"/>
          </p:nvPr>
        </p:nvSpPr>
        <p:spPr>
          <a:xfrm>
            <a:off x="457200" y="2438400"/>
            <a:ext cx="7772400" cy="150971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48684" name="Content Placeholder 2"/>
          <p:cNvSpPr txBox="1"/>
          <p:nvPr/>
        </p:nvSpPr>
        <p:spPr bwMode="auto">
          <a:xfrm>
            <a:off x="457200" y="2438400"/>
            <a:ext cx="8229600" cy="3886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eaLnBrk="0" hangingPunct="0">
              <a:spcBef>
                <a:spcPct val="20000"/>
              </a:spcBef>
              <a:buClr>
                <a:srgbClr val="0BD0D9"/>
              </a:buClr>
              <a:buSzPct val="95000"/>
              <a:buFont typeface="Wingdings" pitchFamily="2" charset="2"/>
              <a:buChar char="Ø"/>
            </a:pPr>
            <a:r>
              <a:rPr lang="en-US" sz="2200" dirty="0">
                <a:latin typeface="+mn-lt"/>
              </a:rPr>
              <a:t> </a:t>
            </a:r>
            <a:r>
              <a:rPr lang="en-US" sz="2400" dirty="0">
                <a:latin typeface="+mn-lt"/>
              </a:rPr>
              <a:t>Writing – Narration about your last outing </a:t>
            </a:r>
            <a:r>
              <a:rPr lang="en-US" sz="2200" dirty="0">
                <a:latin typeface="+mn-lt"/>
              </a:rPr>
              <a:t> </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97159" name="Picture 2" descr="https://encrypted-tbn0.gstatic.com/images?q=tbn:ANd9GcSsoClvp-kQ6paG7ZDCLMiYaDkZx7ADW3sj-QvChDQdv4RXLMSsrLqVww"/>
          <p:cNvPicPr>
            <a:picLocks noChangeAspect="1" noChangeArrowheads="1"/>
          </p:cNvPicPr>
          <p:nvPr/>
        </p:nvPicPr>
        <p:blipFill>
          <a:blip r:embed="rId4"/>
          <a:srcRect/>
          <a:stretch>
            <a:fillRect/>
          </a:stretch>
        </p:blipFill>
        <p:spPr bwMode="auto">
          <a:xfrm>
            <a:off x="1066800" y="3505202"/>
            <a:ext cx="2438400" cy="2438402"/>
          </a:xfrm>
          <a:prstGeom prst="rect">
            <a:avLst/>
          </a:prstGeom>
          <a:noFill/>
        </p:spPr>
      </p:pic>
      <p:pic>
        <p:nvPicPr>
          <p:cNvPr id="2097160" name="Picture 4" descr="https://encrypted-tbn1.gstatic.com/images?q=tbn:ANd9GcTpMXL2b00-0ajSS3efsiiN89p9iP284bHy-JeELMx7F9au557T9_C0DiCQ"/>
          <p:cNvPicPr>
            <a:picLocks noChangeAspect="1" noChangeArrowheads="1"/>
          </p:cNvPicPr>
          <p:nvPr/>
        </p:nvPicPr>
        <p:blipFill>
          <a:blip r:embed="rId5"/>
          <a:srcRect/>
          <a:stretch>
            <a:fillRect/>
          </a:stretch>
        </p:blipFill>
        <p:spPr bwMode="auto">
          <a:xfrm>
            <a:off x="5638800" y="3352800"/>
            <a:ext cx="2209800" cy="3072676"/>
          </a:xfrm>
          <a:prstGeom prst="rect">
            <a:avLst/>
          </a:prstGeom>
          <a:noFill/>
        </p:spPr>
      </p:pic>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84"/>
                                        </p:tgtEl>
                                        <p:attrNameLst>
                                          <p:attrName>style.visibility</p:attrName>
                                        </p:attrNameLst>
                                      </p:cBhvr>
                                      <p:to>
                                        <p:strVal val="visible"/>
                                      </p:to>
                                    </p:set>
                                    <p:animEffect transition="in" filter="blinds(horizontal)">
                                      <p:cBhvr>
                                        <p:cTn id="7" dur="500"/>
                                        <p:tgtEl>
                                          <p:spTgt spid="104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3"/>
          <p:cNvSpPr>
            <a:spLocks noGrp="1"/>
          </p:cNvSpPr>
          <p:nvPr>
            <p:ph type="title"/>
          </p:nvPr>
        </p:nvSpPr>
        <p:spPr/>
        <p:txBody>
          <a:bodyPr/>
          <a:lstStyle/>
          <a:p>
            <a:br>
              <a:rPr lang="en-US" dirty="0"/>
            </a:br>
            <a:endParaRPr lang="en-US" dirty="0"/>
          </a:p>
        </p:txBody>
      </p:sp>
      <p:sp>
        <p:nvSpPr>
          <p:cNvPr id="1048689" name="Text Placeholder 6"/>
          <p:cNvSpPr>
            <a:spLocks noGrp="1"/>
          </p:cNvSpPr>
          <p:nvPr>
            <p:ph type="body" idx="1"/>
          </p:nvPr>
        </p:nvSpPr>
        <p:spPr>
          <a:xfrm>
            <a:off x="457200" y="2438400"/>
            <a:ext cx="7772400" cy="150971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48691" name="Content Placeholder 2"/>
          <p:cNvSpPr txBox="1"/>
          <p:nvPr/>
        </p:nvSpPr>
        <p:spPr bwMode="auto">
          <a:xfrm>
            <a:off x="457200" y="2438400"/>
            <a:ext cx="8229600" cy="3886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eaLnBrk="0" hangingPunct="0">
              <a:spcBef>
                <a:spcPct val="20000"/>
              </a:spcBef>
              <a:buClr>
                <a:srgbClr val="0BD0D9"/>
              </a:buClr>
              <a:buSzPct val="95000"/>
              <a:buFont typeface="Wingdings" pitchFamily="2" charset="2"/>
              <a:buChar char="Ø"/>
            </a:pPr>
            <a:r>
              <a:rPr lang="en-US" sz="2200" dirty="0">
                <a:latin typeface="+mn-lt"/>
              </a:rPr>
              <a:t> </a:t>
            </a:r>
            <a:r>
              <a:rPr lang="en-US" sz="2400" dirty="0">
                <a:latin typeface="+mn-lt"/>
              </a:rPr>
              <a:t>W </a:t>
            </a:r>
            <a:r>
              <a:rPr lang="en-US" sz="2200" dirty="0">
                <a:latin typeface="+mn-lt"/>
              </a:rPr>
              <a:t> </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97161" name="Picture 2" descr="https://encrypted-tbn0.gstatic.com/images?q=tbn:ANd9GcSsoClvp-kQ6paG7ZDCLMiYaDkZx7ADW3sj-QvChDQdv4RXLMSsrLqVww"/>
          <p:cNvPicPr>
            <a:picLocks noChangeAspect="1" noChangeArrowheads="1"/>
          </p:cNvPicPr>
          <p:nvPr/>
        </p:nvPicPr>
        <p:blipFill>
          <a:blip r:embed="rId4"/>
          <a:srcRect/>
          <a:stretch>
            <a:fillRect/>
          </a:stretch>
        </p:blipFill>
        <p:spPr bwMode="auto">
          <a:xfrm>
            <a:off x="1066800" y="3505202"/>
            <a:ext cx="2438400" cy="2438402"/>
          </a:xfrm>
          <a:prstGeom prst="rect">
            <a:avLst/>
          </a:prstGeom>
          <a:noFill/>
        </p:spPr>
      </p:pic>
      <p:pic>
        <p:nvPicPr>
          <p:cNvPr id="2097162" name="Picture 4" descr="https://encrypted-tbn1.gstatic.com/images?q=tbn:ANd9GcTpMXL2b00-0ajSS3efsiiN89p9iP284bHy-JeELMx7F9au557T9_C0DiCQ"/>
          <p:cNvPicPr>
            <a:picLocks noChangeAspect="1" noChangeArrowheads="1"/>
          </p:cNvPicPr>
          <p:nvPr/>
        </p:nvPicPr>
        <p:blipFill>
          <a:blip r:embed="rId5"/>
          <a:srcRect/>
          <a:stretch>
            <a:fillRect/>
          </a:stretch>
        </p:blipFill>
        <p:spPr bwMode="auto">
          <a:xfrm>
            <a:off x="5638800" y="3352800"/>
            <a:ext cx="2209800" cy="3072676"/>
          </a:xfrm>
          <a:prstGeom prst="rect">
            <a:avLst/>
          </a:prstGeom>
          <a:noFill/>
        </p:spPr>
      </p:pic>
    </p:spTree>
  </p:cSld>
  <p:clrMapOvr>
    <a:masterClrMapping/>
  </p:clrMapOvr>
  <p:transition spd="med" advClick="0">
    <p:sndAc>
      <p:stSnd>
        <p:snd r:embed="rId3"/>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91"/>
                                        </p:tgtEl>
                                        <p:attrNameLst>
                                          <p:attrName>style.visibility</p:attrName>
                                        </p:attrNameLst>
                                      </p:cBhvr>
                                      <p:to>
                                        <p:strVal val="visible"/>
                                      </p:to>
                                    </p:set>
                                    <p:animEffect transition="in" filter="blinds(horizontal)">
                                      <p:cBhvr>
                                        <p:cTn id="7" dur="500"/>
                                        <p:tgtEl>
                                          <p:spTgt spid="104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a:xfrm>
            <a:off x="457200" y="838200"/>
            <a:ext cx="7772400" cy="1362456"/>
          </a:xfrm>
        </p:spPr>
        <p:txBody>
          <a:bodyPr/>
          <a:lstStyle/>
          <a:p>
            <a:r>
              <a:t>Writing Activities</a:t>
            </a:r>
            <a:endParaRPr lang="en-US" dirty="0"/>
          </a:p>
        </p:txBody>
      </p:sp>
      <p:sp>
        <p:nvSpPr>
          <p:cNvPr id="1048696" name="Text Placeholder 2"/>
          <p:cNvSpPr>
            <a:spLocks noGrp="1"/>
          </p:cNvSpPr>
          <p:nvPr>
            <p:ph type="body" idx="1"/>
          </p:nvPr>
        </p:nvSpPr>
        <p:spPr>
          <a:xfrm>
            <a:off x="530352" y="2704664"/>
            <a:ext cx="7772400" cy="3010336"/>
          </a:xfrm>
        </p:spPr>
        <p:txBody>
          <a:bodyPr/>
          <a:lstStyle/>
          <a:p>
            <a:pPr>
              <a:buFont typeface="Wingdings" pitchFamily="2" charset="2"/>
              <a:buChar char="Ø"/>
            </a:pPr>
            <a:r>
              <a:rPr lang="en-US" dirty="0"/>
              <a:t> Your air condition is not working properly, you have complaint couple of time but no one have visited you, local dealers is talking very rudely, The AC is in guarantee period,</a:t>
            </a:r>
          </a:p>
          <a:p>
            <a:pPr>
              <a:buFont typeface="Wingdings" pitchFamily="2" charset="2"/>
              <a:buChar char="Ø"/>
            </a:pPr>
            <a:r>
              <a:rPr lang="en-US" dirty="0"/>
              <a:t> You are writing a letter to company, –</a:t>
            </a:r>
          </a:p>
          <a:p>
            <a:pPr>
              <a:buFont typeface="Wingdings" pitchFamily="2" charset="2"/>
              <a:buChar char="Ø"/>
            </a:pPr>
            <a:endParaRPr lang="en-US" dirty="0"/>
          </a:p>
          <a:p>
            <a:pPr>
              <a:buFont typeface="Wingdings" pitchFamily="2" charset="2"/>
              <a:buChar char="Ø"/>
            </a:pPr>
            <a:r>
              <a:rPr lang="en-US" dirty="0"/>
              <a:t>Job application </a:t>
            </a:r>
          </a:p>
          <a:p>
            <a:pPr lvl="1"/>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96">
                                            <p:txEl>
                                              <p:pRg st="0" end="0"/>
                                            </p:txEl>
                                          </p:spTgt>
                                        </p:tgtEl>
                                        <p:attrNameLst>
                                          <p:attrName>style.visibility</p:attrName>
                                        </p:attrNameLst>
                                      </p:cBhvr>
                                      <p:to>
                                        <p:strVal val="visible"/>
                                      </p:to>
                                    </p:set>
                                    <p:animEffect transition="in" filter="blinds(horizontal)">
                                      <p:cBhvr>
                                        <p:cTn id="7" dur="500"/>
                                        <p:tgtEl>
                                          <p:spTgt spid="10486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96">
                                            <p:txEl>
                                              <p:pRg st="1" end="1"/>
                                            </p:txEl>
                                          </p:spTgt>
                                        </p:tgtEl>
                                        <p:attrNameLst>
                                          <p:attrName>style.visibility</p:attrName>
                                        </p:attrNameLst>
                                      </p:cBhvr>
                                      <p:to>
                                        <p:strVal val="visible"/>
                                      </p:to>
                                    </p:set>
                                    <p:animEffect transition="in" filter="blinds(horizontal)">
                                      <p:cBhvr>
                                        <p:cTn id="12" dur="500"/>
                                        <p:tgtEl>
                                          <p:spTgt spid="10486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96">
                                            <p:txEl>
                                              <p:pRg st="3" end="3"/>
                                            </p:txEl>
                                          </p:spTgt>
                                        </p:tgtEl>
                                        <p:attrNameLst>
                                          <p:attrName>style.visibility</p:attrName>
                                        </p:attrNameLst>
                                      </p:cBhvr>
                                      <p:to>
                                        <p:strVal val="visible"/>
                                      </p:to>
                                    </p:set>
                                    <p:animEffect transition="in" filter="blinds(horizontal)">
                                      <p:cBhvr>
                                        <p:cTn id="17" dur="500"/>
                                        <p:tgtEl>
                                          <p:spTgt spid="10486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p:txBody>
          <a:bodyPr/>
          <a:lstStyle/>
          <a:p>
            <a:r>
              <a:rPr lang="en-US" dirty="0"/>
              <a:t>Reasoning ability.</a:t>
            </a:r>
          </a:p>
          <a:p>
            <a:r>
              <a:rPr lang="en-US" dirty="0"/>
              <a:t>Different Thinking.</a:t>
            </a:r>
          </a:p>
          <a:p>
            <a:r>
              <a:rPr lang="en-US" dirty="0"/>
              <a:t>Initiative.</a:t>
            </a:r>
          </a:p>
          <a:p>
            <a:r>
              <a:rPr lang="en-US" dirty="0"/>
              <a:t>Assertiveness.</a:t>
            </a:r>
          </a:p>
          <a:p>
            <a:r>
              <a:rPr lang="en-US" dirty="0"/>
              <a:t>Flexibility.</a:t>
            </a:r>
          </a:p>
          <a:p>
            <a:r>
              <a:rPr lang="en-US" dirty="0"/>
              <a:t> Creativity.</a:t>
            </a:r>
          </a:p>
          <a:p>
            <a:r>
              <a:rPr lang="en-US" dirty="0"/>
              <a:t>Ability to think on ones feet</a:t>
            </a:r>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06">
                                            <p:txEl>
                                              <p:pRg st="0" end="0"/>
                                            </p:txEl>
                                          </p:spTgt>
                                        </p:tgtEl>
                                        <p:attrNameLst>
                                          <p:attrName>style.visibility</p:attrName>
                                        </p:attrNameLst>
                                      </p:cBhvr>
                                      <p:to>
                                        <p:strVal val="visible"/>
                                      </p:to>
                                    </p:set>
                                    <p:animEffect transition="in" filter="blinds(horizontal)">
                                      <p:cBhvr>
                                        <p:cTn id="7" dur="500"/>
                                        <p:tgtEl>
                                          <p:spTgt spid="10486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06">
                                            <p:txEl>
                                              <p:pRg st="1" end="1"/>
                                            </p:txEl>
                                          </p:spTgt>
                                        </p:tgtEl>
                                        <p:attrNameLst>
                                          <p:attrName>style.visibility</p:attrName>
                                        </p:attrNameLst>
                                      </p:cBhvr>
                                      <p:to>
                                        <p:strVal val="visible"/>
                                      </p:to>
                                    </p:set>
                                    <p:animEffect transition="in" filter="blinds(horizontal)">
                                      <p:cBhvr>
                                        <p:cTn id="12" dur="500"/>
                                        <p:tgtEl>
                                          <p:spTgt spid="10486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06">
                                            <p:txEl>
                                              <p:pRg st="2" end="2"/>
                                            </p:txEl>
                                          </p:spTgt>
                                        </p:tgtEl>
                                        <p:attrNameLst>
                                          <p:attrName>style.visibility</p:attrName>
                                        </p:attrNameLst>
                                      </p:cBhvr>
                                      <p:to>
                                        <p:strVal val="visible"/>
                                      </p:to>
                                    </p:set>
                                    <p:animEffect transition="in" filter="blinds(horizontal)">
                                      <p:cBhvr>
                                        <p:cTn id="17" dur="500"/>
                                        <p:tgtEl>
                                          <p:spTgt spid="10486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06">
                                            <p:txEl>
                                              <p:pRg st="3" end="3"/>
                                            </p:txEl>
                                          </p:spTgt>
                                        </p:tgtEl>
                                        <p:attrNameLst>
                                          <p:attrName>style.visibility</p:attrName>
                                        </p:attrNameLst>
                                      </p:cBhvr>
                                      <p:to>
                                        <p:strVal val="visible"/>
                                      </p:to>
                                    </p:set>
                                    <p:animEffect transition="in" filter="blinds(horizontal)">
                                      <p:cBhvr>
                                        <p:cTn id="22" dur="500"/>
                                        <p:tgtEl>
                                          <p:spTgt spid="10486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606">
                                            <p:txEl>
                                              <p:pRg st="4" end="4"/>
                                            </p:txEl>
                                          </p:spTgt>
                                        </p:tgtEl>
                                        <p:attrNameLst>
                                          <p:attrName>style.visibility</p:attrName>
                                        </p:attrNameLst>
                                      </p:cBhvr>
                                      <p:to>
                                        <p:strVal val="visible"/>
                                      </p:to>
                                    </p:set>
                                    <p:animEffect transition="in" filter="blinds(horizontal)">
                                      <p:cBhvr>
                                        <p:cTn id="27" dur="500"/>
                                        <p:tgtEl>
                                          <p:spTgt spid="10486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8606">
                                            <p:txEl>
                                              <p:pRg st="5" end="5"/>
                                            </p:txEl>
                                          </p:spTgt>
                                        </p:tgtEl>
                                        <p:attrNameLst>
                                          <p:attrName>style.visibility</p:attrName>
                                        </p:attrNameLst>
                                      </p:cBhvr>
                                      <p:to>
                                        <p:strVal val="visible"/>
                                      </p:to>
                                    </p:set>
                                    <p:animEffect transition="in" filter="blinds(horizontal)">
                                      <p:cBhvr>
                                        <p:cTn id="32" dur="500"/>
                                        <p:tgtEl>
                                          <p:spTgt spid="10486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48606">
                                            <p:txEl>
                                              <p:pRg st="6" end="6"/>
                                            </p:txEl>
                                          </p:spTgt>
                                        </p:tgtEl>
                                        <p:attrNameLst>
                                          <p:attrName>style.visibility</p:attrName>
                                        </p:attrNameLst>
                                      </p:cBhvr>
                                      <p:to>
                                        <p:strVal val="visible"/>
                                      </p:to>
                                    </p:set>
                                    <p:animEffect transition="in" filter="blinds(horizontal)">
                                      <p:cBhvr>
                                        <p:cTn id="37" dur="500"/>
                                        <p:tgtEl>
                                          <p:spTgt spid="10486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t>Company's Perspective:</a:t>
            </a:r>
            <a:endParaRPr lang="en-US" dirty="0"/>
          </a:p>
        </p:txBody>
      </p:sp>
      <p:sp>
        <p:nvSpPr>
          <p:cNvPr id="1048608" name="Content Placeholder 2"/>
          <p:cNvSpPr>
            <a:spLocks noGrp="1"/>
          </p:cNvSpPr>
          <p:nvPr>
            <p:ph idx="1"/>
          </p:nvPr>
        </p:nvSpPr>
        <p:spPr/>
        <p:txBody>
          <a:bodyPr/>
          <a:lstStyle/>
          <a:p>
            <a:pPr>
              <a:buNone/>
            </a:pPr>
            <a:r>
              <a:rPr lang="en-US" dirty="0"/>
              <a:t>Companies conduct group discussion after the written test to know more about your:</a:t>
            </a:r>
          </a:p>
          <a:p>
            <a:r>
              <a:rPr lang="en-US" b="1" dirty="0"/>
              <a:t>Behavior </a:t>
            </a:r>
            <a:r>
              <a:rPr lang="en-US" i="1" dirty="0"/>
              <a:t>(how open-minded are you in accepting views contrary to your own)</a:t>
            </a:r>
          </a:p>
          <a:p>
            <a:r>
              <a:rPr lang="en-US" b="1" dirty="0"/>
              <a:t>Interactive Skills</a:t>
            </a:r>
            <a:r>
              <a:rPr lang="en-US" dirty="0"/>
              <a:t> </a:t>
            </a:r>
            <a:r>
              <a:rPr lang="en-US" i="1" dirty="0"/>
              <a:t>(how good you are at communication with other people</a:t>
            </a:r>
            <a:r>
              <a:rPr lang="en-US" dirty="0"/>
              <a:t>)</a:t>
            </a:r>
          </a:p>
          <a:p>
            <a:r>
              <a:rPr lang="en-US" b="1" dirty="0"/>
              <a:t>Participation </a:t>
            </a:r>
            <a:r>
              <a:rPr lang="en-US" i="1" dirty="0"/>
              <a:t>(how good an active speaker you are &amp; your attention to the discussion)</a:t>
            </a:r>
            <a:endParaRPr lang="en-US" dirty="0"/>
          </a:p>
          <a:p>
            <a:r>
              <a:rPr lang="en-US" b="1" dirty="0"/>
              <a:t>Contribution </a:t>
            </a:r>
            <a:r>
              <a:rPr lang="en-US" b="1" i="1" dirty="0"/>
              <a:t>(</a:t>
            </a:r>
            <a:r>
              <a:rPr lang="en-US" i="1" dirty="0"/>
              <a:t>how much importance do you give to the group objective as well as your own)</a:t>
            </a:r>
            <a:endParaRPr lang="en-US" dirty="0"/>
          </a:p>
          <a:p>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08">
                                            <p:txEl>
                                              <p:pRg st="0" end="0"/>
                                            </p:txEl>
                                          </p:spTgt>
                                        </p:tgtEl>
                                        <p:attrNameLst>
                                          <p:attrName>style.visibility</p:attrName>
                                        </p:attrNameLst>
                                      </p:cBhvr>
                                      <p:to>
                                        <p:strVal val="visible"/>
                                      </p:to>
                                    </p:set>
                                    <p:animEffect transition="in" filter="blinds(horizontal)">
                                      <p:cBhvr>
                                        <p:cTn id="7" dur="500"/>
                                        <p:tgtEl>
                                          <p:spTgt spid="10486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08">
                                            <p:txEl>
                                              <p:pRg st="1" end="1"/>
                                            </p:txEl>
                                          </p:spTgt>
                                        </p:tgtEl>
                                        <p:attrNameLst>
                                          <p:attrName>style.visibility</p:attrName>
                                        </p:attrNameLst>
                                      </p:cBhvr>
                                      <p:to>
                                        <p:strVal val="visible"/>
                                      </p:to>
                                    </p:set>
                                    <p:animEffect transition="in" filter="blinds(horizontal)">
                                      <p:cBhvr>
                                        <p:cTn id="12" dur="500"/>
                                        <p:tgtEl>
                                          <p:spTgt spid="10486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08">
                                            <p:txEl>
                                              <p:pRg st="2" end="2"/>
                                            </p:txEl>
                                          </p:spTgt>
                                        </p:tgtEl>
                                        <p:attrNameLst>
                                          <p:attrName>style.visibility</p:attrName>
                                        </p:attrNameLst>
                                      </p:cBhvr>
                                      <p:to>
                                        <p:strVal val="visible"/>
                                      </p:to>
                                    </p:set>
                                    <p:animEffect transition="in" filter="blinds(horizontal)">
                                      <p:cBhvr>
                                        <p:cTn id="17" dur="500"/>
                                        <p:tgtEl>
                                          <p:spTgt spid="10486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08">
                                            <p:txEl>
                                              <p:pRg st="3" end="3"/>
                                            </p:txEl>
                                          </p:spTgt>
                                        </p:tgtEl>
                                        <p:attrNameLst>
                                          <p:attrName>style.visibility</p:attrName>
                                        </p:attrNameLst>
                                      </p:cBhvr>
                                      <p:to>
                                        <p:strVal val="visible"/>
                                      </p:to>
                                    </p:set>
                                    <p:animEffect transition="in" filter="blinds(horizontal)">
                                      <p:cBhvr>
                                        <p:cTn id="22" dur="500"/>
                                        <p:tgtEl>
                                          <p:spTgt spid="10486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608">
                                            <p:txEl>
                                              <p:pRg st="4" end="4"/>
                                            </p:txEl>
                                          </p:spTgt>
                                        </p:tgtEl>
                                        <p:attrNameLst>
                                          <p:attrName>style.visibility</p:attrName>
                                        </p:attrNameLst>
                                      </p:cBhvr>
                                      <p:to>
                                        <p:strVal val="visible"/>
                                      </p:to>
                                    </p:set>
                                    <p:animEffect transition="in" filter="blinds(horizontal)">
                                      <p:cBhvr>
                                        <p:cTn id="27" dur="500"/>
                                        <p:tgtEl>
                                          <p:spTgt spid="10486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7200" y="1905000"/>
            <a:ext cx="8229600" cy="1143000"/>
          </a:xfrm>
        </p:spPr>
        <p:txBody>
          <a:bodyPr/>
          <a:lstStyle/>
          <a:p>
            <a:r>
              <a:rPr lang="en-US" b="1" dirty="0"/>
              <a:t>Group Discussion Tips</a:t>
            </a:r>
            <a:br>
              <a:rPr lang="en-US" dirty="0"/>
            </a:br>
            <a:r>
              <a:rPr lang="en-US" dirty="0"/>
              <a:t>A GD is a methodology used by an organization to </a:t>
            </a:r>
            <a:br>
              <a:rPr lang="en-US" dirty="0"/>
            </a:br>
            <a:r>
              <a:rPr lang="en-US" dirty="0"/>
              <a:t>gauge whether the candidate has certain personality</a:t>
            </a:r>
            <a:br>
              <a:rPr lang="en-US" dirty="0"/>
            </a:br>
            <a:r>
              <a:rPr lang="en-US" dirty="0"/>
              <a:t>traits and / or skills that it desires in its members</a:t>
            </a:r>
            <a:br>
              <a:rPr lang="en-US" dirty="0"/>
            </a:br>
            <a:r>
              <a:rPr lang="en-US" dirty="0"/>
              <a:t>Group Discussion</a:t>
            </a:r>
            <a:br>
              <a:rPr lang="en-US" dirty="0"/>
            </a:br>
            <a:br>
              <a:rPr lang="en-US" dirty="0"/>
            </a:br>
            <a:r>
              <a:rPr lang="en-US" dirty="0">
                <a:hlinkClick r:id="rId3"/>
              </a:rPr>
              <a:t>What is Group Discussion</a:t>
            </a:r>
            <a:br>
              <a:rPr lang="en-US" dirty="0"/>
            </a:br>
            <a:r>
              <a:rPr lang="en-US" dirty="0">
                <a:hlinkClick r:id="rId4"/>
              </a:rPr>
              <a:t>How to Face GD</a:t>
            </a:r>
            <a:br>
              <a:rPr lang="en-US" dirty="0"/>
            </a:br>
            <a:r>
              <a:rPr lang="en-US" dirty="0">
                <a:hlinkClick r:id="rId5"/>
              </a:rPr>
              <a:t>GD Why is it Important</a:t>
            </a:r>
            <a:br>
              <a:rPr lang="en-US" dirty="0"/>
            </a:br>
            <a:r>
              <a:rPr lang="en-US" dirty="0">
                <a:hlinkClick r:id="rId6"/>
              </a:rPr>
              <a:t>GD Preparation</a:t>
            </a:r>
            <a:br>
              <a:rPr lang="en-US" dirty="0"/>
            </a:br>
            <a:r>
              <a:rPr lang="en-US" dirty="0">
                <a:hlinkClick r:id="rId7"/>
              </a:rPr>
              <a:t>Types of GD</a:t>
            </a:r>
            <a:br>
              <a:rPr lang="en-US" dirty="0"/>
            </a:br>
            <a:r>
              <a:rPr lang="en-US" dirty="0">
                <a:hlinkClick r:id="rId8"/>
              </a:rPr>
              <a:t>GD Tips</a:t>
            </a:r>
            <a:br>
              <a:rPr lang="en-US" dirty="0"/>
            </a:br>
            <a:r>
              <a:rPr lang="en-US" dirty="0">
                <a:hlinkClick r:id="rId9"/>
              </a:rPr>
              <a:t>GD Do‘s &amp; </a:t>
            </a:r>
            <a:r>
              <a:rPr lang="en-US" dirty="0" err="1">
                <a:hlinkClick r:id="rId9"/>
              </a:rPr>
              <a:t>Dont‘s</a:t>
            </a:r>
            <a:br>
              <a:rPr lang="en-US" dirty="0"/>
            </a:br>
            <a:r>
              <a:rPr lang="en-US" dirty="0">
                <a:hlinkClick r:id="rId10"/>
              </a:rPr>
              <a:t>GD FAQ‘S</a:t>
            </a:r>
            <a:br>
              <a:rPr lang="en-US" dirty="0"/>
            </a:br>
            <a:r>
              <a:rPr lang="en-US" dirty="0">
                <a:hlinkClick r:id="rId11"/>
              </a:rPr>
              <a:t>GD Mistakes</a:t>
            </a:r>
            <a:br>
              <a:rPr lang="en-US" dirty="0"/>
            </a:br>
            <a:r>
              <a:rPr lang="en-US" dirty="0">
                <a:hlinkClick r:id="rId12"/>
              </a:rPr>
              <a:t>GD Mock 1</a:t>
            </a:r>
            <a:br>
              <a:rPr lang="en-US" dirty="0"/>
            </a:br>
            <a:r>
              <a:rPr lang="en-US" dirty="0">
                <a:hlinkClick r:id="rId13"/>
              </a:rPr>
              <a:t>GD Mock 2</a:t>
            </a:r>
            <a:br>
              <a:rPr lang="en-US" dirty="0"/>
            </a:br>
            <a:r>
              <a:rPr lang="en-US" dirty="0">
                <a:hlinkClick r:id="rId14"/>
              </a:rPr>
              <a:t>GD Mock 3</a:t>
            </a:r>
            <a:br>
              <a:rPr lang="en-US" dirty="0"/>
            </a:br>
            <a:r>
              <a:rPr lang="en-US" dirty="0"/>
              <a:t>Group Discussion Topics</a:t>
            </a:r>
            <a:br>
              <a:rPr lang="en-US" dirty="0"/>
            </a:br>
            <a:r>
              <a:rPr lang="en-US" dirty="0">
                <a:hlinkClick r:id="rId15"/>
              </a:rPr>
              <a:t>General GD Topics</a:t>
            </a:r>
            <a:br>
              <a:rPr lang="en-US" dirty="0"/>
            </a:br>
            <a:r>
              <a:rPr lang="en-US" dirty="0">
                <a:hlinkClick r:id="rId16"/>
              </a:rPr>
              <a:t>Current GD Topics</a:t>
            </a:r>
            <a:br>
              <a:rPr lang="en-US" dirty="0"/>
            </a:br>
            <a:r>
              <a:rPr lang="en-US" dirty="0" err="1">
                <a:hlinkClick r:id="rId17"/>
              </a:rPr>
              <a:t>Engg</a:t>
            </a:r>
            <a:r>
              <a:rPr lang="en-US" dirty="0">
                <a:hlinkClick r:id="rId17"/>
              </a:rPr>
              <a:t> GD Topics</a:t>
            </a:r>
            <a:br>
              <a:rPr lang="en-US" dirty="0"/>
            </a:br>
            <a:r>
              <a:rPr lang="en-US" dirty="0">
                <a:hlinkClick r:id="rId18"/>
              </a:rPr>
              <a:t>MBA GD Topics</a:t>
            </a:r>
            <a:br>
              <a:rPr lang="en-US" dirty="0"/>
            </a:br>
            <a:r>
              <a:rPr lang="en-US" dirty="0">
                <a:hlinkClick r:id="rId19"/>
              </a:rPr>
              <a:t>BPO GD Topics</a:t>
            </a:r>
            <a:br>
              <a:rPr lang="en-US" dirty="0"/>
            </a:br>
            <a:br>
              <a:rPr lang="en-US" dirty="0"/>
            </a:br>
            <a:br>
              <a:rPr lang="en-US" dirty="0"/>
            </a:br>
            <a:r>
              <a:rPr lang="en-US" b="1" dirty="0"/>
              <a:t>What is Group Discussion?</a:t>
            </a:r>
            <a:br>
              <a:rPr lang="en-US" b="1" dirty="0"/>
            </a:br>
            <a:r>
              <a:rPr lang="en-US" dirty="0"/>
              <a:t>Group Discussion! Is a methodology or in a simple language you may call it an interview process or a group activity. It is used as one of the best tools to select the prospective candidates in a comparative perspective. GD may be used by an interviewer at an organization, colleges or even at different types of management competitions.</a:t>
            </a:r>
            <a:br>
              <a:rPr lang="en-US" dirty="0"/>
            </a:br>
            <a:br>
              <a:rPr lang="en-US" dirty="0"/>
            </a:br>
            <a:r>
              <a:rPr lang="en-US" dirty="0"/>
              <a:t>A GD is a methodology used by an organization to gauge whether the candidate has certain personality traits and/or skills that it desires in its members. In this methodology, the group of candidates is given a topic or a situation, given a few minutes to think about the same, and then asked to discuss the topic among themselves for 15-20 minutes. Freshersworld.com brings you an elaborate section for GD as you had ever seen anywhere else. It is a very useful tool to screen the candidate’s potential as well as their skills.</a:t>
            </a:r>
            <a:br>
              <a:rPr lang="en-US" dirty="0"/>
            </a:br>
            <a:r>
              <a:rPr lang="en-US" dirty="0"/>
              <a:t>GD evaluation is done by the subject experts based on the discussions. A report will be prepared on analyzing the facts at the end of the discussion.</a:t>
            </a:r>
            <a:br>
              <a:rPr lang="en-US" dirty="0"/>
            </a:br>
            <a:br>
              <a:rPr lang="en-US" dirty="0"/>
            </a:br>
            <a:r>
              <a:rPr lang="en-US" b="1" dirty="0"/>
              <a:t>Some of the personality traits the GD is trying to gauge may include:</a:t>
            </a:r>
            <a:br>
              <a:rPr lang="en-US" dirty="0"/>
            </a:br>
            <a:br>
              <a:rPr lang="en-US" dirty="0"/>
            </a:br>
            <a:r>
              <a:rPr lang="en-US" dirty="0"/>
              <a:t>Communication skills</a:t>
            </a:r>
            <a:br>
              <a:rPr lang="en-US" dirty="0"/>
            </a:br>
            <a:r>
              <a:rPr lang="en-US" dirty="0"/>
              <a:t>Interpersonal Skills</a:t>
            </a:r>
            <a:br>
              <a:rPr lang="en-US" dirty="0"/>
            </a:br>
            <a:r>
              <a:rPr lang="en-US" dirty="0"/>
              <a:t>Leadership Skills</a:t>
            </a:r>
            <a:br>
              <a:rPr lang="en-US" dirty="0"/>
            </a:br>
            <a:r>
              <a:rPr lang="en-US" dirty="0"/>
              <a:t>Motivational Skills</a:t>
            </a:r>
            <a:br>
              <a:rPr lang="en-US" dirty="0"/>
            </a:br>
            <a:r>
              <a:rPr lang="en-US" dirty="0"/>
              <a:t>Team Building Skills</a:t>
            </a:r>
            <a:br>
              <a:rPr lang="en-US" dirty="0"/>
            </a:br>
            <a:r>
              <a:rPr lang="en-US" dirty="0"/>
              <a:t>Analytical /Logical Skills</a:t>
            </a:r>
            <a:br>
              <a:rPr lang="en-US" dirty="0"/>
            </a:br>
            <a:r>
              <a:rPr lang="en-US" dirty="0"/>
              <a:t>Reasoning ability</a:t>
            </a:r>
            <a:br>
              <a:rPr lang="en-US" dirty="0"/>
            </a:br>
            <a:r>
              <a:rPr lang="en-US" dirty="0"/>
              <a:t>Different Thinking</a:t>
            </a:r>
            <a:br>
              <a:rPr lang="en-US" dirty="0"/>
            </a:br>
            <a:r>
              <a:rPr lang="en-US" dirty="0"/>
              <a:t>Initiative</a:t>
            </a:r>
            <a:br>
              <a:rPr lang="en-US" dirty="0"/>
            </a:br>
            <a:r>
              <a:rPr lang="en-US" dirty="0"/>
              <a:t>Assertiveness</a:t>
            </a:r>
            <a:br>
              <a:rPr lang="en-US" dirty="0"/>
            </a:br>
            <a:r>
              <a:rPr lang="en-US" dirty="0"/>
              <a:t>Flexibility</a:t>
            </a:r>
            <a:br>
              <a:rPr lang="en-US" dirty="0"/>
            </a:br>
            <a:r>
              <a:rPr lang="en-US" dirty="0"/>
              <a:t>Creativity</a:t>
            </a:r>
            <a:br>
              <a:rPr lang="en-US" dirty="0"/>
            </a:br>
            <a:r>
              <a:rPr lang="en-US" dirty="0"/>
              <a:t>Ability to think on ones feet</a:t>
            </a:r>
            <a:br>
              <a:rPr lang="en-US" dirty="0"/>
            </a:br>
            <a:r>
              <a:rPr lang="en-US" b="1" dirty="0"/>
              <a:t>Why GDs are implemented commonly:</a:t>
            </a:r>
            <a:br>
              <a:rPr lang="en-US" b="1" dirty="0"/>
            </a:br>
            <a:br>
              <a:rPr lang="en-US" dirty="0"/>
            </a:br>
            <a:br>
              <a:rPr lang="en-US" dirty="0"/>
            </a:br>
            <a:r>
              <a:rPr lang="en-US" dirty="0"/>
              <a:t>The reason why institutes put you through a Group discussion and an interview, after testing your technical and conceptual skills in an exam, is to get to know you as a person and gauge how well you will fit in their institute. GD evaluates how you can function as a part of a team. As a manager or as a member of an organization you will always be working in teams. Therefore how you interact in a team becomes an important criterion for your selection. Managers have to work in a team and get best results out of teamwork. That is the reason why management institutes include GD as a component of the selection procedure.</a:t>
            </a:r>
            <a:br>
              <a:rPr lang="en-US" dirty="0"/>
            </a:br>
            <a:br>
              <a:rPr lang="en-US" dirty="0"/>
            </a:br>
            <a:r>
              <a:rPr lang="en-US" b="1" dirty="0"/>
              <a:t>Company's Perspective:</a:t>
            </a:r>
            <a:br>
              <a:rPr lang="en-US" dirty="0"/>
            </a:br>
            <a:br>
              <a:rPr lang="en-US" dirty="0"/>
            </a:br>
            <a:r>
              <a:rPr lang="en-US" dirty="0"/>
              <a:t>Companies conduct group discussion after the written test to know more about your:</a:t>
            </a:r>
            <a:br>
              <a:rPr lang="en-US" dirty="0"/>
            </a:br>
            <a:r>
              <a:rPr lang="en-US" b="1" dirty="0"/>
              <a:t>Interactive Skills</a:t>
            </a:r>
            <a:r>
              <a:rPr lang="en-US" dirty="0"/>
              <a:t> </a:t>
            </a:r>
            <a:r>
              <a:rPr lang="en-US" i="1" dirty="0"/>
              <a:t>(how good you are at communication with other people</a:t>
            </a:r>
            <a:r>
              <a:rPr lang="en-US" dirty="0"/>
              <a:t>)</a:t>
            </a:r>
            <a:br>
              <a:rPr lang="en-US" dirty="0"/>
            </a:br>
            <a:r>
              <a:rPr lang="en-US" b="1" dirty="0"/>
              <a:t>Behavior </a:t>
            </a:r>
            <a:r>
              <a:rPr lang="en-US" i="1" dirty="0"/>
              <a:t>(how open-minded are you in accepting views contrary to your own)</a:t>
            </a:r>
            <a:br>
              <a:rPr lang="en-US" dirty="0"/>
            </a:br>
            <a:r>
              <a:rPr lang="en-US" b="1" dirty="0"/>
              <a:t>Participation </a:t>
            </a:r>
            <a:r>
              <a:rPr lang="en-US" i="1" dirty="0"/>
              <a:t>(how good an active speaker you are &amp; your attention to the discussion)</a:t>
            </a:r>
            <a:br>
              <a:rPr lang="en-US" dirty="0"/>
            </a:br>
            <a:r>
              <a:rPr lang="en-US" b="1" dirty="0"/>
              <a:t>Contribution </a:t>
            </a:r>
            <a:r>
              <a:rPr lang="en-US" b="1" i="1" dirty="0"/>
              <a:t>(</a:t>
            </a:r>
            <a:r>
              <a:rPr lang="en-US" i="1" dirty="0"/>
              <a:t>how much importance do you give to the group objective as well as your own)</a:t>
            </a:r>
            <a:br>
              <a:rPr lang="en-US" dirty="0"/>
            </a:br>
            <a:br>
              <a:rPr lang="en-US" dirty="0"/>
            </a:br>
            <a:r>
              <a:rPr lang="en-US" b="1" dirty="0"/>
              <a:t>Aspects which make up a Group Discussion are:</a:t>
            </a:r>
            <a:br>
              <a:rPr lang="en-US" dirty="0"/>
            </a:br>
            <a:endParaRPr lang="en-US" dirty="0"/>
          </a:p>
        </p:txBody>
      </p:sp>
      <p:sp>
        <p:nvSpPr>
          <p:cNvPr id="1048610" name="Content Placeholder 2"/>
          <p:cNvSpPr>
            <a:spLocks noGrp="1"/>
          </p:cNvSpPr>
          <p:nvPr>
            <p:ph idx="1"/>
          </p:nvPr>
        </p:nvSpPr>
        <p:spPr>
          <a:xfrm>
            <a:off x="304800" y="2895600"/>
            <a:ext cx="8229600" cy="4389437"/>
          </a:xfrm>
        </p:spPr>
        <p:txBody>
          <a:bodyPr/>
          <a:lstStyle/>
          <a:p>
            <a:r>
              <a:rPr lang="en-US" dirty="0"/>
              <a:t>Verbal Communication</a:t>
            </a:r>
          </a:p>
          <a:p>
            <a:r>
              <a:rPr lang="en-US" dirty="0"/>
              <a:t>Non-verbal behavior</a:t>
            </a:r>
          </a:p>
          <a:p>
            <a:r>
              <a:rPr lang="en-US" dirty="0"/>
              <a:t>Confirmation to norms</a:t>
            </a:r>
          </a:p>
          <a:p>
            <a:r>
              <a:rPr lang="en-US" dirty="0"/>
              <a:t>Decision making ability</a:t>
            </a:r>
          </a:p>
          <a:p>
            <a:r>
              <a:rPr lang="en-US" dirty="0"/>
              <a:t>Cooperation.</a:t>
            </a:r>
          </a:p>
          <a:p>
            <a:pPr>
              <a:buNone/>
            </a:pPr>
            <a:endParaRPr lang="en-US" dirty="0"/>
          </a:p>
          <a:p>
            <a:pPr>
              <a:buNone/>
            </a:pPr>
            <a:r>
              <a:rPr lang="en-US" dirty="0"/>
              <a:t>You should try to be as true as possible to these aspects.</a:t>
            </a:r>
          </a:p>
          <a:p>
            <a:pPr>
              <a:buNone/>
            </a:pPr>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0">
                                            <p:txEl>
                                              <p:pRg st="0" end="0"/>
                                            </p:txEl>
                                          </p:spTgt>
                                        </p:tgtEl>
                                        <p:attrNameLst>
                                          <p:attrName>style.visibility</p:attrName>
                                        </p:attrNameLst>
                                      </p:cBhvr>
                                      <p:to>
                                        <p:strVal val="visible"/>
                                      </p:to>
                                    </p:set>
                                    <p:animEffect transition="in" filter="blinds(horizontal)">
                                      <p:cBhvr>
                                        <p:cTn id="7" dur="500"/>
                                        <p:tgtEl>
                                          <p:spTgt spid="1048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10">
                                            <p:txEl>
                                              <p:pRg st="1" end="1"/>
                                            </p:txEl>
                                          </p:spTgt>
                                        </p:tgtEl>
                                        <p:attrNameLst>
                                          <p:attrName>style.visibility</p:attrName>
                                        </p:attrNameLst>
                                      </p:cBhvr>
                                      <p:to>
                                        <p:strVal val="visible"/>
                                      </p:to>
                                    </p:set>
                                    <p:animEffect transition="in" filter="blinds(horizontal)">
                                      <p:cBhvr>
                                        <p:cTn id="12" dur="500"/>
                                        <p:tgtEl>
                                          <p:spTgt spid="10486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10">
                                            <p:txEl>
                                              <p:pRg st="2" end="2"/>
                                            </p:txEl>
                                          </p:spTgt>
                                        </p:tgtEl>
                                        <p:attrNameLst>
                                          <p:attrName>style.visibility</p:attrName>
                                        </p:attrNameLst>
                                      </p:cBhvr>
                                      <p:to>
                                        <p:strVal val="visible"/>
                                      </p:to>
                                    </p:set>
                                    <p:animEffect transition="in" filter="blinds(horizontal)">
                                      <p:cBhvr>
                                        <p:cTn id="17" dur="500"/>
                                        <p:tgtEl>
                                          <p:spTgt spid="10486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10">
                                            <p:txEl>
                                              <p:pRg st="3" end="3"/>
                                            </p:txEl>
                                          </p:spTgt>
                                        </p:tgtEl>
                                        <p:attrNameLst>
                                          <p:attrName>style.visibility</p:attrName>
                                        </p:attrNameLst>
                                      </p:cBhvr>
                                      <p:to>
                                        <p:strVal val="visible"/>
                                      </p:to>
                                    </p:set>
                                    <p:animEffect transition="in" filter="blinds(horizontal)">
                                      <p:cBhvr>
                                        <p:cTn id="22" dur="500"/>
                                        <p:tgtEl>
                                          <p:spTgt spid="10486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610">
                                            <p:txEl>
                                              <p:pRg st="4" end="4"/>
                                            </p:txEl>
                                          </p:spTgt>
                                        </p:tgtEl>
                                        <p:attrNameLst>
                                          <p:attrName>style.visibility</p:attrName>
                                        </p:attrNameLst>
                                      </p:cBhvr>
                                      <p:to>
                                        <p:strVal val="visible"/>
                                      </p:to>
                                    </p:set>
                                    <p:animEffect transition="in" filter="blinds(horizontal)">
                                      <p:cBhvr>
                                        <p:cTn id="27" dur="500"/>
                                        <p:tgtEl>
                                          <p:spTgt spid="10486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8610">
                                            <p:txEl>
                                              <p:pRg st="6" end="6"/>
                                            </p:txEl>
                                          </p:spTgt>
                                        </p:tgtEl>
                                        <p:attrNameLst>
                                          <p:attrName>style.visibility</p:attrName>
                                        </p:attrNameLst>
                                      </p:cBhvr>
                                      <p:to>
                                        <p:strVal val="visible"/>
                                      </p:to>
                                    </p:set>
                                    <p:animEffect transition="in" filter="blinds(horizontal)">
                                      <p:cBhvr>
                                        <p:cTn id="32" dur="500"/>
                                        <p:tgtEl>
                                          <p:spTgt spid="10486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457200" y="1219200"/>
            <a:ext cx="8229600" cy="1143000"/>
          </a:xfrm>
        </p:spPr>
        <p:txBody>
          <a:bodyPr/>
          <a:lstStyle/>
          <a:p>
            <a:r>
              <a:rPr lang="en-US" b="1" dirty="0"/>
              <a:t>Why Do We Have GD’S?</a:t>
            </a:r>
            <a:br>
              <a:rPr lang="en-US" b="1" dirty="0"/>
            </a:br>
            <a:endParaRPr lang="en-US" dirty="0"/>
          </a:p>
        </p:txBody>
      </p:sp>
      <p:sp>
        <p:nvSpPr>
          <p:cNvPr id="1048612" name="Content Placeholder 2"/>
          <p:cNvSpPr>
            <a:spLocks noGrp="1"/>
          </p:cNvSpPr>
          <p:nvPr>
            <p:ph idx="1"/>
          </p:nvPr>
        </p:nvSpPr>
        <p:spPr/>
        <p:txBody>
          <a:bodyPr/>
          <a:lstStyle/>
          <a:p>
            <a:r>
              <a:rPr lang="en-US" dirty="0"/>
              <a:t>It helps you to understand a subject more deeply</a:t>
            </a:r>
          </a:p>
          <a:p>
            <a:r>
              <a:rPr lang="en-US" dirty="0"/>
              <a:t>It improves your ability to think critically</a:t>
            </a:r>
          </a:p>
          <a:p>
            <a:r>
              <a:rPr lang="en-US" dirty="0"/>
              <a:t>It helps in solving a particular problem</a:t>
            </a:r>
          </a:p>
          <a:p>
            <a:r>
              <a:rPr lang="en-US" dirty="0"/>
              <a:t>It helps the group to make a particular decision</a:t>
            </a:r>
          </a:p>
          <a:p>
            <a:r>
              <a:rPr lang="en-US" dirty="0"/>
              <a:t>It gives you the chance to hear other students' ideas</a:t>
            </a:r>
          </a:p>
          <a:p>
            <a:r>
              <a:rPr lang="en-US" dirty="0"/>
              <a:t>It improves your listening skills</a:t>
            </a:r>
          </a:p>
          <a:p>
            <a:r>
              <a:rPr lang="en-US" dirty="0"/>
              <a:t>It increases your confidence in speaking</a:t>
            </a:r>
          </a:p>
          <a:p>
            <a:r>
              <a:rPr lang="en-US" dirty="0"/>
              <a:t>It can change your attitudes</a:t>
            </a:r>
          </a:p>
          <a:p>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2">
                                            <p:txEl>
                                              <p:pRg st="0" end="0"/>
                                            </p:txEl>
                                          </p:spTgt>
                                        </p:tgtEl>
                                        <p:attrNameLst>
                                          <p:attrName>style.visibility</p:attrName>
                                        </p:attrNameLst>
                                      </p:cBhvr>
                                      <p:to>
                                        <p:strVal val="visible"/>
                                      </p:to>
                                    </p:set>
                                    <p:animEffect transition="in" filter="blinds(horizontal)">
                                      <p:cBhvr>
                                        <p:cTn id="7" dur="500"/>
                                        <p:tgtEl>
                                          <p:spTgt spid="10486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12">
                                            <p:txEl>
                                              <p:pRg st="1" end="1"/>
                                            </p:txEl>
                                          </p:spTgt>
                                        </p:tgtEl>
                                        <p:attrNameLst>
                                          <p:attrName>style.visibility</p:attrName>
                                        </p:attrNameLst>
                                      </p:cBhvr>
                                      <p:to>
                                        <p:strVal val="visible"/>
                                      </p:to>
                                    </p:set>
                                    <p:animEffect transition="in" filter="blinds(horizontal)">
                                      <p:cBhvr>
                                        <p:cTn id="12" dur="500"/>
                                        <p:tgtEl>
                                          <p:spTgt spid="10486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12">
                                            <p:txEl>
                                              <p:pRg st="2" end="2"/>
                                            </p:txEl>
                                          </p:spTgt>
                                        </p:tgtEl>
                                        <p:attrNameLst>
                                          <p:attrName>style.visibility</p:attrName>
                                        </p:attrNameLst>
                                      </p:cBhvr>
                                      <p:to>
                                        <p:strVal val="visible"/>
                                      </p:to>
                                    </p:set>
                                    <p:animEffect transition="in" filter="blinds(horizontal)">
                                      <p:cBhvr>
                                        <p:cTn id="17" dur="500"/>
                                        <p:tgtEl>
                                          <p:spTgt spid="10486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12">
                                            <p:txEl>
                                              <p:pRg st="3" end="3"/>
                                            </p:txEl>
                                          </p:spTgt>
                                        </p:tgtEl>
                                        <p:attrNameLst>
                                          <p:attrName>style.visibility</p:attrName>
                                        </p:attrNameLst>
                                      </p:cBhvr>
                                      <p:to>
                                        <p:strVal val="visible"/>
                                      </p:to>
                                    </p:set>
                                    <p:animEffect transition="in" filter="blinds(horizontal)">
                                      <p:cBhvr>
                                        <p:cTn id="22" dur="500"/>
                                        <p:tgtEl>
                                          <p:spTgt spid="10486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612">
                                            <p:txEl>
                                              <p:pRg st="4" end="4"/>
                                            </p:txEl>
                                          </p:spTgt>
                                        </p:tgtEl>
                                        <p:attrNameLst>
                                          <p:attrName>style.visibility</p:attrName>
                                        </p:attrNameLst>
                                      </p:cBhvr>
                                      <p:to>
                                        <p:strVal val="visible"/>
                                      </p:to>
                                    </p:set>
                                    <p:animEffect transition="in" filter="blinds(horizontal)">
                                      <p:cBhvr>
                                        <p:cTn id="27" dur="500"/>
                                        <p:tgtEl>
                                          <p:spTgt spid="10486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8612">
                                            <p:txEl>
                                              <p:pRg st="5" end="5"/>
                                            </p:txEl>
                                          </p:spTgt>
                                        </p:tgtEl>
                                        <p:attrNameLst>
                                          <p:attrName>style.visibility</p:attrName>
                                        </p:attrNameLst>
                                      </p:cBhvr>
                                      <p:to>
                                        <p:strVal val="visible"/>
                                      </p:to>
                                    </p:set>
                                    <p:animEffect transition="in" filter="blinds(horizontal)">
                                      <p:cBhvr>
                                        <p:cTn id="32" dur="500"/>
                                        <p:tgtEl>
                                          <p:spTgt spid="10486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48612">
                                            <p:txEl>
                                              <p:pRg st="6" end="6"/>
                                            </p:txEl>
                                          </p:spTgt>
                                        </p:tgtEl>
                                        <p:attrNameLst>
                                          <p:attrName>style.visibility</p:attrName>
                                        </p:attrNameLst>
                                      </p:cBhvr>
                                      <p:to>
                                        <p:strVal val="visible"/>
                                      </p:to>
                                    </p:set>
                                    <p:animEffect transition="in" filter="blinds(horizontal)">
                                      <p:cBhvr>
                                        <p:cTn id="37" dur="500"/>
                                        <p:tgtEl>
                                          <p:spTgt spid="10486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48612">
                                            <p:txEl>
                                              <p:pRg st="7" end="7"/>
                                            </p:txEl>
                                          </p:spTgt>
                                        </p:tgtEl>
                                        <p:attrNameLst>
                                          <p:attrName>style.visibility</p:attrName>
                                        </p:attrNameLst>
                                      </p:cBhvr>
                                      <p:to>
                                        <p:strVal val="visible"/>
                                      </p:to>
                                    </p:set>
                                    <p:animEffect transition="in" filter="blinds(horizontal)">
                                      <p:cBhvr>
                                        <p:cTn id="42" dur="500"/>
                                        <p:tgtEl>
                                          <p:spTgt spid="10486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57200" y="1905000"/>
            <a:ext cx="8229600" cy="1143000"/>
          </a:xfrm>
        </p:spPr>
        <p:txBody>
          <a:bodyPr/>
          <a:lstStyle/>
          <a:p>
            <a:r>
              <a:rPr lang="en-US" b="1" dirty="0"/>
              <a:t>Strategies For Improving GD Skills For Tutorials &amp; Seminars</a:t>
            </a:r>
            <a:br>
              <a:rPr lang="en-US" dirty="0"/>
            </a:br>
            <a:endParaRPr lang="en-US" dirty="0"/>
          </a:p>
        </p:txBody>
      </p:sp>
      <p:sp>
        <p:nvSpPr>
          <p:cNvPr id="1048614" name="Content Placeholder 2"/>
          <p:cNvSpPr>
            <a:spLocks noGrp="1"/>
          </p:cNvSpPr>
          <p:nvPr>
            <p:ph idx="1"/>
          </p:nvPr>
        </p:nvSpPr>
        <p:spPr>
          <a:xfrm>
            <a:off x="457200" y="2468563"/>
            <a:ext cx="8229600" cy="4389437"/>
          </a:xfrm>
        </p:spPr>
        <p:txBody>
          <a:bodyPr/>
          <a:lstStyle/>
          <a:p>
            <a:r>
              <a:rPr lang="en-US" dirty="0"/>
              <a:t>Asking questions and joining in discussions are important skills for university study. If you find it difficult to speak or ask questions in tutorials, try the following strategies.</a:t>
            </a:r>
          </a:p>
          <a:p>
            <a:pPr>
              <a:buNone/>
            </a:pPr>
            <a:br>
              <a:rPr lang="en-US" dirty="0"/>
            </a:br>
            <a:r>
              <a:rPr lang="en-US" b="1" dirty="0"/>
              <a:t>Observe :-</a:t>
            </a:r>
            <a:br>
              <a:rPr lang="en-US" dirty="0"/>
            </a:br>
            <a:r>
              <a:rPr lang="en-US" dirty="0"/>
              <a:t>Attend as many seminars and tutorials as possible and notice what other students do. Ask yourself:</a:t>
            </a:r>
          </a:p>
          <a:p>
            <a:r>
              <a:rPr lang="en-US" dirty="0"/>
              <a:t>How do other students make critical comments? </a:t>
            </a:r>
          </a:p>
          <a:p>
            <a:pPr>
              <a:buNone/>
            </a:pPr>
            <a:endParaRPr lang="en-US" dirty="0"/>
          </a:p>
        </p:txBody>
      </p:sp>
    </p:spTree>
  </p:cSld>
  <p:clrMapOvr>
    <a:masterClrMapping/>
  </p:clrMapOvr>
  <p:transition spd="med" advClick="0">
    <p:sndAc>
      <p:stSnd>
        <p:snd r:embed="rId2"/>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4">
                                            <p:txEl>
                                              <p:pRg st="0" end="0"/>
                                            </p:txEl>
                                          </p:spTgt>
                                        </p:tgtEl>
                                        <p:attrNameLst>
                                          <p:attrName>style.visibility</p:attrName>
                                        </p:attrNameLst>
                                      </p:cBhvr>
                                      <p:to>
                                        <p:strVal val="visible"/>
                                      </p:to>
                                    </p:set>
                                    <p:animEffect transition="in" filter="blinds(horizontal)">
                                      <p:cBhvr>
                                        <p:cTn id="7" dur="500"/>
                                        <p:tgtEl>
                                          <p:spTgt spid="10486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14">
                                            <p:txEl>
                                              <p:pRg st="1" end="1"/>
                                            </p:txEl>
                                          </p:spTgt>
                                        </p:tgtEl>
                                        <p:attrNameLst>
                                          <p:attrName>style.visibility</p:attrName>
                                        </p:attrNameLst>
                                      </p:cBhvr>
                                      <p:to>
                                        <p:strVal val="visible"/>
                                      </p:to>
                                    </p:set>
                                    <p:animEffect transition="in" filter="blinds(horizontal)">
                                      <p:cBhvr>
                                        <p:cTn id="12" dur="500"/>
                                        <p:tgtEl>
                                          <p:spTgt spid="10486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14">
                                            <p:txEl>
                                              <p:pRg st="2" end="2"/>
                                            </p:txEl>
                                          </p:spTgt>
                                        </p:tgtEl>
                                        <p:attrNameLst>
                                          <p:attrName>style.visibility</p:attrName>
                                        </p:attrNameLst>
                                      </p:cBhvr>
                                      <p:to>
                                        <p:strVal val="visible"/>
                                      </p:to>
                                    </p:set>
                                    <p:animEffect transition="in" filter="blinds(horizontal)">
                                      <p:cBhvr>
                                        <p:cTn id="17" dur="500"/>
                                        <p:tgtEl>
                                          <p:spTgt spid="10486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a:xfrm>
            <a:off x="457200" y="2468563"/>
            <a:ext cx="8229600" cy="4389437"/>
          </a:xfrm>
        </p:spPr>
        <p:txBody>
          <a:bodyPr/>
          <a:lstStyle/>
          <a:p>
            <a:r>
              <a:rPr lang="en-US" dirty="0"/>
              <a:t>How do they ask questions? </a:t>
            </a:r>
          </a:p>
          <a:p>
            <a:r>
              <a:rPr lang="en-US" dirty="0"/>
              <a:t>How do they disagree with or support arguments? </a:t>
            </a:r>
          </a:p>
          <a:p>
            <a:r>
              <a:rPr lang="en-US" dirty="0"/>
              <a:t>What special phrases do they use to show politeness even when they are voicing disagreement? </a:t>
            </a:r>
          </a:p>
          <a:p>
            <a:r>
              <a:rPr lang="en-US" dirty="0"/>
              <a:t>How do they signal to interrupt, ask a question or make a point?</a:t>
            </a:r>
          </a:p>
          <a:p>
            <a:endParaRPr lang="en-US" dirty="0"/>
          </a:p>
        </p:txBody>
      </p:sp>
    </p:spTree>
  </p:cSld>
  <p:clrMapOvr>
    <a:masterClrMapping/>
  </p:clrMapOvr>
  <p:transition spd="med" advClick="0">
    <p:sndAc>
      <p:stSnd>
        <p:snd r:embed="rId2"/>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2715</Words>
  <Application>Microsoft Office PowerPoint</Application>
  <PresentationFormat>On-screen Show (4:3)</PresentationFormat>
  <Paragraphs>287</Paragraphs>
  <Slides>33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Constantia</vt:lpstr>
      <vt:lpstr>the beautiful ones</vt:lpstr>
      <vt:lpstr>Wingdings</vt:lpstr>
      <vt:lpstr>Wingdings 2</vt:lpstr>
      <vt:lpstr>Flow</vt:lpstr>
      <vt:lpstr> </vt:lpstr>
      <vt:lpstr>What is Group Discussion? </vt:lpstr>
      <vt:lpstr>Some of the personality traits the GD is trying to gauge may include:</vt:lpstr>
      <vt:lpstr>PowerPoint Presentation</vt:lpstr>
      <vt:lpstr>Company's Perspective:</vt:lpstr>
      <vt:lpstr>Group Discussion Tips A GD is a methodology used by an organization to  gauge whether the candidate has certain personality traits and / or skills that it desires in its members Group Discussion  What is Group Discussion How to Face GD GD Why is it Important GD Preparation Types of GD GD Tips GD Do‘s &amp; Dont‘s GD FAQ‘S GD Mistakes GD Mock 1 GD Mock 2 GD Mock 3 Group Discussion Topics General GD Topics Current GD Topics Engg GD Topics MBA GD Topics BPO GD Topics   What is Group Discussion? Group Discussion! Is a methodology or in a simple language you may call it an interview process or a group activity. It is used as one of the best tools to select the prospective candidates in a comparative perspective. GD may be used by an interviewer at an organization, colleges or even at different types of management competitions.  A GD is a methodology used by an organization to gauge whether the candidate has certain personality traits and/or skills that it desires in its members. In this methodology, the group of candidates is given a topic or a situation, given a few minutes to think about the same, and then asked to discuss the topic among themselves for 15-20 minutes. Freshersworld.com brings you an elaborate section for GD as you had ever seen anywhere else. It is a very useful tool to screen the candidate’s potential as well as their skills. GD evaluation is done by the subject experts based on the discussions. A report will be prepared on analyzing the facts at the end of the discussion.  Some of the personality traits the GD is trying to gauge may include:  Communication skills Interpersonal Skills Leadership Skills Motivational Skills Team Building Skills Analytical /Logical Skills Reasoning ability Different Thinking Initiative Assertiveness Flexibility Creativity Ability to think on ones feet Why GDs are implemented commonly:   The reason why institutes put you through a Group discussion and an interview, after testing your technical and conceptual skills in an exam, is to get to know you as a person and gauge how well you will fit in their institute. GD evaluates how you can function as a part of a team. As a manager or as a member of an organization you will always be working in teams. Therefore how you interact in a team becomes an important criterion for your selection. Managers have to work in a team and get best results out of teamwork. That is the reason why management institutes include GD as a component of the selection procedure.  Company's Perspective:  Companies conduct group discussion after the written test to know more about your: Interactive Skills (how good you are at communication with other people) Behavior (how open-minded are you in accepting views contrary to your own) Participation (how good an active speaker you are &amp; your attention to the discussion) Contribution (how much importance do you give to the group objective as well as your own)  Aspects which make up a Group Discussion are: </vt:lpstr>
      <vt:lpstr>Why Do We Have GD’S? </vt:lpstr>
      <vt:lpstr>Strategies For Improving GD Skills For Tutorials &amp; Seminars </vt:lpstr>
      <vt:lpstr>PowerPoint Presentation</vt:lpstr>
      <vt:lpstr>Discussion Etiquette :-</vt:lpstr>
      <vt:lpstr>PowerPoint Presentation</vt:lpstr>
      <vt:lpstr>Leading a Discussion </vt:lpstr>
      <vt:lpstr>Group Discussion Tips A GD is a methodology used by an organization to  gauge whether the candidate has certain personality traits and / or skills that it desires in its members Group Discussion  What is Group Discussion How to Face GD GD Why is it Important GD Preparation Types of GD GD Tips GD Do‘s &amp; Dont‘s GD FAQ‘S GD Mistakes GD Mock 1 GD Mock 2 GD Mock 3 Group Discussion Topics General GD Topics Current GD Topics Engg GD Topics MBA GD Topics BPO GD Topics   Current GD Topics </vt:lpstr>
      <vt:lpstr>PowerPoint Presentation</vt:lpstr>
      <vt:lpstr> </vt:lpstr>
      <vt:lpstr> </vt:lpstr>
      <vt:lpstr>Foreign Television Channels are destroying our culture</vt:lpstr>
      <vt:lpstr>PowerPoint Presentation</vt:lpstr>
      <vt:lpstr>PowerPoint Presentation</vt:lpstr>
      <vt:lpstr>Conclusion :- </vt:lpstr>
      <vt:lpstr> </vt:lpstr>
      <vt:lpstr>Team formation - </vt:lpstr>
      <vt:lpstr> </vt:lpstr>
      <vt:lpstr>Is India a soft nation</vt:lpstr>
      <vt:lpstr>PowerPoint Presentation</vt:lpstr>
      <vt:lpstr>PowerPoint Presentation</vt:lpstr>
      <vt:lpstr> </vt:lpstr>
      <vt:lpstr>Writing Activities</vt:lpstr>
      <vt:lpstr>PowerPoint Presentation</vt:lpstr>
      <vt:lpstr>Writing Activities</vt:lpstr>
      <vt:lpstr> </vt:lpstr>
      <vt:lpstr> </vt:lpstr>
      <vt:lpstr>Writing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mobile</dc:creator>
  <cp:lastModifiedBy>Swathi G</cp:lastModifiedBy>
  <cp:revision>1</cp:revision>
  <dcterms:created xsi:type="dcterms:W3CDTF">2013-11-18T21:54:17Z</dcterms:created>
  <dcterms:modified xsi:type="dcterms:W3CDTF">2024-02-12T04:02:11Z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df85908a6f6543eaa7d430af77015058</vt:lpwstr>
  </property>
</Properties>
</file>